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 id="2147483696" r:id="rId2"/>
    <p:sldMasterId id="2147483708" r:id="rId3"/>
  </p:sldMasterIdLst>
  <p:notesMasterIdLst>
    <p:notesMasterId r:id="rId114"/>
  </p:notesMasterIdLst>
  <p:handoutMasterIdLst>
    <p:handoutMasterId r:id="rId115"/>
  </p:handoutMasterIdLst>
  <p:sldIdLst>
    <p:sldId id="256" r:id="rId4"/>
    <p:sldId id="394" r:id="rId5"/>
    <p:sldId id="259" r:id="rId6"/>
    <p:sldId id="393" r:id="rId7"/>
    <p:sldId id="396" r:id="rId8"/>
    <p:sldId id="397" r:id="rId9"/>
    <p:sldId id="402" r:id="rId10"/>
    <p:sldId id="399" r:id="rId11"/>
    <p:sldId id="407" r:id="rId12"/>
    <p:sldId id="408" r:id="rId13"/>
    <p:sldId id="410" r:id="rId14"/>
    <p:sldId id="411" r:id="rId15"/>
    <p:sldId id="413" r:id="rId16"/>
    <p:sldId id="412" r:id="rId17"/>
    <p:sldId id="416" r:id="rId18"/>
    <p:sldId id="414" r:id="rId19"/>
    <p:sldId id="423" r:id="rId20"/>
    <p:sldId id="424" r:id="rId21"/>
    <p:sldId id="429" r:id="rId22"/>
    <p:sldId id="425" r:id="rId23"/>
    <p:sldId id="430" r:id="rId24"/>
    <p:sldId id="426" r:id="rId25"/>
    <p:sldId id="428" r:id="rId26"/>
    <p:sldId id="431" r:id="rId27"/>
    <p:sldId id="433" r:id="rId28"/>
    <p:sldId id="435" r:id="rId29"/>
    <p:sldId id="436" r:id="rId30"/>
    <p:sldId id="438" r:id="rId31"/>
    <p:sldId id="441" r:id="rId32"/>
    <p:sldId id="440" r:id="rId33"/>
    <p:sldId id="442" r:id="rId34"/>
    <p:sldId id="439" r:id="rId35"/>
    <p:sldId id="446" r:id="rId36"/>
    <p:sldId id="448" r:id="rId37"/>
    <p:sldId id="447" r:id="rId38"/>
    <p:sldId id="450" r:id="rId39"/>
    <p:sldId id="451" r:id="rId40"/>
    <p:sldId id="452" r:id="rId41"/>
    <p:sldId id="455" r:id="rId42"/>
    <p:sldId id="456" r:id="rId43"/>
    <p:sldId id="453" r:id="rId44"/>
    <p:sldId id="306" r:id="rId45"/>
    <p:sldId id="307" r:id="rId46"/>
    <p:sldId id="308" r:id="rId47"/>
    <p:sldId id="309" r:id="rId48"/>
    <p:sldId id="311" r:id="rId49"/>
    <p:sldId id="312" r:id="rId50"/>
    <p:sldId id="313" r:id="rId51"/>
    <p:sldId id="315" r:id="rId52"/>
    <p:sldId id="460" r:id="rId53"/>
    <p:sldId id="461" r:id="rId54"/>
    <p:sldId id="462" r:id="rId55"/>
    <p:sldId id="463" r:id="rId56"/>
    <p:sldId id="464" r:id="rId57"/>
    <p:sldId id="466" r:id="rId58"/>
    <p:sldId id="465" r:id="rId59"/>
    <p:sldId id="467" r:id="rId60"/>
    <p:sldId id="468" r:id="rId61"/>
    <p:sldId id="471" r:id="rId62"/>
    <p:sldId id="469" r:id="rId63"/>
    <p:sldId id="473" r:id="rId64"/>
    <p:sldId id="320" r:id="rId65"/>
    <p:sldId id="324" r:id="rId66"/>
    <p:sldId id="326" r:id="rId67"/>
    <p:sldId id="327" r:id="rId68"/>
    <p:sldId id="328" r:id="rId69"/>
    <p:sldId id="329" r:id="rId70"/>
    <p:sldId id="338" r:id="rId71"/>
    <p:sldId id="331" r:id="rId72"/>
    <p:sldId id="334" r:id="rId73"/>
    <p:sldId id="335" r:id="rId74"/>
    <p:sldId id="474" r:id="rId75"/>
    <p:sldId id="477" r:id="rId76"/>
    <p:sldId id="478" r:id="rId77"/>
    <p:sldId id="475" r:id="rId78"/>
    <p:sldId id="342" r:id="rId79"/>
    <p:sldId id="481" r:id="rId80"/>
    <p:sldId id="483" r:id="rId81"/>
    <p:sldId id="484" r:id="rId82"/>
    <p:sldId id="485" r:id="rId83"/>
    <p:sldId id="363" r:id="rId84"/>
    <p:sldId id="375" r:id="rId85"/>
    <p:sldId id="373" r:id="rId86"/>
    <p:sldId id="376" r:id="rId87"/>
    <p:sldId id="377" r:id="rId88"/>
    <p:sldId id="379" r:id="rId89"/>
    <p:sldId id="378" r:id="rId90"/>
    <p:sldId id="366" r:id="rId91"/>
    <p:sldId id="367" r:id="rId92"/>
    <p:sldId id="381" r:id="rId93"/>
    <p:sldId id="368" r:id="rId94"/>
    <p:sldId id="382" r:id="rId95"/>
    <p:sldId id="383" r:id="rId96"/>
    <p:sldId id="384" r:id="rId97"/>
    <p:sldId id="369" r:id="rId98"/>
    <p:sldId id="385" r:id="rId99"/>
    <p:sldId id="386" r:id="rId100"/>
    <p:sldId id="387" r:id="rId101"/>
    <p:sldId id="388" r:id="rId102"/>
    <p:sldId id="389" r:id="rId103"/>
    <p:sldId id="486" r:id="rId104"/>
    <p:sldId id="390" r:id="rId105"/>
    <p:sldId id="391" r:id="rId106"/>
    <p:sldId id="487" r:id="rId107"/>
    <p:sldId id="488" r:id="rId108"/>
    <p:sldId id="493" r:id="rId109"/>
    <p:sldId id="494" r:id="rId110"/>
    <p:sldId id="489" r:id="rId111"/>
    <p:sldId id="491" r:id="rId112"/>
    <p:sldId id="495" r:id="rId113"/>
  </p:sldIdLst>
  <p:sldSz cx="9144000" cy="6858000" type="screen4x3"/>
  <p:notesSz cx="6997700" cy="9271000"/>
  <p:custDataLst>
    <p:tags r:id="rId11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95"/>
    <a:srgbClr val="5080B2"/>
    <a:srgbClr val="2750D1"/>
    <a:srgbClr val="9FE6FF"/>
    <a:srgbClr val="33CCFF"/>
    <a:srgbClr val="E93927"/>
    <a:srgbClr val="FF3300"/>
    <a:srgbClr val="FF99FF"/>
    <a:srgbClr val="E9EE08"/>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37" autoAdjust="0"/>
    <p:restoredTop sz="98327" autoAdjust="0"/>
  </p:normalViewPr>
  <p:slideViewPr>
    <p:cSldViewPr>
      <p:cViewPr>
        <p:scale>
          <a:sx n="80" d="100"/>
          <a:sy n="80" d="100"/>
        </p:scale>
        <p:origin x="-1616" y="-3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00" Type="http://schemas.openxmlformats.org/officeDocument/2006/relationships/slide" Target="slides/slide97.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notesMaster" Target="notesMasters/notesMaster1.xml"/><Relationship Id="rId115" Type="http://schemas.openxmlformats.org/officeDocument/2006/relationships/handoutMaster" Target="handoutMasters/handoutMaster1.xml"/><Relationship Id="rId116" Type="http://schemas.openxmlformats.org/officeDocument/2006/relationships/printerSettings" Target="printerSettings/printerSettings1.bin"/><Relationship Id="rId117" Type="http://schemas.openxmlformats.org/officeDocument/2006/relationships/tags" Target="tags/tag1.xml"/><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55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63744" y="0"/>
            <a:ext cx="3032337" cy="463550"/>
          </a:xfrm>
          <a:prstGeom prst="rect">
            <a:avLst/>
          </a:prstGeom>
        </p:spPr>
        <p:txBody>
          <a:bodyPr vert="horz" lIns="92958" tIns="46479" rIns="92958" bIns="46479" rtlCol="0"/>
          <a:lstStyle>
            <a:lvl1pPr algn="r">
              <a:defRPr sz="1200"/>
            </a:lvl1pPr>
          </a:lstStyle>
          <a:p>
            <a:fld id="{BA9CD98F-9A1C-4C2A-8F3F-635F1DEF832D}" type="datetimeFigureOut">
              <a:rPr lang="en-US" smtClean="0"/>
              <a:pPr/>
              <a:t>1/18/13</a:t>
            </a:fld>
            <a:endParaRPr lang="en-US"/>
          </a:p>
        </p:txBody>
      </p:sp>
      <p:sp>
        <p:nvSpPr>
          <p:cNvPr id="4" name="Footer Placeholder 3"/>
          <p:cNvSpPr>
            <a:spLocks noGrp="1"/>
          </p:cNvSpPr>
          <p:nvPr>
            <p:ph type="ftr" sz="quarter" idx="2"/>
          </p:nvPr>
        </p:nvSpPr>
        <p:spPr>
          <a:xfrm>
            <a:off x="0" y="8805841"/>
            <a:ext cx="3032337" cy="463550"/>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63744" y="8805841"/>
            <a:ext cx="3032337" cy="463550"/>
          </a:xfrm>
          <a:prstGeom prst="rect">
            <a:avLst/>
          </a:prstGeom>
        </p:spPr>
        <p:txBody>
          <a:bodyPr vert="horz" lIns="92958" tIns="46479" rIns="92958" bIns="46479" rtlCol="0" anchor="b"/>
          <a:lstStyle>
            <a:lvl1pPr algn="r">
              <a:defRPr sz="1200"/>
            </a:lvl1pPr>
          </a:lstStyle>
          <a:p>
            <a:fld id="{F7613A46-3B17-469D-922A-C96222FFEFB1}" type="slidenum">
              <a:rPr lang="en-US" smtClean="0"/>
              <a:pPr/>
              <a:t>‹#›</a:t>
            </a:fld>
            <a:endParaRPr lang="en-US"/>
          </a:p>
        </p:txBody>
      </p:sp>
    </p:spTree>
    <p:extLst>
      <p:ext uri="{BB962C8B-B14F-4D97-AF65-F5344CB8AC3E}">
        <p14:creationId xmlns:p14="http://schemas.microsoft.com/office/powerpoint/2010/main" val="14975788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55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63744" y="0"/>
            <a:ext cx="3032337" cy="463550"/>
          </a:xfrm>
          <a:prstGeom prst="rect">
            <a:avLst/>
          </a:prstGeom>
        </p:spPr>
        <p:txBody>
          <a:bodyPr vert="horz" lIns="92958" tIns="46479" rIns="92958" bIns="46479" rtlCol="0"/>
          <a:lstStyle>
            <a:lvl1pPr algn="r">
              <a:defRPr sz="1200"/>
            </a:lvl1pPr>
          </a:lstStyle>
          <a:p>
            <a:fld id="{DCD15217-0E58-46E8-8814-A2B0F33E934D}" type="datetimeFigureOut">
              <a:rPr lang="en-US" smtClean="0"/>
              <a:pPr/>
              <a:t>1/18/13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9770" y="4403725"/>
            <a:ext cx="5598160" cy="4171950"/>
          </a:xfrm>
          <a:prstGeom prst="rect">
            <a:avLst/>
          </a:prstGeom>
        </p:spPr>
        <p:txBody>
          <a:bodyPr vert="horz" lIns="92958" tIns="46479" rIns="92958" bIns="464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32337" cy="463550"/>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63744" y="8805841"/>
            <a:ext cx="3032337" cy="463550"/>
          </a:xfrm>
          <a:prstGeom prst="rect">
            <a:avLst/>
          </a:prstGeom>
        </p:spPr>
        <p:txBody>
          <a:bodyPr vert="horz" lIns="92958" tIns="46479" rIns="92958" bIns="46479" rtlCol="0" anchor="b"/>
          <a:lstStyle>
            <a:lvl1pPr algn="r">
              <a:defRPr sz="1200"/>
            </a:lvl1pPr>
          </a:lstStyle>
          <a:p>
            <a:fld id="{B69A94CD-0983-40FB-8DC3-0ED9446DE2CF}" type="slidenum">
              <a:rPr lang="en-US" smtClean="0"/>
              <a:pPr/>
              <a:t>‹#›</a:t>
            </a:fld>
            <a:endParaRPr lang="en-US"/>
          </a:p>
        </p:txBody>
      </p:sp>
    </p:spTree>
    <p:extLst>
      <p:ext uri="{BB962C8B-B14F-4D97-AF65-F5344CB8AC3E}">
        <p14:creationId xmlns:p14="http://schemas.microsoft.com/office/powerpoint/2010/main" val="17917225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 variety of information overload settings, the Interactive Concept Coverage framework produces personal recommendations that are highly relevant, diverse and transparent, incorporating complex user preferences through rich user interaction.</a:t>
            </a:r>
          </a:p>
          <a:p>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8</a:t>
            </a:fld>
            <a:endParaRPr lang="en-US"/>
          </a:p>
        </p:txBody>
      </p:sp>
    </p:spTree>
    <p:extLst>
      <p:ext uri="{BB962C8B-B14F-4D97-AF65-F5344CB8AC3E}">
        <p14:creationId xmlns:p14="http://schemas.microsoft.com/office/powerpoint/2010/main" val="113800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Recall, we want low redundancy. Both variants of our approach achieve low redundancy, and</a:t>
            </a:r>
            <a:r>
              <a:rPr lang="en-US" baseline="0" dirty="0" smtClean="0"/>
              <a:t> on an average, less than one-half out of 10 posts selected by our algorithm are redundant. </a:t>
            </a:r>
          </a:p>
          <a:p>
            <a:r>
              <a:rPr lang="en-US" baseline="0" dirty="0" smtClean="0"/>
              <a:t>&lt;click&gt;</a:t>
            </a:r>
          </a:p>
          <a:p>
            <a:r>
              <a:rPr lang="en-US" baseline="0" dirty="0" smtClean="0"/>
              <a:t>On this metric, Google performs poorly, with about 2 posts out of 10 being redundant. We perform as well as Yahoo Buzz.</a:t>
            </a:r>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a:t>
            </a:r>
            <a:r>
              <a:rPr lang="en-US" baseline="0" dirty="0" smtClean="0"/>
              <a:t> two intuitions</a:t>
            </a:r>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32</a:t>
            </a:fld>
            <a:endParaRPr lang="en-US"/>
          </a:p>
        </p:txBody>
      </p:sp>
    </p:spTree>
    <p:extLst>
      <p:ext uri="{BB962C8B-B14F-4D97-AF65-F5344CB8AC3E}">
        <p14:creationId xmlns:p14="http://schemas.microsoft.com/office/powerpoint/2010/main" val="1572431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turns out that [as the number of personalization rounds increase,] on an average, users like personalized posts more than </a:t>
            </a:r>
            <a:r>
              <a:rPr lang="en-US" baseline="0" dirty="0" err="1" smtClean="0"/>
              <a:t>unpersonalized</a:t>
            </a:r>
            <a:r>
              <a:rPr lang="en-US" baseline="0" dirty="0" smtClean="0"/>
              <a:t> posts. Thus, based on this user study, we conclude that we are able to tailor post selection to users’ interests. </a:t>
            </a:r>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35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query set</a:t>
            </a:r>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46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51</a:t>
            </a:fld>
            <a:endParaRPr lang="en-US"/>
          </a:p>
        </p:txBody>
      </p:sp>
    </p:spTree>
    <p:extLst>
      <p:ext uri="{BB962C8B-B14F-4D97-AF65-F5344CB8AC3E}">
        <p14:creationId xmlns:p14="http://schemas.microsoft.com/office/powerpoint/2010/main" val="324936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Music</a:t>
            </a:r>
          </a:p>
          <a:p>
            <a:r>
              <a:rPr lang="en-US" dirty="0" smtClean="0"/>
              <a:t>Soccer</a:t>
            </a:r>
          </a:p>
          <a:p>
            <a:r>
              <a:rPr lang="en-US" dirty="0" err="1" smtClean="0"/>
              <a:t>Labour</a:t>
            </a:r>
            <a:endParaRPr lang="en-US" dirty="0" smtClean="0"/>
          </a:p>
          <a:p>
            <a:r>
              <a:rPr lang="en-US" dirty="0" smtClean="0"/>
              <a:t>Biden</a:t>
            </a:r>
          </a:p>
          <a:p>
            <a:r>
              <a:rPr lang="en-US" dirty="0" smtClean="0"/>
              <a:t>tennis</a:t>
            </a:r>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92</a:t>
            </a:fld>
            <a:endParaRPr lang="en-US"/>
          </a:p>
        </p:txBody>
      </p:sp>
    </p:spTree>
    <p:extLst>
      <p:ext uri="{BB962C8B-B14F-4D97-AF65-F5344CB8AC3E}">
        <p14:creationId xmlns:p14="http://schemas.microsoft.com/office/powerpoint/2010/main" val="1508703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Music</a:t>
            </a:r>
          </a:p>
          <a:p>
            <a:r>
              <a:rPr lang="en-US" dirty="0" smtClean="0"/>
              <a:t>Soccer</a:t>
            </a:r>
          </a:p>
          <a:p>
            <a:r>
              <a:rPr lang="en-US" dirty="0" err="1" smtClean="0"/>
              <a:t>Labour</a:t>
            </a:r>
            <a:endParaRPr lang="en-US" dirty="0" smtClean="0"/>
          </a:p>
          <a:p>
            <a:r>
              <a:rPr lang="en-US" dirty="0" smtClean="0"/>
              <a:t>Biden</a:t>
            </a:r>
          </a:p>
          <a:p>
            <a:r>
              <a:rPr lang="en-US" dirty="0" smtClean="0"/>
              <a:t>tennis</a:t>
            </a:r>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93</a:t>
            </a:fld>
            <a:endParaRPr lang="en-US"/>
          </a:p>
        </p:txBody>
      </p:sp>
    </p:spTree>
    <p:extLst>
      <p:ext uri="{BB962C8B-B14F-4D97-AF65-F5344CB8AC3E}">
        <p14:creationId xmlns:p14="http://schemas.microsoft.com/office/powerpoint/2010/main" val="150870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 variety of information overload settings, the Interactive Concept Coverage framework produces personal recommendations that are highly relevant, diverse and transparent, incorporating complex user preferences through rich user interaction.</a:t>
            </a:r>
          </a:p>
          <a:p>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107</a:t>
            </a:fld>
            <a:endParaRPr lang="en-US"/>
          </a:p>
        </p:txBody>
      </p:sp>
    </p:spTree>
    <p:extLst>
      <p:ext uri="{BB962C8B-B14F-4D97-AF65-F5344CB8AC3E}">
        <p14:creationId xmlns:p14="http://schemas.microsoft.com/office/powerpoint/2010/main" val="1138009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Obama Biden Romney</a:t>
            </a:r>
            <a:r>
              <a:rPr lang="en-US" baseline="0" dirty="0" smtClean="0"/>
              <a:t> Boehner Cantor Bloomberg McConnell Reid</a:t>
            </a:r>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109</a:t>
            </a:fld>
            <a:endParaRPr lang="en-US"/>
          </a:p>
        </p:txBody>
      </p:sp>
    </p:spTree>
    <p:extLst>
      <p:ext uri="{BB962C8B-B14F-4D97-AF65-F5344CB8AC3E}">
        <p14:creationId xmlns:p14="http://schemas.microsoft.com/office/powerpoint/2010/main" val="1985531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Yisong</a:t>
            </a:r>
            <a:endParaRPr lang="en-US" dirty="0" smtClean="0"/>
          </a:p>
          <a:p>
            <a:r>
              <a:rPr lang="en-US" dirty="0" smtClean="0"/>
              <a:t>Ralf</a:t>
            </a:r>
          </a:p>
          <a:p>
            <a:r>
              <a:rPr lang="en-US" dirty="0" smtClean="0"/>
              <a:t>Ulrich</a:t>
            </a:r>
          </a:p>
          <a:p>
            <a:r>
              <a:rPr lang="en-US" dirty="0" err="1" smtClean="0"/>
              <a:t>Jurgen</a:t>
            </a:r>
            <a:endParaRPr lang="en-US" dirty="0" smtClean="0"/>
          </a:p>
          <a:p>
            <a:r>
              <a:rPr lang="en-US" dirty="0" err="1" smtClean="0"/>
              <a:t>Blaise</a:t>
            </a:r>
            <a:endParaRPr lang="en-US" dirty="0" smtClean="0"/>
          </a:p>
          <a:p>
            <a:r>
              <a:rPr lang="en-US" dirty="0" smtClean="0"/>
              <a:t>Chong</a:t>
            </a:r>
          </a:p>
          <a:p>
            <a:r>
              <a:rPr lang="en-US" dirty="0" smtClean="0"/>
              <a:t>Brendan</a:t>
            </a:r>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110</a:t>
            </a:fld>
            <a:endParaRPr lang="en-US"/>
          </a:p>
        </p:txBody>
      </p:sp>
    </p:spTree>
    <p:extLst>
      <p:ext uri="{BB962C8B-B14F-4D97-AF65-F5344CB8AC3E}">
        <p14:creationId xmlns:p14="http://schemas.microsoft.com/office/powerpoint/2010/main" val="257729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Users can get bored from redundancy</a:t>
            </a:r>
          </a:p>
          <a:p>
            <a:pPr lvl="1"/>
            <a:r>
              <a:rPr lang="en-US" dirty="0" smtClean="0"/>
              <a:t>Putting all of our eggs in one basket</a:t>
            </a:r>
          </a:p>
          <a:p>
            <a:pPr lvl="1"/>
            <a:r>
              <a:rPr lang="en-US" dirty="0" smtClean="0"/>
              <a:t>How do we optimize for this directly?</a:t>
            </a:r>
          </a:p>
          <a:p>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12</a:t>
            </a:fld>
            <a:endParaRPr lang="en-US"/>
          </a:p>
        </p:txBody>
      </p:sp>
    </p:spTree>
    <p:extLst>
      <p:ext uri="{BB962C8B-B14F-4D97-AF65-F5344CB8AC3E}">
        <p14:creationId xmlns:p14="http://schemas.microsoft.com/office/powerpoint/2010/main" val="1137665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Users can get bored from redundancy</a:t>
            </a:r>
          </a:p>
          <a:p>
            <a:pPr lvl="1"/>
            <a:r>
              <a:rPr lang="en-US" dirty="0" smtClean="0"/>
              <a:t>Putting all of our eggs in one basket</a:t>
            </a:r>
          </a:p>
          <a:p>
            <a:pPr lvl="1"/>
            <a:r>
              <a:rPr lang="en-US" dirty="0" smtClean="0"/>
              <a:t>How do we optimize for this directly?</a:t>
            </a:r>
          </a:p>
          <a:p>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13</a:t>
            </a:fld>
            <a:endParaRPr lang="en-US"/>
          </a:p>
        </p:txBody>
      </p:sp>
    </p:spTree>
    <p:extLst>
      <p:ext uri="{BB962C8B-B14F-4D97-AF65-F5344CB8AC3E}">
        <p14:creationId xmlns:p14="http://schemas.microsoft.com/office/powerpoint/2010/main" val="113766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so, with this as motivation, o</a:t>
            </a:r>
            <a:r>
              <a:rPr lang="en-US" dirty="0" smtClean="0"/>
              <a:t>ur goal</a:t>
            </a:r>
            <a:r>
              <a:rPr lang="en-US" baseline="0" dirty="0" smtClean="0"/>
              <a:t> in this work is to Turn Down the Noise in the Blogosphere by presenting users with a small set of representative posts that cover the important stories. We refer to this as coverage. </a:t>
            </a:r>
          </a:p>
          <a:p>
            <a:r>
              <a:rPr lang="en-US" baseline="0" dirty="0" smtClean="0"/>
              <a:t>&lt;click&gt;</a:t>
            </a:r>
          </a:p>
          <a:p>
            <a:r>
              <a:rPr lang="en-US" baseline="0" dirty="0" smtClean="0"/>
              <a:t>For example, this is what a typical day looks like in the blogosphere. In this word cloud, the size of a word represents its frequency in the blogosphere for this day, January 17. </a:t>
            </a:r>
          </a:p>
          <a:p>
            <a:r>
              <a:rPr lang="en-US" baseline="0" dirty="0" smtClean="0"/>
              <a:t>&lt;click&gt;</a:t>
            </a:r>
          </a:p>
          <a:p>
            <a:r>
              <a:rPr lang="en-US" baseline="0" dirty="0" smtClean="0"/>
              <a:t>As we can see, the important features here are Obama, Israel – Gaza, New York, etc.</a:t>
            </a:r>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so, with this as motivation, o</a:t>
            </a:r>
            <a:r>
              <a:rPr lang="en-US" dirty="0" smtClean="0"/>
              <a:t>ur goal</a:t>
            </a:r>
            <a:r>
              <a:rPr lang="en-US" baseline="0" dirty="0" smtClean="0"/>
              <a:t> in this work is to Turn Down the Noise in the Blogosphere by presenting users with a small set of representative posts that cover the important stories. We refer to this as coverage. </a:t>
            </a:r>
          </a:p>
          <a:p>
            <a:r>
              <a:rPr lang="en-US" baseline="0" dirty="0" smtClean="0"/>
              <a:t>&lt;click&gt;</a:t>
            </a:r>
          </a:p>
          <a:p>
            <a:r>
              <a:rPr lang="en-US" baseline="0" dirty="0" smtClean="0"/>
              <a:t>For example, this is what a typical day looks like in the blogosphere. In this word cloud, the size of a word represents its frequency in the blogosphere for this day, January 17. </a:t>
            </a:r>
          </a:p>
          <a:p>
            <a:r>
              <a:rPr lang="en-US" baseline="0" dirty="0" smtClean="0"/>
              <a:t>&lt;click&gt;</a:t>
            </a:r>
          </a:p>
          <a:p>
            <a:r>
              <a:rPr lang="en-US" baseline="0" dirty="0" smtClean="0"/>
              <a:t>As we can see, the important features here are Obama, Israel – Gaza, New York, etc.</a:t>
            </a:r>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Previously, a set of docs A covered c if at least one of the docs in A contained c</a:t>
            </a:r>
          </a:p>
          <a:p>
            <a:endParaRPr lang="en-US" baseline="0" dirty="0" smtClean="0"/>
          </a:p>
          <a:p>
            <a:r>
              <a:rPr lang="en-US" baseline="0" dirty="0" smtClean="0"/>
              <a:t>Now  we have a probabilistic notion of document </a:t>
            </a:r>
            <a:r>
              <a:rPr lang="en-US" baseline="0" dirty="0" err="1" smtClean="0"/>
              <a:t>covg</a:t>
            </a:r>
            <a:r>
              <a:rPr lang="en-US" baseline="0" dirty="0" smtClean="0"/>
              <a:t>, so we’ll define set </a:t>
            </a:r>
            <a:r>
              <a:rPr lang="en-US" baseline="0" dirty="0" err="1" smtClean="0"/>
              <a:t>covg</a:t>
            </a:r>
            <a:r>
              <a:rPr lang="en-US" baseline="0" dirty="0" smtClean="0"/>
              <a:t> in the analogous way.</a:t>
            </a:r>
          </a:p>
        </p:txBody>
      </p:sp>
      <p:sp>
        <p:nvSpPr>
          <p:cNvPr id="4" name="Slide Number Placeholder 3"/>
          <p:cNvSpPr>
            <a:spLocks noGrp="1"/>
          </p:cNvSpPr>
          <p:nvPr>
            <p:ph type="sldNum" sz="quarter" idx="10"/>
          </p:nvPr>
        </p:nvSpPr>
        <p:spPr/>
        <p:txBody>
          <a:bodyPr/>
          <a:lstStyle/>
          <a:p>
            <a:fld id="{B69A94CD-0983-40FB-8DC3-0ED9446DE2CF}"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Previously, a set of docs A covered c if at least one of the docs in A contained c</a:t>
            </a:r>
          </a:p>
          <a:p>
            <a:endParaRPr lang="en-US" baseline="0" dirty="0" smtClean="0"/>
          </a:p>
          <a:p>
            <a:r>
              <a:rPr lang="en-US" baseline="0" dirty="0" smtClean="0"/>
              <a:t>Now  we have a probabilistic notion of document </a:t>
            </a:r>
            <a:r>
              <a:rPr lang="en-US" baseline="0" dirty="0" err="1" smtClean="0"/>
              <a:t>covg</a:t>
            </a:r>
            <a:r>
              <a:rPr lang="en-US" baseline="0" dirty="0" smtClean="0"/>
              <a:t>, so we’ll define set </a:t>
            </a:r>
            <a:r>
              <a:rPr lang="en-US" baseline="0" dirty="0" err="1" smtClean="0"/>
              <a:t>covg</a:t>
            </a:r>
            <a:r>
              <a:rPr lang="en-US" baseline="0" dirty="0" smtClean="0"/>
              <a:t> in the analogous way.</a:t>
            </a:r>
          </a:p>
        </p:txBody>
      </p:sp>
      <p:sp>
        <p:nvSpPr>
          <p:cNvPr id="4" name="Slide Number Placeholder 3"/>
          <p:cNvSpPr>
            <a:spLocks noGrp="1"/>
          </p:cNvSpPr>
          <p:nvPr>
            <p:ph type="sldNum" sz="quarter" idx="10"/>
          </p:nvPr>
        </p:nvSpPr>
        <p:spPr/>
        <p:txBody>
          <a:bodyPr/>
          <a:lstStyle/>
          <a:p>
            <a:fld id="{B69A94CD-0983-40FB-8DC3-0ED9446DE2CF}" type="slidenum">
              <a:rPr lang="en-US" smtClean="0"/>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gauge the performance of our approach,] We evaluate</a:t>
            </a:r>
            <a:r>
              <a:rPr lang="en-US" baseline="0" dirty="0" smtClean="0"/>
              <a:t> our approach</a:t>
            </a:r>
            <a:r>
              <a:rPr lang="en-US" dirty="0" smtClean="0"/>
              <a:t> on real blog data</a:t>
            </a:r>
            <a:r>
              <a:rPr lang="en-US" baseline="0" dirty="0" smtClean="0"/>
              <a:t> from a 2 week period in January. After pre-processing, we end up having around 200,000 posts per day.</a:t>
            </a:r>
          </a:p>
          <a:p>
            <a:r>
              <a:rPr lang="en-US" baseline="0" dirty="0" smtClean="0"/>
              <a:t>&lt;click&gt;</a:t>
            </a:r>
          </a:p>
          <a:p>
            <a:r>
              <a:rPr lang="en-US" baseline="0" dirty="0" smtClean="0"/>
              <a:t>We tested two variants of our algorithm. One algorithm used high level features and is labeled TDN+LDA, since the features used were topics from the Latent </a:t>
            </a:r>
            <a:r>
              <a:rPr lang="en-US" baseline="0" dirty="0" err="1" smtClean="0"/>
              <a:t>Dirichlet</a:t>
            </a:r>
            <a:r>
              <a:rPr lang="en-US" baseline="0" dirty="0" smtClean="0"/>
              <a:t> Allocation topic model. The other variant in which we used low level features is called TDN+NE, since the features used were nouns and named entities.</a:t>
            </a:r>
          </a:p>
          <a:p>
            <a:r>
              <a:rPr lang="en-US" baseline="0" dirty="0" smtClean="0"/>
              <a:t>&lt;click&gt;</a:t>
            </a:r>
          </a:p>
          <a:p>
            <a:r>
              <a:rPr lang="en-US" baseline="0" dirty="0" smtClean="0"/>
              <a:t>We did a user study with 27 participants, and used topicality and redundancy as our metrics for evaluation.</a:t>
            </a:r>
            <a:endParaRPr lang="en-US" dirty="0" smtClean="0"/>
          </a:p>
        </p:txBody>
      </p:sp>
      <p:sp>
        <p:nvSpPr>
          <p:cNvPr id="4" name="Slide Number Placeholder 3"/>
          <p:cNvSpPr>
            <a:spLocks noGrp="1"/>
          </p:cNvSpPr>
          <p:nvPr>
            <p:ph type="sldNum" sz="quarter" idx="10"/>
          </p:nvPr>
        </p:nvSpPr>
        <p:spPr/>
        <p:txBody>
          <a:bodyPr/>
          <a:lstStyle/>
          <a:p>
            <a:fld id="{B69A94CD-0983-40FB-8DC3-0ED9446DE2CF}" type="slidenum">
              <a:rPr lang="en-US" smtClean="0"/>
              <a:pPr/>
              <a:t>24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this metric, </a:t>
            </a:r>
            <a:r>
              <a:rPr lang="en-US" dirty="0" err="1" smtClean="0"/>
              <a:t>Digg</a:t>
            </a:r>
            <a:r>
              <a:rPr lang="en-US" baseline="0" dirty="0" smtClean="0"/>
              <a:t> and </a:t>
            </a:r>
            <a:r>
              <a:rPr lang="en-US" baseline="0" dirty="0" err="1" smtClean="0"/>
              <a:t>Blogpulse</a:t>
            </a:r>
            <a:r>
              <a:rPr lang="en-US" baseline="0" dirty="0" smtClean="0"/>
              <a:t> perform poorly. Our approach is shown in orange. </a:t>
            </a:r>
          </a:p>
          <a:p>
            <a:r>
              <a:rPr lang="en-US" baseline="0" dirty="0" smtClean="0"/>
              <a:t>&lt;click&gt;</a:t>
            </a:r>
          </a:p>
          <a:p>
            <a:r>
              <a:rPr lang="en-US" baseline="0" dirty="0" smtClean="0"/>
              <a:t>Our algorithm using topics as features, performs as well as Google and Yahoo! Out of 10 posts, on an average about 5 posts selected by our algorithm are topical.</a:t>
            </a:r>
            <a:endParaRPr lang="en-US" dirty="0"/>
          </a:p>
        </p:txBody>
      </p:sp>
      <p:sp>
        <p:nvSpPr>
          <p:cNvPr id="4" name="Slide Number Placeholder 3"/>
          <p:cNvSpPr>
            <a:spLocks noGrp="1"/>
          </p:cNvSpPr>
          <p:nvPr>
            <p:ph type="sldNum" sz="quarter" idx="10"/>
          </p:nvPr>
        </p:nvSpPr>
        <p:spPr/>
        <p:txBody>
          <a:bodyPr/>
          <a:lstStyle/>
          <a:p>
            <a:fld id="{B69A94CD-0983-40FB-8DC3-0ED9446DE2CF}"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3858" name="Rectangle 2"/>
          <p:cNvSpPr>
            <a:spLocks noGrp="1" noChangeArrowheads="1"/>
          </p:cNvSpPr>
          <p:nvPr>
            <p:ph type="ctrTitle"/>
          </p:nvPr>
        </p:nvSpPr>
        <p:spPr>
          <a:xfrm>
            <a:off x="1371600" y="1219200"/>
            <a:ext cx="6400800" cy="1676400"/>
          </a:xfrm>
        </p:spPr>
        <p:txBody>
          <a:bodyPr/>
          <a:lstStyle>
            <a:lvl1pPr algn="ctr">
              <a:defRPr sz="6000"/>
            </a:lvl1pPr>
          </a:lstStyle>
          <a:p>
            <a:r>
              <a:rPr lang="en-US" dirty="0"/>
              <a:t>Click to edit Master title style</a:t>
            </a:r>
          </a:p>
        </p:txBody>
      </p:sp>
      <p:sp>
        <p:nvSpPr>
          <p:cNvPr id="633859" name="Rectangle 3"/>
          <p:cNvSpPr>
            <a:spLocks noGrp="1" noChangeArrowheads="1"/>
          </p:cNvSpPr>
          <p:nvPr>
            <p:ph type="subTitle" idx="1"/>
          </p:nvPr>
        </p:nvSpPr>
        <p:spPr>
          <a:xfrm>
            <a:off x="1371600" y="3352800"/>
            <a:ext cx="6400800" cy="1752600"/>
          </a:xfrm>
        </p:spPr>
        <p:txBody>
          <a:bodyPr/>
          <a:lstStyle>
            <a:lvl1pPr marL="0" indent="0" algn="ctr">
              <a:buFont typeface="Wingdings" pitchFamily="-112" charset="2"/>
              <a:buNone/>
              <a:defRPr sz="40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C3F949-8A0E-4B39-ACD3-486D0408954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
            <a:ext cx="2095500" cy="60563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134100" cy="60563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ED35F0-EAFF-467A-BE40-2C1B748CC43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0425"/>
            <a:ext cx="8839200" cy="1146175"/>
          </a:xfrm>
        </p:spPr>
        <p:txBody>
          <a:bodyPr/>
          <a:lstStyle>
            <a:lvl1pPr>
              <a:defRPr>
                <a:effectLst>
                  <a:outerShdw blurRad="50800" dist="38100" dir="2700000" algn="tl" rotWithShape="0">
                    <a:prstClr val="black">
                      <a:alpha val="40000"/>
                    </a:prstClr>
                  </a:outerShdw>
                </a:effectLst>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533400" y="3886200"/>
            <a:ext cx="8610600" cy="10668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EB6EB7-295C-4852-9B00-99BFD212F7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5196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EB6EB7-295C-4852-9B00-99BFD212F7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868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EB6EB7-295C-4852-9B00-99BFD212F7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43355524"/>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EB6EB7-295C-4852-9B00-99BFD212F7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3180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1EB6EB7-295C-4852-9B00-99BFD212F7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0714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1EB6EB7-295C-4852-9B00-99BFD212F7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7885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1EB6EB7-295C-4852-9B00-99BFD212F7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9700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EB6EB7-295C-4852-9B00-99BFD212F7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803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33AAE56-5BC2-4EE0-A1A2-1F30C162DD07}"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EB6EB7-295C-4852-9B00-99BFD212F7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0392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EB6EB7-295C-4852-9B00-99BFD212F7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7223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EB6EB7-295C-4852-9B00-99BFD212F73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7516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3858" name="Rectangle 2"/>
          <p:cNvSpPr>
            <a:spLocks noGrp="1" noChangeArrowheads="1"/>
          </p:cNvSpPr>
          <p:nvPr>
            <p:ph type="ctrTitle"/>
          </p:nvPr>
        </p:nvSpPr>
        <p:spPr>
          <a:xfrm>
            <a:off x="1371600" y="1219200"/>
            <a:ext cx="6400800" cy="1676400"/>
          </a:xfrm>
        </p:spPr>
        <p:txBody>
          <a:bodyPr/>
          <a:lstStyle>
            <a:lvl1pPr algn="ctr">
              <a:defRPr sz="6000"/>
            </a:lvl1pPr>
          </a:lstStyle>
          <a:p>
            <a:r>
              <a:rPr lang="en-US" dirty="0"/>
              <a:t>Click to edit Master title style</a:t>
            </a:r>
          </a:p>
        </p:txBody>
      </p:sp>
      <p:sp>
        <p:nvSpPr>
          <p:cNvPr id="633859" name="Rectangle 3"/>
          <p:cNvSpPr>
            <a:spLocks noGrp="1" noChangeArrowheads="1"/>
          </p:cNvSpPr>
          <p:nvPr>
            <p:ph type="subTitle" idx="1"/>
          </p:nvPr>
        </p:nvSpPr>
        <p:spPr>
          <a:xfrm>
            <a:off x="1371600" y="3352800"/>
            <a:ext cx="6400800" cy="1752600"/>
          </a:xfrm>
        </p:spPr>
        <p:txBody>
          <a:bodyPr/>
          <a:lstStyle>
            <a:lvl1pPr marL="0" indent="0" algn="ctr">
              <a:buFont typeface="Wingdings" pitchFamily="-112" charset="2"/>
              <a:buNone/>
              <a:defRPr sz="4000"/>
            </a:lvl1pPr>
          </a:lstStyle>
          <a:p>
            <a:r>
              <a:rPr lang="en-US"/>
              <a:t>Click to edit Master subtitle style</a:t>
            </a:r>
          </a:p>
        </p:txBody>
      </p:sp>
    </p:spTree>
    <p:extLst>
      <p:ext uri="{BB962C8B-B14F-4D97-AF65-F5344CB8AC3E}">
        <p14:creationId xmlns:p14="http://schemas.microsoft.com/office/powerpoint/2010/main" val="590068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3AAE56-5BC2-4EE0-A1A2-1F30C162DD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2926945"/>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C63D7E0-52FA-42BF-A1E2-79DA6DC0BC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128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76700" cy="5141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90600"/>
            <a:ext cx="4076700" cy="5141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32BAFE-52C3-4ED2-89CE-76012ECA1D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8360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F0A53D-6831-48EB-B2E7-F905BDDF30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5771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39CDBF5-9E41-45CF-9DE6-C9978CC24F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2085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B7C7AA-4FA7-4EE5-A8CD-AD1364AC40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71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63D7E0-52FA-42BF-A1E2-79DA6DC0BC59}"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517D7DA-C4B4-4275-B880-F12B8FD0EB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8275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91E00-AA6D-4826-B6D3-7E23286359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395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C3F949-8A0E-4B39-ACD3-486D040895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7919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
            <a:ext cx="2095500" cy="60563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134100" cy="60563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ED35F0-EAFF-467A-BE40-2C1B748CC4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4254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76700" cy="5141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90600"/>
            <a:ext cx="4076700" cy="5141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832BAFE-52C3-4ED2-89CE-76012ECA1D4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F0A53D-6831-48EB-B2E7-F905BDDF30D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39CDBF5-9E41-45CF-9DE6-C9978CC24F1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FB7C7AA-4FA7-4EE5-A8CD-AD1364AC40E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17D7DA-C4B4-4275-B880-F12B8FD0EB5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291E00-AA6D-4826-B6D3-7E23286359A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8" Type="http://schemas.openxmlformats.org/officeDocument/2006/relationships/image" Target="../media/image6.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bwMode="auto">
          <a:xfrm>
            <a:off x="1343025" y="76200"/>
            <a:ext cx="7496175"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632835" name="Rectangle 3"/>
          <p:cNvSpPr>
            <a:spLocks noGrp="1" noChangeArrowheads="1"/>
          </p:cNvSpPr>
          <p:nvPr>
            <p:ph type="body" idx="1"/>
          </p:nvPr>
        </p:nvSpPr>
        <p:spPr bwMode="auto">
          <a:xfrm>
            <a:off x="457200" y="990600"/>
            <a:ext cx="8305800" cy="5141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2836" name="Rectangle 4"/>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lvl1pPr>
          </a:lstStyle>
          <a:p>
            <a:endParaRPr lang="en-US"/>
          </a:p>
        </p:txBody>
      </p:sp>
      <p:sp>
        <p:nvSpPr>
          <p:cNvPr id="632837" name="Rectangle 5"/>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p>
        </p:txBody>
      </p:sp>
      <p:sp>
        <p:nvSpPr>
          <p:cNvPr id="632838" name="Rectangle 6"/>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6993E97F-F80A-4EC3-AE0E-04CD59CD6721}" type="slidenum">
              <a:rPr lang="en-US"/>
              <a:pPr/>
              <a:t>‹#›</a:t>
            </a:fld>
            <a:endParaRPr lang="en-US"/>
          </a:p>
        </p:txBody>
      </p:sp>
      <p:pic>
        <p:nvPicPr>
          <p:cNvPr id="632839" name="Picture 7" descr="logo3"/>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76200" y="230188"/>
            <a:ext cx="990600" cy="549275"/>
          </a:xfrm>
          <a:prstGeom prst="rect">
            <a:avLst/>
          </a:prstGeom>
          <a:noFill/>
        </p:spPr>
      </p:pic>
      <p:pic>
        <p:nvPicPr>
          <p:cNvPr id="632840" name="Picture 8"/>
          <p:cNvPicPr>
            <a:picLocks noChangeAspect="1" noChangeArrowheads="1"/>
          </p:cNvPicPr>
          <p:nvPr/>
        </p:nvPicPr>
        <p:blipFill>
          <a:blip cstate="print">
            <a:lum bright="14000"/>
          </a:blip>
          <a:srcRect/>
          <a:stretch>
            <a:fillRect/>
          </a:stretch>
        </p:blipFill>
        <p:spPr bwMode="auto">
          <a:xfrm>
            <a:off x="76200" y="838200"/>
            <a:ext cx="8991600" cy="84138"/>
          </a:xfrm>
          <a:prstGeom prst="rect">
            <a:avLst/>
          </a:prstGeom>
          <a:noFill/>
          <a:ln w="38100">
            <a:noFill/>
            <a:miter lim="800000"/>
            <a:headEnd/>
            <a:tailEnd/>
          </a:ln>
          <a:effec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fontAlgn="base">
        <a:spcBef>
          <a:spcPct val="0"/>
        </a:spcBef>
        <a:spcAft>
          <a:spcPct val="0"/>
        </a:spcAft>
        <a:defRPr sz="4800" b="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112" charset="0"/>
        </a:defRPr>
      </a:lvl2pPr>
      <a:lvl3pPr algn="l" rtl="0" fontAlgn="base">
        <a:spcBef>
          <a:spcPct val="0"/>
        </a:spcBef>
        <a:spcAft>
          <a:spcPct val="0"/>
        </a:spcAft>
        <a:defRPr sz="4400">
          <a:solidFill>
            <a:schemeClr val="tx2"/>
          </a:solidFill>
          <a:latin typeface="Tahoma" pitchFamily="-112" charset="0"/>
        </a:defRPr>
      </a:lvl3pPr>
      <a:lvl4pPr algn="l" rtl="0" fontAlgn="base">
        <a:spcBef>
          <a:spcPct val="0"/>
        </a:spcBef>
        <a:spcAft>
          <a:spcPct val="0"/>
        </a:spcAft>
        <a:defRPr sz="4400">
          <a:solidFill>
            <a:schemeClr val="tx2"/>
          </a:solidFill>
          <a:latin typeface="Tahoma" pitchFamily="-112" charset="0"/>
        </a:defRPr>
      </a:lvl4pPr>
      <a:lvl5pPr algn="l" rtl="0" fontAlgn="base">
        <a:spcBef>
          <a:spcPct val="0"/>
        </a:spcBef>
        <a:spcAft>
          <a:spcPct val="0"/>
        </a:spcAft>
        <a:defRPr sz="4400">
          <a:solidFill>
            <a:schemeClr val="tx2"/>
          </a:solidFill>
          <a:latin typeface="Tahoma" pitchFamily="-112" charset="0"/>
        </a:defRPr>
      </a:lvl5pPr>
      <a:lvl6pPr marL="457200" algn="l" rtl="0" fontAlgn="base">
        <a:spcBef>
          <a:spcPct val="0"/>
        </a:spcBef>
        <a:spcAft>
          <a:spcPct val="0"/>
        </a:spcAft>
        <a:defRPr sz="4400">
          <a:solidFill>
            <a:schemeClr val="tx2"/>
          </a:solidFill>
          <a:latin typeface="Tahoma" pitchFamily="-112" charset="0"/>
        </a:defRPr>
      </a:lvl6pPr>
      <a:lvl7pPr marL="914400" algn="l" rtl="0" fontAlgn="base">
        <a:spcBef>
          <a:spcPct val="0"/>
        </a:spcBef>
        <a:spcAft>
          <a:spcPct val="0"/>
        </a:spcAft>
        <a:defRPr sz="4400">
          <a:solidFill>
            <a:schemeClr val="tx2"/>
          </a:solidFill>
          <a:latin typeface="Tahoma" pitchFamily="-112" charset="0"/>
        </a:defRPr>
      </a:lvl7pPr>
      <a:lvl8pPr marL="1371600" algn="l" rtl="0" fontAlgn="base">
        <a:spcBef>
          <a:spcPct val="0"/>
        </a:spcBef>
        <a:spcAft>
          <a:spcPct val="0"/>
        </a:spcAft>
        <a:defRPr sz="4400">
          <a:solidFill>
            <a:schemeClr val="tx2"/>
          </a:solidFill>
          <a:latin typeface="Tahoma" pitchFamily="-112" charset="0"/>
        </a:defRPr>
      </a:lvl8pPr>
      <a:lvl9pPr marL="1828800" algn="l" rtl="0" fontAlgn="base">
        <a:spcBef>
          <a:spcPct val="0"/>
        </a:spcBef>
        <a:spcAft>
          <a:spcPct val="0"/>
        </a:spcAft>
        <a:defRPr sz="4400">
          <a:solidFill>
            <a:schemeClr val="tx2"/>
          </a:solidFill>
          <a:latin typeface="Tahoma" pitchFamily="-112" charset="0"/>
        </a:defRPr>
      </a:lvl9pPr>
    </p:titleStyle>
    <p:bodyStyle>
      <a:lvl1pPr marL="285750" indent="-285750" algn="l" rtl="0" fontAlgn="base">
        <a:spcBef>
          <a:spcPct val="20000"/>
        </a:spcBef>
        <a:spcAft>
          <a:spcPct val="0"/>
        </a:spcAft>
        <a:buClr>
          <a:schemeClr val="folHlink"/>
        </a:buClr>
        <a:buSzPct val="70000"/>
        <a:buFont typeface="Wingdings" pitchFamily="-112" charset="2"/>
        <a:buBlip>
          <a:blip r:embed="rId14"/>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15"/>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16"/>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17"/>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descr="Lab_PP_Banner copy"/>
          <p:cNvPicPr>
            <a:picLocks noChangeAspect="1" noChangeArrowheads="1"/>
          </p:cNvPicPr>
          <p:nvPr/>
        </p:nvPicPr>
        <p:blipFill>
          <a:blip r:embed="rId13" cstate="print"/>
          <a:srcRect/>
          <a:stretch>
            <a:fillRect/>
          </a:stretch>
        </p:blipFill>
        <p:spPr bwMode="auto">
          <a:xfrm>
            <a:off x="0" y="0"/>
            <a:ext cx="9144000" cy="1530350"/>
          </a:xfrm>
          <a:prstGeom prst="rect">
            <a:avLst/>
          </a:prstGeom>
          <a:noFill/>
          <a:ln w="9525">
            <a:noFill/>
            <a:miter lim="800000"/>
            <a:headEnd/>
            <a:tailEnd/>
          </a:ln>
        </p:spPr>
      </p:pic>
      <p:sp>
        <p:nvSpPr>
          <p:cNvPr id="2" name="Title Placeholder 1"/>
          <p:cNvSpPr>
            <a:spLocks noGrp="1"/>
          </p:cNvSpPr>
          <p:nvPr>
            <p:ph type="title"/>
          </p:nvPr>
        </p:nvSpPr>
        <p:spPr>
          <a:xfrm>
            <a:off x="457200" y="792185"/>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2117747"/>
            <a:ext cx="8229600" cy="416877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egoe" pitchFamily="34" charset="0"/>
              </a:defRPr>
            </a:lvl1pPr>
          </a:lstStyle>
          <a:p>
            <a:pPr fontAlgn="auto">
              <a:spcBef>
                <a:spcPts val="0"/>
              </a:spcBef>
              <a:spcAft>
                <a:spcPts val="0"/>
              </a:spcAft>
            </a:pP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Segoe" pitchFamily="34" charset="0"/>
              </a:defRPr>
            </a:lvl1pPr>
          </a:lstStyle>
          <a:p>
            <a:pPr fontAlgn="auto">
              <a:spcBef>
                <a:spcPts val="0"/>
              </a:spcBef>
              <a:spcAft>
                <a:spcPts val="0"/>
              </a:spcAft>
            </a:pPr>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egoe" pitchFamily="34" charset="0"/>
              </a:defRPr>
            </a:lvl1pPr>
          </a:lstStyle>
          <a:p>
            <a:pPr fontAlgn="auto">
              <a:spcBef>
                <a:spcPts val="0"/>
              </a:spcBef>
              <a:spcAft>
                <a:spcPts val="0"/>
              </a:spcAft>
            </a:pPr>
            <a:fld id="{41EB6EB7-295C-4852-9B00-99BFD212F739}" type="slidenum">
              <a:rPr lang="en-GB" smtClean="0">
                <a:solidFill>
                  <a:prstClr val="black">
                    <a:tint val="75000"/>
                  </a:prstClr>
                </a:solidFill>
              </a:rPr>
              <a:pPr fontAlgn="auto">
                <a:spcBef>
                  <a:spcPts val="0"/>
                </a:spcBef>
                <a:spcAft>
                  <a:spcPts val="0"/>
                </a:spcAft>
              </a:pPr>
              <a:t>‹#›</a:t>
            </a:fld>
            <a:endParaRPr lang="en-GB" dirty="0">
              <a:solidFill>
                <a:prstClr val="black">
                  <a:tint val="75000"/>
                </a:prstClr>
              </a:solidFill>
            </a:endParaRPr>
          </a:p>
        </p:txBody>
      </p:sp>
    </p:spTree>
    <p:extLst>
      <p:ext uri="{BB962C8B-B14F-4D97-AF65-F5344CB8AC3E}">
        <p14:creationId xmlns:p14="http://schemas.microsoft.com/office/powerpoint/2010/main" val="32987591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spcBef>
          <a:spcPct val="0"/>
        </a:spcBef>
        <a:buNone/>
        <a:defRPr sz="4400" kern="1200">
          <a:solidFill>
            <a:schemeClr val="accent1"/>
          </a:solidFill>
          <a:latin typeface="Segoe"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Segoe"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bwMode="auto">
          <a:xfrm>
            <a:off x="1343025" y="76200"/>
            <a:ext cx="7496175"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632835" name="Rectangle 3"/>
          <p:cNvSpPr>
            <a:spLocks noGrp="1" noChangeArrowheads="1"/>
          </p:cNvSpPr>
          <p:nvPr>
            <p:ph type="body" idx="1"/>
          </p:nvPr>
        </p:nvSpPr>
        <p:spPr bwMode="auto">
          <a:xfrm>
            <a:off x="457200" y="990600"/>
            <a:ext cx="8305800" cy="5141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2836" name="Rectangle 4"/>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lvl1pPr>
          </a:lstStyle>
          <a:p>
            <a:endParaRPr lang="en-US">
              <a:solidFill>
                <a:srgbClr val="000000"/>
              </a:solidFill>
            </a:endParaRPr>
          </a:p>
        </p:txBody>
      </p:sp>
      <p:sp>
        <p:nvSpPr>
          <p:cNvPr id="632837" name="Rectangle 5"/>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solidFill>
                <a:srgbClr val="000000"/>
              </a:solidFill>
            </a:endParaRPr>
          </a:p>
        </p:txBody>
      </p:sp>
      <p:sp>
        <p:nvSpPr>
          <p:cNvPr id="632838" name="Rectangle 6"/>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6993E97F-F80A-4EC3-AE0E-04CD59CD6721}" type="slidenum">
              <a:rPr lang="en-US">
                <a:solidFill>
                  <a:srgbClr val="000000"/>
                </a:solidFill>
              </a:rPr>
              <a:pPr/>
              <a:t>‹#›</a:t>
            </a:fld>
            <a:endParaRPr lang="en-US">
              <a:solidFill>
                <a:srgbClr val="000000"/>
              </a:solidFill>
            </a:endParaRPr>
          </a:p>
        </p:txBody>
      </p:sp>
      <p:pic>
        <p:nvPicPr>
          <p:cNvPr id="632839" name="Picture 7" descr="logo3"/>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76200" y="230188"/>
            <a:ext cx="990600" cy="549275"/>
          </a:xfrm>
          <a:prstGeom prst="rect">
            <a:avLst/>
          </a:prstGeom>
          <a:noFill/>
        </p:spPr>
      </p:pic>
      <p:pic>
        <p:nvPicPr>
          <p:cNvPr id="632840" name="Picture 8"/>
          <p:cNvPicPr>
            <a:picLocks noChangeAspect="1" noChangeArrowheads="1"/>
          </p:cNvPicPr>
          <p:nvPr/>
        </p:nvPicPr>
        <p:blipFill>
          <a:blip cstate="print">
            <a:lum bright="14000"/>
          </a:blip>
          <a:srcRect/>
          <a:stretch>
            <a:fillRect/>
          </a:stretch>
        </p:blipFill>
        <p:spPr bwMode="auto">
          <a:xfrm>
            <a:off x="76200" y="838200"/>
            <a:ext cx="8991600" cy="84138"/>
          </a:xfrm>
          <a:prstGeom prst="rect">
            <a:avLst/>
          </a:prstGeom>
          <a:noFill/>
          <a:ln w="38100">
            <a:noFill/>
            <a:miter lim="800000"/>
            <a:headEnd/>
            <a:tailEnd/>
          </a:ln>
          <a:effectLst/>
        </p:spPr>
      </p:pic>
    </p:spTree>
    <p:extLst>
      <p:ext uri="{BB962C8B-B14F-4D97-AF65-F5344CB8AC3E}">
        <p14:creationId xmlns:p14="http://schemas.microsoft.com/office/powerpoint/2010/main" val="29654703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rtl="0" fontAlgn="base">
        <a:spcBef>
          <a:spcPct val="0"/>
        </a:spcBef>
        <a:spcAft>
          <a:spcPct val="0"/>
        </a:spcAft>
        <a:defRPr sz="4800" b="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112" charset="0"/>
        </a:defRPr>
      </a:lvl2pPr>
      <a:lvl3pPr algn="l" rtl="0" fontAlgn="base">
        <a:spcBef>
          <a:spcPct val="0"/>
        </a:spcBef>
        <a:spcAft>
          <a:spcPct val="0"/>
        </a:spcAft>
        <a:defRPr sz="4400">
          <a:solidFill>
            <a:schemeClr val="tx2"/>
          </a:solidFill>
          <a:latin typeface="Tahoma" pitchFamily="-112" charset="0"/>
        </a:defRPr>
      </a:lvl3pPr>
      <a:lvl4pPr algn="l" rtl="0" fontAlgn="base">
        <a:spcBef>
          <a:spcPct val="0"/>
        </a:spcBef>
        <a:spcAft>
          <a:spcPct val="0"/>
        </a:spcAft>
        <a:defRPr sz="4400">
          <a:solidFill>
            <a:schemeClr val="tx2"/>
          </a:solidFill>
          <a:latin typeface="Tahoma" pitchFamily="-112" charset="0"/>
        </a:defRPr>
      </a:lvl4pPr>
      <a:lvl5pPr algn="l" rtl="0" fontAlgn="base">
        <a:spcBef>
          <a:spcPct val="0"/>
        </a:spcBef>
        <a:spcAft>
          <a:spcPct val="0"/>
        </a:spcAft>
        <a:defRPr sz="4400">
          <a:solidFill>
            <a:schemeClr val="tx2"/>
          </a:solidFill>
          <a:latin typeface="Tahoma" pitchFamily="-112" charset="0"/>
        </a:defRPr>
      </a:lvl5pPr>
      <a:lvl6pPr marL="457200" algn="l" rtl="0" fontAlgn="base">
        <a:spcBef>
          <a:spcPct val="0"/>
        </a:spcBef>
        <a:spcAft>
          <a:spcPct val="0"/>
        </a:spcAft>
        <a:defRPr sz="4400">
          <a:solidFill>
            <a:schemeClr val="tx2"/>
          </a:solidFill>
          <a:latin typeface="Tahoma" pitchFamily="-112" charset="0"/>
        </a:defRPr>
      </a:lvl6pPr>
      <a:lvl7pPr marL="914400" algn="l" rtl="0" fontAlgn="base">
        <a:spcBef>
          <a:spcPct val="0"/>
        </a:spcBef>
        <a:spcAft>
          <a:spcPct val="0"/>
        </a:spcAft>
        <a:defRPr sz="4400">
          <a:solidFill>
            <a:schemeClr val="tx2"/>
          </a:solidFill>
          <a:latin typeface="Tahoma" pitchFamily="-112" charset="0"/>
        </a:defRPr>
      </a:lvl7pPr>
      <a:lvl8pPr marL="1371600" algn="l" rtl="0" fontAlgn="base">
        <a:spcBef>
          <a:spcPct val="0"/>
        </a:spcBef>
        <a:spcAft>
          <a:spcPct val="0"/>
        </a:spcAft>
        <a:defRPr sz="4400">
          <a:solidFill>
            <a:schemeClr val="tx2"/>
          </a:solidFill>
          <a:latin typeface="Tahoma" pitchFamily="-112" charset="0"/>
        </a:defRPr>
      </a:lvl8pPr>
      <a:lvl9pPr marL="1828800" algn="l" rtl="0" fontAlgn="base">
        <a:spcBef>
          <a:spcPct val="0"/>
        </a:spcBef>
        <a:spcAft>
          <a:spcPct val="0"/>
        </a:spcAft>
        <a:defRPr sz="4400">
          <a:solidFill>
            <a:schemeClr val="tx2"/>
          </a:solidFill>
          <a:latin typeface="Tahoma" pitchFamily="-112" charset="0"/>
        </a:defRPr>
      </a:lvl9pPr>
    </p:titleStyle>
    <p:bodyStyle>
      <a:lvl1pPr marL="285750" indent="-285750" algn="l" rtl="0" fontAlgn="base">
        <a:spcBef>
          <a:spcPct val="20000"/>
        </a:spcBef>
        <a:spcAft>
          <a:spcPct val="0"/>
        </a:spcAft>
        <a:buClr>
          <a:schemeClr val="folHlink"/>
        </a:buClr>
        <a:buSzPct val="70000"/>
        <a:buFont typeface="Wingdings" pitchFamily="-112" charset="2"/>
        <a:buBlip>
          <a:blip r:embed="rId14"/>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15"/>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16"/>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17"/>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04.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7.gif"/><Relationship Id="rId4"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27.png"/></Relationships>
</file>

<file path=ppt/slides/_rels/slide105.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7.gif"/><Relationship Id="rId4"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27.pn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10.xml.rels><?xml version="1.0" encoding="UTF-8" standalone="yes"?>
<Relationships xmlns="http://schemas.openxmlformats.org/package/2006/relationships"><Relationship Id="rId11" Type="http://schemas.openxmlformats.org/officeDocument/2006/relationships/image" Target="../media/image132.png"/><Relationship Id="rId12" Type="http://schemas.openxmlformats.org/officeDocument/2006/relationships/image" Target="../media/image133.png"/><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9" Type="http://schemas.openxmlformats.org/officeDocument/2006/relationships/image" Target="../media/image130.png"/><Relationship Id="rId10" Type="http://schemas.openxmlformats.org/officeDocument/2006/relationships/image" Target="../media/image13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1.png"/><Relationship Id="rId5" Type="http://schemas.openxmlformats.org/officeDocument/2006/relationships/image" Target="../media/image40.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42.png"/><Relationship Id="rId6" Type="http://schemas.openxmlformats.org/officeDocument/2006/relationships/image" Target="../media/image41.png"/><Relationship Id="rId7" Type="http://schemas.openxmlformats.org/officeDocument/2006/relationships/image" Target="../media/image43.emf"/><Relationship Id="rId1" Type="http://schemas.openxmlformats.org/officeDocument/2006/relationships/tags" Target="../tags/tag4.xml"/><Relationship Id="rId2" Type="http://schemas.openxmlformats.org/officeDocument/2006/relationships/tags" Target="../tags/tag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4.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11" Type="http://schemas.openxmlformats.org/officeDocument/2006/relationships/image" Target="../media/image23.jpe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gif"/><Relationship Id="rId6" Type="http://schemas.openxmlformats.org/officeDocument/2006/relationships/image" Target="../media/image18.pn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7.gif"/><Relationship Id="rId4"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0.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7.gif"/><Relationship Id="rId4"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7.gif"/><Relationship Id="rId4"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62.jpeg"/><Relationship Id="rId9" Type="http://schemas.openxmlformats.org/officeDocument/2006/relationships/image" Target="../media/image33.jpeg"/><Relationship Id="rId10"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52.png"/><Relationship Id="rId8" Type="http://schemas.openxmlformats.org/officeDocument/2006/relationships/image" Target="../media/image62.jpeg"/><Relationship Id="rId9"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52.png"/><Relationship Id="rId8" Type="http://schemas.openxmlformats.org/officeDocument/2006/relationships/image" Target="../media/image59.pn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52.png"/><Relationship Id="rId8"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52.png"/><Relationship Id="rId8" Type="http://schemas.openxmlformats.org/officeDocument/2006/relationships/image" Target="../media/image67.emf"/><Relationship Id="rId9" Type="http://schemas.openxmlformats.org/officeDocument/2006/relationships/image" Target="../media/image68.em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64.xml.rels><?xml version="1.0" encoding="UTF-8" standalone="yes"?>
<Relationships xmlns="http://schemas.openxmlformats.org/package/2006/relationships"><Relationship Id="rId11" Type="http://schemas.openxmlformats.org/officeDocument/2006/relationships/image" Target="../media/image79.png"/><Relationship Id="rId12"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71.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8.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82.emf"/><Relationship Id="rId5" Type="http://schemas.openxmlformats.org/officeDocument/2006/relationships/image" Target="../media/image83.emf"/><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2.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7.gif"/><Relationship Id="rId4"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27.png"/></Relationships>
</file>

<file path=ppt/slides/_rels/slide73.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7.gif"/><Relationship Id="rId4"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27.png"/></Relationships>
</file>

<file path=ppt/slides/_rels/slide74.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7.gif"/><Relationship Id="rId4"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27.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18.xml"/><Relationship Id="rId2" Type="http://schemas.openxmlformats.org/officeDocument/2006/relationships/image" Target="../media/image9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24.xml"/><Relationship Id="rId2" Type="http://schemas.openxmlformats.org/officeDocument/2006/relationships/image" Target="../media/image10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98.png"/><Relationship Id="rId5" Type="http://schemas.openxmlformats.org/officeDocument/2006/relationships/image" Target="../media/image107.emf"/><Relationship Id="rId6" Type="http://schemas.openxmlformats.org/officeDocument/2006/relationships/image" Target="../media/image108.emf"/><Relationship Id="rId1" Type="http://schemas.openxmlformats.org/officeDocument/2006/relationships/slideLayout" Target="../slideLayouts/slideLayout2.xml"/><Relationship Id="rId2" Type="http://schemas.openxmlformats.org/officeDocument/2006/relationships/image" Target="../media/image106.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emf"/><Relationship Id="rId3" Type="http://schemas.openxmlformats.org/officeDocument/2006/relationships/image" Target="../media/image109.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emf"/></Relationships>
</file>

<file path=ppt/slides/_rels/slide92.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 Id="rId3"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04800" y="76200"/>
            <a:ext cx="8610600" cy="2057400"/>
          </a:xfrm>
        </p:spPr>
        <p:txBody>
          <a:bodyPr/>
          <a:lstStyle/>
          <a:p>
            <a:r>
              <a:rPr lang="en-US" sz="4000" b="1" dirty="0" smtClean="0">
                <a:latin typeface="Calibri"/>
                <a:cs typeface="Calibri"/>
              </a:rPr>
              <a:t>Beyond Keyword Search: </a:t>
            </a:r>
            <a:br>
              <a:rPr lang="en-US" sz="4000" b="1" dirty="0" smtClean="0">
                <a:latin typeface="Calibri"/>
                <a:cs typeface="Calibri"/>
              </a:rPr>
            </a:br>
            <a:r>
              <a:rPr lang="en-US" sz="4000" b="1" dirty="0" smtClean="0">
                <a:latin typeface="Calibri"/>
                <a:cs typeface="Calibri"/>
              </a:rPr>
              <a:t>Representations and Models for Personalization</a:t>
            </a:r>
            <a:endParaRPr lang="en-US" sz="4000" b="1" dirty="0">
              <a:latin typeface="Calibri"/>
              <a:cs typeface="Calibri"/>
            </a:endParaRPr>
          </a:p>
        </p:txBody>
      </p:sp>
      <p:sp>
        <p:nvSpPr>
          <p:cNvPr id="6" name="Subtitle 5"/>
          <p:cNvSpPr>
            <a:spLocks noGrp="1"/>
          </p:cNvSpPr>
          <p:nvPr>
            <p:ph type="subTitle" idx="1"/>
          </p:nvPr>
        </p:nvSpPr>
        <p:spPr>
          <a:xfrm>
            <a:off x="1143000" y="2209800"/>
            <a:ext cx="6858000" cy="1219200"/>
          </a:xfrm>
        </p:spPr>
        <p:txBody>
          <a:bodyPr/>
          <a:lstStyle/>
          <a:p>
            <a:pPr>
              <a:lnSpc>
                <a:spcPct val="80000"/>
              </a:lnSpc>
            </a:pPr>
            <a:r>
              <a:rPr lang="en-US" sz="3600" b="1" dirty="0" smtClean="0">
                <a:latin typeface="Calibri"/>
                <a:cs typeface="Calibri"/>
              </a:rPr>
              <a:t>Khalid El-Arini</a:t>
            </a:r>
          </a:p>
          <a:p>
            <a:pPr>
              <a:lnSpc>
                <a:spcPct val="80000"/>
              </a:lnSpc>
            </a:pPr>
            <a:r>
              <a:rPr lang="en-US" sz="3000" dirty="0" smtClean="0">
                <a:latin typeface="Calibri"/>
                <a:cs typeface="Calibri"/>
              </a:rPr>
              <a:t>Thesis Defense – January 18, 2013</a:t>
            </a:r>
          </a:p>
          <a:p>
            <a:pPr>
              <a:lnSpc>
                <a:spcPct val="80000"/>
              </a:lnSpc>
            </a:pPr>
            <a:endParaRPr lang="en-US" sz="3200" i="1" dirty="0">
              <a:latin typeface="Calibri"/>
              <a:cs typeface="Calibri"/>
            </a:endParaRPr>
          </a:p>
          <a:p>
            <a:pPr>
              <a:lnSpc>
                <a:spcPct val="80000"/>
              </a:lnSpc>
            </a:pPr>
            <a:endParaRPr lang="en-US" sz="2800" dirty="0" smtClean="0">
              <a:latin typeface="Calibri"/>
              <a:cs typeface="Calibri"/>
            </a:endParaRPr>
          </a:p>
          <a:p>
            <a:pPr>
              <a:lnSpc>
                <a:spcPct val="80000"/>
              </a:lnSpc>
            </a:pPr>
            <a:endParaRPr lang="en-US" sz="2800" dirty="0">
              <a:latin typeface="Calibri"/>
              <a:cs typeface="Calibri"/>
            </a:endParaRPr>
          </a:p>
        </p:txBody>
      </p:sp>
      <p:sp>
        <p:nvSpPr>
          <p:cNvPr id="4" name="TextBox 3"/>
          <p:cNvSpPr txBox="1"/>
          <p:nvPr>
            <p:custDataLst>
              <p:tags r:id="rId1"/>
            </p:custDataLst>
          </p:nvPr>
        </p:nvSpPr>
        <p:spPr>
          <a:xfrm>
            <a:off x="0" y="7112000"/>
            <a:ext cx="9144000" cy="646331"/>
          </a:xfrm>
          <a:prstGeom prst="rect">
            <a:avLst/>
          </a:prstGeom>
          <a:noFill/>
        </p:spPr>
        <p:txBody>
          <a:bodyPr vert="horz" rtlCol="0">
            <a:spAutoFit/>
          </a:bodyPr>
          <a:lstStyle/>
          <a:p>
            <a:r>
              <a:rPr lang="en-US" dirty="0" err="1" smtClean="0"/>
              <a:t>TexPoint</a:t>
            </a:r>
            <a:r>
              <a:rPr lang="en-US" dirty="0" smtClean="0"/>
              <a:t> fonts used in EMF. </a:t>
            </a:r>
          </a:p>
          <a:p>
            <a:r>
              <a:rPr lang="en-US" dirty="0" smtClean="0"/>
              <a:t>Read the </a:t>
            </a:r>
            <a:r>
              <a:rPr lang="en-US" dirty="0" err="1" smtClean="0"/>
              <a:t>TexPoint</a:t>
            </a:r>
            <a:r>
              <a:rPr lang="en-US" dirty="0" smtClean="0"/>
              <a:t> manual before you delete this box.: </a:t>
            </a:r>
            <a:r>
              <a:rPr lang="en-US" dirty="0" smtClean="0">
                <a:latin typeface="CMR10"/>
              </a:rPr>
              <a:t>A</a:t>
            </a:r>
            <a:r>
              <a:rPr lang="en-US" dirty="0" smtClean="0">
                <a:latin typeface="CMMI10"/>
              </a:rPr>
              <a:t>A</a:t>
            </a:r>
            <a:endParaRPr lang="en-US" dirty="0"/>
          </a:p>
        </p:txBody>
      </p:sp>
      <p:sp>
        <p:nvSpPr>
          <p:cNvPr id="3" name="Rectangle 2"/>
          <p:cNvSpPr/>
          <p:nvPr/>
        </p:nvSpPr>
        <p:spPr>
          <a:xfrm>
            <a:off x="152400" y="3774757"/>
            <a:ext cx="2743651" cy="492443"/>
          </a:xfrm>
          <a:prstGeom prst="rect">
            <a:avLst/>
          </a:prstGeom>
        </p:spPr>
        <p:txBody>
          <a:bodyPr wrap="none">
            <a:spAutoFit/>
          </a:bodyPr>
          <a:lstStyle/>
          <a:p>
            <a:r>
              <a:rPr lang="en-US" sz="2600" i="1" kern="0" dirty="0" smtClean="0">
                <a:solidFill>
                  <a:srgbClr val="000000"/>
                </a:solidFill>
                <a:latin typeface="Calibri"/>
                <a:cs typeface="Calibri"/>
              </a:rPr>
              <a:t>Thesis Committee:</a:t>
            </a:r>
            <a:endParaRPr lang="en-US" sz="2600" i="1" dirty="0"/>
          </a:p>
        </p:txBody>
      </p:sp>
      <p:pic>
        <p:nvPicPr>
          <p:cNvPr id="8" name="Picture 7"/>
          <p:cNvPicPr>
            <a:picLocks noChangeAspect="1"/>
          </p:cNvPicPr>
          <p:nvPr/>
        </p:nvPicPr>
        <p:blipFill rotWithShape="1">
          <a:blip r:embed="rId3"/>
          <a:srcRect l="21117" r="19270" b="30383"/>
          <a:stretch/>
        </p:blipFill>
        <p:spPr>
          <a:xfrm>
            <a:off x="304800" y="4419600"/>
            <a:ext cx="1371600" cy="1601780"/>
          </a:xfrm>
          <a:prstGeom prst="rect">
            <a:avLst/>
          </a:prstGeom>
        </p:spPr>
      </p:pic>
      <p:pic>
        <p:nvPicPr>
          <p:cNvPr id="9" name="Picture 8"/>
          <p:cNvPicPr>
            <a:picLocks noChangeAspect="1"/>
          </p:cNvPicPr>
          <p:nvPr/>
        </p:nvPicPr>
        <p:blipFill>
          <a:blip r:embed="rId4"/>
          <a:stretch>
            <a:fillRect/>
          </a:stretch>
        </p:blipFill>
        <p:spPr>
          <a:xfrm>
            <a:off x="2305471" y="4419599"/>
            <a:ext cx="1089142" cy="1600201"/>
          </a:xfrm>
          <a:prstGeom prst="rect">
            <a:avLst/>
          </a:prstGeom>
        </p:spPr>
      </p:pic>
      <p:pic>
        <p:nvPicPr>
          <p:cNvPr id="10" name="Picture 9"/>
          <p:cNvPicPr>
            <a:picLocks noChangeAspect="1"/>
          </p:cNvPicPr>
          <p:nvPr/>
        </p:nvPicPr>
        <p:blipFill rotWithShape="1">
          <a:blip r:embed="rId5"/>
          <a:srcRect l="27291" r="27493"/>
          <a:stretch/>
        </p:blipFill>
        <p:spPr>
          <a:xfrm>
            <a:off x="4064199" y="4419600"/>
            <a:ext cx="1219200" cy="1603319"/>
          </a:xfrm>
          <a:prstGeom prst="rect">
            <a:avLst/>
          </a:prstGeom>
        </p:spPr>
      </p:pic>
      <p:pic>
        <p:nvPicPr>
          <p:cNvPr id="11" name="Picture 10"/>
          <p:cNvPicPr>
            <a:picLocks noChangeAspect="1"/>
          </p:cNvPicPr>
          <p:nvPr/>
        </p:nvPicPr>
        <p:blipFill>
          <a:blip r:embed="rId6"/>
          <a:stretch>
            <a:fillRect/>
          </a:stretch>
        </p:blipFill>
        <p:spPr>
          <a:xfrm>
            <a:off x="5795320" y="4419600"/>
            <a:ext cx="1148702" cy="1600200"/>
          </a:xfrm>
          <a:prstGeom prst="rect">
            <a:avLst/>
          </a:prstGeom>
        </p:spPr>
      </p:pic>
      <p:pic>
        <p:nvPicPr>
          <p:cNvPr id="12" name="Picture 11"/>
          <p:cNvPicPr>
            <a:picLocks noChangeAspect="1"/>
          </p:cNvPicPr>
          <p:nvPr/>
        </p:nvPicPr>
        <p:blipFill>
          <a:blip r:embed="rId7"/>
          <a:stretch>
            <a:fillRect/>
          </a:stretch>
        </p:blipFill>
        <p:spPr>
          <a:xfrm>
            <a:off x="7565819" y="4419600"/>
            <a:ext cx="1122947" cy="1600200"/>
          </a:xfrm>
          <a:prstGeom prst="rect">
            <a:avLst/>
          </a:prstGeom>
        </p:spPr>
      </p:pic>
      <p:sp>
        <p:nvSpPr>
          <p:cNvPr id="13" name="Rectangle 12"/>
          <p:cNvSpPr/>
          <p:nvPr/>
        </p:nvSpPr>
        <p:spPr>
          <a:xfrm>
            <a:off x="76200" y="6057900"/>
            <a:ext cx="1818301" cy="646331"/>
          </a:xfrm>
          <a:prstGeom prst="rect">
            <a:avLst/>
          </a:prstGeom>
        </p:spPr>
        <p:txBody>
          <a:bodyPr wrap="none">
            <a:spAutoFit/>
          </a:bodyPr>
          <a:lstStyle/>
          <a:p>
            <a:pPr algn="ctr"/>
            <a:r>
              <a:rPr lang="en-US" kern="0" dirty="0" smtClean="0">
                <a:solidFill>
                  <a:srgbClr val="000000"/>
                </a:solidFill>
                <a:latin typeface="Calibri"/>
                <a:cs typeface="Calibri"/>
              </a:rPr>
              <a:t>Carlos Guestrin</a:t>
            </a:r>
          </a:p>
          <a:p>
            <a:pPr algn="ctr"/>
            <a:r>
              <a:rPr lang="en-US" kern="0" dirty="0" smtClean="0">
                <a:solidFill>
                  <a:srgbClr val="000000"/>
                </a:solidFill>
                <a:latin typeface="Calibri"/>
                <a:cs typeface="Calibri"/>
              </a:rPr>
              <a:t>U. of Washington</a:t>
            </a:r>
            <a:endParaRPr lang="en-US" dirty="0"/>
          </a:p>
        </p:txBody>
      </p:sp>
      <p:sp>
        <p:nvSpPr>
          <p:cNvPr id="14" name="Rectangle 13"/>
          <p:cNvSpPr/>
          <p:nvPr/>
        </p:nvSpPr>
        <p:spPr>
          <a:xfrm>
            <a:off x="1828800" y="6057900"/>
            <a:ext cx="2042484" cy="646331"/>
          </a:xfrm>
          <a:prstGeom prst="rect">
            <a:avLst/>
          </a:prstGeom>
        </p:spPr>
        <p:txBody>
          <a:bodyPr wrap="none">
            <a:spAutoFit/>
          </a:bodyPr>
          <a:lstStyle/>
          <a:p>
            <a:pPr algn="ctr"/>
            <a:r>
              <a:rPr lang="en-US" kern="0" dirty="0" err="1" smtClean="0">
                <a:solidFill>
                  <a:srgbClr val="000000"/>
                </a:solidFill>
                <a:latin typeface="Calibri"/>
                <a:cs typeface="Calibri"/>
              </a:rPr>
              <a:t>Zoubin</a:t>
            </a:r>
            <a:r>
              <a:rPr lang="en-US" kern="0" dirty="0" smtClean="0">
                <a:solidFill>
                  <a:srgbClr val="000000"/>
                </a:solidFill>
                <a:latin typeface="Calibri"/>
                <a:cs typeface="Calibri"/>
              </a:rPr>
              <a:t> </a:t>
            </a:r>
            <a:r>
              <a:rPr lang="en-US" kern="0" dirty="0" err="1" smtClean="0">
                <a:solidFill>
                  <a:srgbClr val="000000"/>
                </a:solidFill>
                <a:latin typeface="Calibri"/>
                <a:cs typeface="Calibri"/>
              </a:rPr>
              <a:t>Ghahramani</a:t>
            </a:r>
            <a:endParaRPr lang="en-US" kern="0" dirty="0" smtClean="0">
              <a:solidFill>
                <a:srgbClr val="000000"/>
              </a:solidFill>
              <a:latin typeface="Calibri"/>
              <a:cs typeface="Calibri"/>
            </a:endParaRPr>
          </a:p>
          <a:p>
            <a:pPr algn="ctr"/>
            <a:r>
              <a:rPr lang="en-US" kern="0" dirty="0" smtClean="0">
                <a:solidFill>
                  <a:srgbClr val="000000"/>
                </a:solidFill>
                <a:latin typeface="Calibri"/>
                <a:cs typeface="Calibri"/>
              </a:rPr>
              <a:t>Cambridge/CMU</a:t>
            </a:r>
            <a:endParaRPr lang="en-US" dirty="0"/>
          </a:p>
        </p:txBody>
      </p:sp>
      <p:sp>
        <p:nvSpPr>
          <p:cNvPr id="15" name="Rectangle 14"/>
          <p:cNvSpPr/>
          <p:nvPr/>
        </p:nvSpPr>
        <p:spPr>
          <a:xfrm>
            <a:off x="3962400" y="6057900"/>
            <a:ext cx="1422798" cy="646331"/>
          </a:xfrm>
          <a:prstGeom prst="rect">
            <a:avLst/>
          </a:prstGeom>
        </p:spPr>
        <p:txBody>
          <a:bodyPr wrap="none">
            <a:spAutoFit/>
          </a:bodyPr>
          <a:lstStyle/>
          <a:p>
            <a:pPr algn="ctr"/>
            <a:r>
              <a:rPr lang="en-US" kern="0" dirty="0" smtClean="0">
                <a:solidFill>
                  <a:srgbClr val="000000"/>
                </a:solidFill>
                <a:latin typeface="Calibri"/>
                <a:cs typeface="Calibri"/>
              </a:rPr>
              <a:t>Tom Mitchell</a:t>
            </a:r>
          </a:p>
          <a:p>
            <a:pPr algn="ctr"/>
            <a:r>
              <a:rPr lang="en-US" kern="0" dirty="0" smtClean="0">
                <a:solidFill>
                  <a:srgbClr val="000000"/>
                </a:solidFill>
                <a:latin typeface="Calibri"/>
                <a:cs typeface="Calibri"/>
              </a:rPr>
              <a:t>CMU</a:t>
            </a:r>
            <a:endParaRPr lang="en-US" dirty="0"/>
          </a:p>
        </p:txBody>
      </p:sp>
      <p:sp>
        <p:nvSpPr>
          <p:cNvPr id="16" name="Rectangle 15"/>
          <p:cNvSpPr/>
          <p:nvPr/>
        </p:nvSpPr>
        <p:spPr>
          <a:xfrm>
            <a:off x="5728942" y="6057900"/>
            <a:ext cx="1281458" cy="646331"/>
          </a:xfrm>
          <a:prstGeom prst="rect">
            <a:avLst/>
          </a:prstGeom>
        </p:spPr>
        <p:txBody>
          <a:bodyPr wrap="none">
            <a:spAutoFit/>
          </a:bodyPr>
          <a:lstStyle/>
          <a:p>
            <a:pPr algn="ctr"/>
            <a:r>
              <a:rPr lang="en-US" kern="0" dirty="0" smtClean="0">
                <a:solidFill>
                  <a:srgbClr val="000000"/>
                </a:solidFill>
                <a:latin typeface="Calibri"/>
                <a:cs typeface="Calibri"/>
              </a:rPr>
              <a:t>Noah Smith</a:t>
            </a:r>
          </a:p>
          <a:p>
            <a:pPr algn="ctr"/>
            <a:r>
              <a:rPr lang="en-US" kern="0" dirty="0" smtClean="0">
                <a:solidFill>
                  <a:srgbClr val="000000"/>
                </a:solidFill>
                <a:latin typeface="Calibri"/>
                <a:cs typeface="Calibri"/>
              </a:rPr>
              <a:t>CMU</a:t>
            </a:r>
            <a:endParaRPr lang="en-US" dirty="0"/>
          </a:p>
        </p:txBody>
      </p:sp>
      <p:sp>
        <p:nvSpPr>
          <p:cNvPr id="17" name="Rectangle 16"/>
          <p:cNvSpPr/>
          <p:nvPr/>
        </p:nvSpPr>
        <p:spPr>
          <a:xfrm>
            <a:off x="7162800" y="6057900"/>
            <a:ext cx="1928984" cy="646331"/>
          </a:xfrm>
          <a:prstGeom prst="rect">
            <a:avLst/>
          </a:prstGeom>
        </p:spPr>
        <p:txBody>
          <a:bodyPr wrap="none">
            <a:spAutoFit/>
          </a:bodyPr>
          <a:lstStyle/>
          <a:p>
            <a:pPr algn="ctr"/>
            <a:r>
              <a:rPr lang="en-US" kern="0" dirty="0" smtClean="0">
                <a:solidFill>
                  <a:srgbClr val="000000"/>
                </a:solidFill>
                <a:latin typeface="Calibri"/>
                <a:cs typeface="Calibri"/>
              </a:rPr>
              <a:t>Thorsten </a:t>
            </a:r>
            <a:r>
              <a:rPr lang="en-US" kern="0" dirty="0" err="1" smtClean="0">
                <a:solidFill>
                  <a:srgbClr val="000000"/>
                </a:solidFill>
                <a:latin typeface="Calibri"/>
                <a:cs typeface="Calibri"/>
              </a:rPr>
              <a:t>Joachims</a:t>
            </a:r>
            <a:endParaRPr lang="en-US" kern="0" dirty="0" smtClean="0">
              <a:solidFill>
                <a:srgbClr val="000000"/>
              </a:solidFill>
              <a:latin typeface="Calibri"/>
              <a:cs typeface="Calibri"/>
            </a:endParaRPr>
          </a:p>
          <a:p>
            <a:pPr algn="ctr"/>
            <a:r>
              <a:rPr lang="en-US" kern="0" dirty="0" smtClean="0">
                <a:solidFill>
                  <a:srgbClr val="000000"/>
                </a:solidFill>
                <a:latin typeface="Calibri"/>
                <a:cs typeface="Calibri"/>
              </a:rPr>
              <a:t>Cornell</a:t>
            </a:r>
            <a:endParaRPr lang="en-US" dirty="0"/>
          </a:p>
        </p:txBody>
      </p:sp>
      <p:pic>
        <p:nvPicPr>
          <p:cNvPr id="18" name="Picture 2" descr="C:\Users\kbe\Desktop\CMU_logo_horiz_red.png"/>
          <p:cNvPicPr>
            <a:picLocks noChangeAspect="1" noChangeArrowheads="1"/>
          </p:cNvPicPr>
          <p:nvPr/>
        </p:nvPicPr>
        <p:blipFill>
          <a:blip r:embed="rId8" cstate="print"/>
          <a:srcRect/>
          <a:stretch>
            <a:fillRect/>
          </a:stretch>
        </p:blipFill>
        <p:spPr bwMode="auto">
          <a:xfrm>
            <a:off x="2446428" y="3248657"/>
            <a:ext cx="4251144" cy="382207"/>
          </a:xfrm>
          <a:prstGeom prst="rect">
            <a:avLst/>
          </a:prstGeom>
          <a:noFill/>
        </p:spPr>
      </p:pic>
    </p:spTree>
    <p:extLst>
      <p:ext uri="{BB962C8B-B14F-4D97-AF65-F5344CB8AC3E}">
        <p14:creationId xmlns:p14="http://schemas.microsoft.com/office/powerpoint/2010/main" val="25774941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bwMode="auto">
          <a:xfrm>
            <a:off x="152400" y="762000"/>
            <a:ext cx="8686800" cy="2590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latin typeface="Calibri"/>
                <a:ea typeface="+mj-ea"/>
                <a:cs typeface="Calibri"/>
              </a:rPr>
              <a:t>Part 1:</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smtClean="0">
                <a:latin typeface="Calibri"/>
                <a:ea typeface="+mj-ea"/>
                <a:cs typeface="Calibri"/>
              </a:rPr>
              <a:t>Interactive Concept Coverage defined</a:t>
            </a:r>
            <a:endParaRPr kumimoji="0" lang="en-US" sz="3200" i="0" u="none" strike="noStrike" kern="0" cap="none" spc="0" normalizeH="0" baseline="0" noProof="0" dirty="0">
              <a:ln>
                <a:noFill/>
              </a:ln>
              <a:effectLst/>
              <a:uLnTx/>
              <a:uFillTx/>
              <a:latin typeface="Calibri"/>
              <a:ea typeface="+mj-ea"/>
              <a:cs typeface="Calibri"/>
            </a:endParaRPr>
          </a:p>
        </p:txBody>
      </p:sp>
      <p:sp>
        <p:nvSpPr>
          <p:cNvPr id="3" name="Rectangle 2"/>
          <p:cNvSpPr/>
          <p:nvPr/>
        </p:nvSpPr>
        <p:spPr>
          <a:xfrm>
            <a:off x="1670380" y="3424535"/>
            <a:ext cx="5803241" cy="461665"/>
          </a:xfrm>
          <a:prstGeom prst="rect">
            <a:avLst/>
          </a:prstGeom>
        </p:spPr>
        <p:txBody>
          <a:bodyPr wrap="none">
            <a:spAutoFit/>
          </a:bodyPr>
          <a:lstStyle/>
          <a:p>
            <a:pPr algn="ctr"/>
            <a:r>
              <a:rPr lang="en-US" sz="2400" kern="0" dirty="0" smtClean="0">
                <a:solidFill>
                  <a:srgbClr val="000000"/>
                </a:solidFill>
                <a:latin typeface="Calibri"/>
              </a:rPr>
              <a:t>[El-Arini, Veda, </a:t>
            </a:r>
            <a:r>
              <a:rPr lang="en-US" sz="2400" kern="0" dirty="0" err="1" smtClean="0">
                <a:solidFill>
                  <a:srgbClr val="000000"/>
                </a:solidFill>
                <a:latin typeface="Calibri"/>
              </a:rPr>
              <a:t>Shahaf</a:t>
            </a:r>
            <a:r>
              <a:rPr lang="en-US" sz="2400" kern="0" dirty="0" smtClean="0">
                <a:solidFill>
                  <a:srgbClr val="000000"/>
                </a:solidFill>
                <a:latin typeface="Calibri"/>
              </a:rPr>
              <a:t>, Guestrin – KDD 2009]</a:t>
            </a:r>
            <a:endParaRPr lang="en-US" sz="2000" dirty="0"/>
          </a:p>
        </p:txBody>
      </p:sp>
    </p:spTree>
    <p:extLst>
      <p:ext uri="{BB962C8B-B14F-4D97-AF65-F5344CB8AC3E}">
        <p14:creationId xmlns:p14="http://schemas.microsoft.com/office/powerpoint/2010/main" val="300654070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spectrum of pundits</a:t>
            </a:r>
            <a:endParaRPr lang="en-US" dirty="0"/>
          </a:p>
        </p:txBody>
      </p:sp>
      <p:sp>
        <p:nvSpPr>
          <p:cNvPr id="3" name="Content Placeholder 2"/>
          <p:cNvSpPr>
            <a:spLocks noGrp="1"/>
          </p:cNvSpPr>
          <p:nvPr>
            <p:ph idx="1"/>
          </p:nvPr>
        </p:nvSpPr>
        <p:spPr/>
        <p:txBody>
          <a:bodyPr/>
          <a:lstStyle/>
          <a:p>
            <a:r>
              <a:rPr lang="en-US" dirty="0" smtClean="0"/>
              <a:t>Limit dictionary to </a:t>
            </a:r>
            <a:r>
              <a:rPr lang="en-US" b="1" dirty="0">
                <a:solidFill>
                  <a:srgbClr val="3366FF"/>
                </a:solidFill>
                <a:latin typeface="Cambria"/>
                <a:cs typeface="Cambria"/>
              </a:rPr>
              <a:t>progressive </a:t>
            </a:r>
            <a:r>
              <a:rPr lang="en-US" dirty="0"/>
              <a:t>and </a:t>
            </a:r>
            <a:r>
              <a:rPr lang="en-US" dirty="0" smtClean="0"/>
              <a:t> </a:t>
            </a:r>
            <a:r>
              <a:rPr lang="en-US" b="1" dirty="0" smtClean="0">
                <a:solidFill>
                  <a:srgbClr val="3366FF"/>
                </a:solidFill>
                <a:latin typeface="Cambria"/>
                <a:cs typeface="Cambria"/>
              </a:rPr>
              <a:t>TCOT</a:t>
            </a:r>
            <a:r>
              <a:rPr lang="en-US" dirty="0" smtClean="0">
                <a:solidFill>
                  <a:srgbClr val="3366FF"/>
                </a:solidFill>
              </a:rPr>
              <a:t> </a:t>
            </a:r>
            <a:r>
              <a:rPr lang="en-US" dirty="0" smtClean="0"/>
              <a:t>badges</a:t>
            </a:r>
          </a:p>
          <a:p>
            <a:r>
              <a:rPr lang="en-US" dirty="0" smtClean="0"/>
              <a:t>Can we predict political alignments of the likely readers of each pundit?</a:t>
            </a:r>
            <a:endParaRPr lang="en-US" dirty="0"/>
          </a:p>
        </p:txBody>
      </p:sp>
      <p:pic>
        <p:nvPicPr>
          <p:cNvPr id="4" name="Picture 3" descr="pundits-annotat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396" y="2507916"/>
            <a:ext cx="4746404" cy="3892884"/>
          </a:xfrm>
          <a:prstGeom prst="rect">
            <a:avLst/>
          </a:prstGeom>
        </p:spPr>
      </p:pic>
      <p:sp>
        <p:nvSpPr>
          <p:cNvPr id="5" name="Right Arrow 4"/>
          <p:cNvSpPr/>
          <p:nvPr/>
        </p:nvSpPr>
        <p:spPr bwMode="auto">
          <a:xfrm>
            <a:off x="3276600" y="2590800"/>
            <a:ext cx="3276600" cy="304800"/>
          </a:xfrm>
          <a:prstGeom prst="rightArrow">
            <a:avLst/>
          </a:prstGeom>
          <a:solidFill>
            <a:srgbClr val="E93927"/>
          </a:solidFill>
          <a:ln w="38100" cap="flat" cmpd="sng" algn="ctr">
            <a:solidFill>
              <a:schemeClr val="hlink"/>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6" name="TextBox 5"/>
          <p:cNvSpPr txBox="1"/>
          <p:nvPr/>
        </p:nvSpPr>
        <p:spPr>
          <a:xfrm>
            <a:off x="3270931" y="2691824"/>
            <a:ext cx="3282269" cy="584776"/>
          </a:xfrm>
          <a:prstGeom prst="rect">
            <a:avLst/>
          </a:prstGeom>
          <a:noFill/>
        </p:spPr>
        <p:txBody>
          <a:bodyPr wrap="none" rtlCol="0">
            <a:spAutoFit/>
          </a:bodyPr>
          <a:lstStyle/>
          <a:p>
            <a:r>
              <a:rPr lang="en-US" sz="3200" dirty="0" smtClean="0">
                <a:solidFill>
                  <a:srgbClr val="E93927"/>
                </a:solidFill>
                <a:latin typeface="Calibri"/>
                <a:cs typeface="Calibri"/>
              </a:rPr>
              <a:t>more conservative</a:t>
            </a:r>
            <a:endParaRPr lang="en-US" sz="3200" dirty="0">
              <a:solidFill>
                <a:srgbClr val="E93927"/>
              </a:solidFill>
              <a:latin typeface="Calibri"/>
              <a:cs typeface="Calibri"/>
            </a:endParaRPr>
          </a:p>
        </p:txBody>
      </p:sp>
      <p:sp>
        <p:nvSpPr>
          <p:cNvPr id="8" name="TextBox 7"/>
          <p:cNvSpPr txBox="1"/>
          <p:nvPr/>
        </p:nvSpPr>
        <p:spPr>
          <a:xfrm>
            <a:off x="6934200" y="282714"/>
            <a:ext cx="2133600" cy="707886"/>
          </a:xfrm>
          <a:prstGeom prst="rect">
            <a:avLst/>
          </a:prstGeom>
          <a:noFill/>
          <a:ln>
            <a:noFill/>
          </a:ln>
        </p:spPr>
        <p:txBody>
          <a:bodyPr wrap="square" rtlCol="0">
            <a:spAutoFit/>
          </a:bodyPr>
          <a:lstStyle/>
          <a:p>
            <a:pPr algn="ctr"/>
            <a:r>
              <a:rPr lang="en-US" sz="2000" dirty="0" smtClean="0">
                <a:latin typeface="Calibri"/>
                <a:cs typeface="Calibri"/>
              </a:rPr>
              <a:t>“top conservatives on Twitter”</a:t>
            </a:r>
            <a:endParaRPr lang="en-US" sz="2000" dirty="0">
              <a:latin typeface="Calibri"/>
              <a:cs typeface="Calibri"/>
            </a:endParaRPr>
          </a:p>
        </p:txBody>
      </p:sp>
      <p:cxnSp>
        <p:nvCxnSpPr>
          <p:cNvPr id="10" name="Straight Arrow Connector 9"/>
          <p:cNvCxnSpPr/>
          <p:nvPr/>
        </p:nvCxnSpPr>
        <p:spPr bwMode="auto">
          <a:xfrm flipH="1">
            <a:off x="7010400" y="914400"/>
            <a:ext cx="304800" cy="152400"/>
          </a:xfrm>
          <a:prstGeom prst="straightConnector1">
            <a:avLst/>
          </a:prstGeom>
          <a:no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838959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results</a:t>
            </a:r>
            <a:endParaRPr lang="en-US" dirty="0"/>
          </a:p>
        </p:txBody>
      </p:sp>
      <p:sp>
        <p:nvSpPr>
          <p:cNvPr id="3" name="Content Placeholder 2"/>
          <p:cNvSpPr>
            <a:spLocks noGrp="1"/>
          </p:cNvSpPr>
          <p:nvPr>
            <p:ph idx="1"/>
          </p:nvPr>
        </p:nvSpPr>
        <p:spPr>
          <a:xfrm>
            <a:off x="457200" y="990601"/>
            <a:ext cx="8305800" cy="1828800"/>
          </a:xfrm>
        </p:spPr>
        <p:txBody>
          <a:bodyPr/>
          <a:lstStyle/>
          <a:p>
            <a:r>
              <a:rPr lang="en-US" dirty="0" smtClean="0"/>
              <a:t>Case study on political columnists</a:t>
            </a:r>
          </a:p>
          <a:p>
            <a:r>
              <a:rPr lang="en-US" dirty="0" smtClean="0"/>
              <a:t>User study</a:t>
            </a:r>
          </a:p>
          <a:p>
            <a:r>
              <a:rPr lang="en-US" dirty="0" smtClean="0"/>
              <a:t>Offline metrics</a:t>
            </a:r>
            <a:endParaRPr lang="en-US" dirty="0"/>
          </a:p>
        </p:txBody>
      </p:sp>
      <p:sp>
        <p:nvSpPr>
          <p:cNvPr id="4" name="TextBox 3"/>
          <p:cNvSpPr txBox="1"/>
          <p:nvPr/>
        </p:nvSpPr>
        <p:spPr>
          <a:xfrm>
            <a:off x="457200" y="2895600"/>
            <a:ext cx="8153400" cy="1569660"/>
          </a:xfrm>
          <a:prstGeom prst="rect">
            <a:avLst/>
          </a:prstGeom>
          <a:noFill/>
        </p:spPr>
        <p:txBody>
          <a:bodyPr wrap="square" rtlCol="0">
            <a:spAutoFit/>
          </a:bodyPr>
          <a:lstStyle/>
          <a:p>
            <a:r>
              <a:rPr lang="en-US" sz="3200" dirty="0" smtClean="0">
                <a:latin typeface="Calibri"/>
                <a:cs typeface="Calibri"/>
              </a:rPr>
              <a:t>User study shows badges </a:t>
            </a:r>
            <a:r>
              <a:rPr lang="en-US" sz="3200" b="1" dirty="0" smtClean="0">
                <a:latin typeface="Calibri"/>
                <a:cs typeface="Calibri"/>
              </a:rPr>
              <a:t>better concept representation</a:t>
            </a:r>
            <a:r>
              <a:rPr lang="en-US" sz="3200" dirty="0" smtClean="0">
                <a:latin typeface="Calibri"/>
                <a:cs typeface="Calibri"/>
              </a:rPr>
              <a:t> for ICC than LDA topics or </a:t>
            </a:r>
            <a:r>
              <a:rPr lang="en-US" sz="3200" dirty="0" err="1" smtClean="0">
                <a:latin typeface="Calibri"/>
                <a:cs typeface="Calibri"/>
              </a:rPr>
              <a:t>tf-idf</a:t>
            </a:r>
            <a:r>
              <a:rPr lang="en-US" sz="3200" dirty="0" smtClean="0">
                <a:latin typeface="Calibri"/>
                <a:cs typeface="Calibri"/>
              </a:rPr>
              <a:t>, when </a:t>
            </a:r>
            <a:r>
              <a:rPr lang="en-US" sz="3200" b="1" dirty="0" smtClean="0">
                <a:latin typeface="Calibri"/>
                <a:cs typeface="Calibri"/>
              </a:rPr>
              <a:t>recommending news articles across time</a:t>
            </a:r>
            <a:endParaRPr lang="en-US" sz="3200" b="1" dirty="0">
              <a:latin typeface="Calibri"/>
              <a:cs typeface="Calibri"/>
            </a:endParaRPr>
          </a:p>
        </p:txBody>
      </p:sp>
      <p:sp>
        <p:nvSpPr>
          <p:cNvPr id="5" name="TextBox 4"/>
          <p:cNvSpPr txBox="1"/>
          <p:nvPr/>
        </p:nvSpPr>
        <p:spPr>
          <a:xfrm>
            <a:off x="457200" y="4790182"/>
            <a:ext cx="8153400" cy="1077218"/>
          </a:xfrm>
          <a:prstGeom prst="rect">
            <a:avLst/>
          </a:prstGeom>
          <a:noFill/>
        </p:spPr>
        <p:txBody>
          <a:bodyPr wrap="square" rtlCol="0">
            <a:spAutoFit/>
          </a:bodyPr>
          <a:lstStyle/>
          <a:p>
            <a:r>
              <a:rPr lang="en-US" sz="3200" dirty="0" smtClean="0">
                <a:latin typeface="Calibri"/>
                <a:cs typeface="Calibri"/>
              </a:rPr>
              <a:t>Offline analysis shows badges are more </a:t>
            </a:r>
            <a:r>
              <a:rPr lang="en-US" sz="3200" b="1" dirty="0" smtClean="0">
                <a:latin typeface="Calibri"/>
                <a:cs typeface="Calibri"/>
              </a:rPr>
              <a:t>thematically coherent </a:t>
            </a:r>
            <a:r>
              <a:rPr lang="en-US" sz="3200" dirty="0" smtClean="0">
                <a:latin typeface="Calibri"/>
                <a:cs typeface="Calibri"/>
              </a:rPr>
              <a:t>than LDA topics</a:t>
            </a:r>
            <a:endParaRPr lang="en-US" sz="3200" dirty="0">
              <a:latin typeface="Calibri"/>
              <a:cs typeface="Calibri"/>
            </a:endParaRPr>
          </a:p>
        </p:txBody>
      </p:sp>
    </p:spTree>
    <p:extLst>
      <p:ext uri="{BB962C8B-B14F-4D97-AF65-F5344CB8AC3E}">
        <p14:creationId xmlns:p14="http://schemas.microsoft.com/office/powerpoint/2010/main" val="2009003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study</a:t>
            </a:r>
            <a:endParaRPr lang="en-US" dirty="0"/>
          </a:p>
        </p:txBody>
      </p:sp>
      <p:sp>
        <p:nvSpPr>
          <p:cNvPr id="3" name="Content Placeholder 2"/>
          <p:cNvSpPr>
            <a:spLocks noGrp="1"/>
          </p:cNvSpPr>
          <p:nvPr>
            <p:ph idx="1"/>
          </p:nvPr>
        </p:nvSpPr>
        <p:spPr/>
        <p:txBody>
          <a:bodyPr/>
          <a:lstStyle/>
          <a:p>
            <a:r>
              <a:rPr lang="en-US" dirty="0" smtClean="0"/>
              <a:t>The fundamental question:</a:t>
            </a:r>
          </a:p>
          <a:p>
            <a:pPr lvl="1"/>
            <a:r>
              <a:rPr lang="en-US" dirty="0" smtClean="0"/>
              <a:t>If we use badges as a concept representation, can we better capture user preferences?</a:t>
            </a:r>
          </a:p>
          <a:p>
            <a:r>
              <a:rPr lang="en-US" dirty="0" smtClean="0"/>
              <a:t>Study on Amazon Mechanical Turk with 112 users</a:t>
            </a:r>
          </a:p>
          <a:p>
            <a:r>
              <a:rPr lang="en-US" dirty="0" smtClean="0"/>
              <a:t>Steps:</a:t>
            </a:r>
          </a:p>
          <a:p>
            <a:pPr marL="914400" lvl="1" indent="-457200">
              <a:buFont typeface="+mj-lt"/>
              <a:buAutoNum type="arabicPeriod"/>
            </a:pPr>
            <a:r>
              <a:rPr lang="en-US" dirty="0" smtClean="0"/>
              <a:t>Show users random 20 articles from Guardian, from time period 1, and obtain ratings</a:t>
            </a:r>
          </a:p>
          <a:p>
            <a:pPr marL="914400" lvl="1" indent="-457200">
              <a:buFont typeface="+mj-lt"/>
              <a:buAutoNum type="arabicPeriod"/>
            </a:pPr>
            <a:r>
              <a:rPr lang="en-US" dirty="0" smtClean="0"/>
              <a:t>Pick random concept representation (</a:t>
            </a:r>
            <a:r>
              <a:rPr lang="en-US" dirty="0" err="1" smtClean="0"/>
              <a:t>tfidf</a:t>
            </a:r>
            <a:r>
              <a:rPr lang="en-US" dirty="0" smtClean="0"/>
              <a:t>, LDA, badges)</a:t>
            </a:r>
          </a:p>
          <a:p>
            <a:pPr marL="914400" lvl="1" indent="-457200">
              <a:buFont typeface="+mj-lt"/>
              <a:buAutoNum type="arabicPeriod"/>
            </a:pPr>
            <a:r>
              <a:rPr lang="en-US" dirty="0" smtClean="0"/>
              <a:t>Represent user preferences as mean of liked articles</a:t>
            </a:r>
          </a:p>
          <a:p>
            <a:pPr marL="914400" lvl="1" indent="-457200">
              <a:buFont typeface="+mj-lt"/>
              <a:buAutoNum type="arabicPeriod"/>
            </a:pPr>
            <a:r>
              <a:rPr lang="en-US" dirty="0" smtClean="0"/>
              <a:t>Use probabilistic max-cover to select 10 related articles from a second time period</a:t>
            </a:r>
          </a:p>
          <a:p>
            <a:pPr marL="914400" lvl="1" indent="-457200">
              <a:buFont typeface="+mj-lt"/>
              <a:buAutoNum type="arabicPeriod"/>
            </a:pPr>
            <a:endParaRPr lang="en-US" dirty="0" smtClean="0"/>
          </a:p>
          <a:p>
            <a:pPr marL="915988" lvl="1" indent="-514350">
              <a:buFont typeface="+mj-lt"/>
              <a:buAutoNum type="arabicPeriod"/>
            </a:pPr>
            <a:endParaRPr lang="en-US" dirty="0" smtClean="0"/>
          </a:p>
        </p:txBody>
      </p:sp>
    </p:spTree>
    <p:extLst>
      <p:ext uri="{BB962C8B-B14F-4D97-AF65-F5344CB8AC3E}">
        <p14:creationId xmlns:p14="http://schemas.microsoft.com/office/powerpoint/2010/main" val="2381474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User study</a:t>
            </a:r>
            <a:endParaRPr lang="en-US" dirty="0"/>
          </a:p>
        </p:txBody>
      </p:sp>
      <p:pic>
        <p:nvPicPr>
          <p:cNvPr id="9" name="Picture 8"/>
          <p:cNvPicPr>
            <a:picLocks noChangeAspect="1"/>
          </p:cNvPicPr>
          <p:nvPr/>
        </p:nvPicPr>
        <p:blipFill>
          <a:blip r:embed="rId2"/>
          <a:stretch>
            <a:fillRect/>
          </a:stretch>
        </p:blipFill>
        <p:spPr>
          <a:xfrm>
            <a:off x="609600" y="1037389"/>
            <a:ext cx="7962900" cy="5842000"/>
          </a:xfrm>
          <a:prstGeom prst="rect">
            <a:avLst/>
          </a:prstGeom>
        </p:spPr>
      </p:pic>
    </p:spTree>
    <p:extLst>
      <p:ext uri="{BB962C8B-B14F-4D97-AF65-F5344CB8AC3E}">
        <p14:creationId xmlns:p14="http://schemas.microsoft.com/office/powerpoint/2010/main" val="4236060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914400"/>
            <a:ext cx="2905288" cy="646331"/>
          </a:xfrm>
          <a:prstGeom prst="rect">
            <a:avLst/>
          </a:prstGeom>
        </p:spPr>
        <p:txBody>
          <a:bodyPr wrap="none">
            <a:spAutoFit/>
          </a:bodyPr>
          <a:lstStyle/>
          <a:p>
            <a:r>
              <a:rPr lang="en-US" sz="3600" kern="0" dirty="0">
                <a:solidFill>
                  <a:srgbClr val="008000"/>
                </a:solidFill>
                <a:latin typeface="Calibri"/>
                <a:cs typeface="Calibri"/>
              </a:rPr>
              <a:t>c</a:t>
            </a:r>
            <a:r>
              <a:rPr lang="en-US" sz="3600" kern="0" dirty="0" smtClean="0">
                <a:solidFill>
                  <a:srgbClr val="008000"/>
                </a:solidFill>
                <a:latin typeface="Calibri"/>
                <a:cs typeface="Calibri"/>
              </a:rPr>
              <a:t>ontent-based</a:t>
            </a:r>
            <a:endParaRPr lang="en-US" sz="3600" dirty="0">
              <a:solidFill>
                <a:srgbClr val="008000"/>
              </a:solidFill>
              <a:latin typeface="Calibri"/>
              <a:cs typeface="Calibri"/>
            </a:endParaRPr>
          </a:p>
        </p:txBody>
      </p:sp>
      <p:sp>
        <p:nvSpPr>
          <p:cNvPr id="17" name="Rectangle 16"/>
          <p:cNvSpPr/>
          <p:nvPr/>
        </p:nvSpPr>
        <p:spPr>
          <a:xfrm>
            <a:off x="152400" y="2438400"/>
            <a:ext cx="3581399" cy="1200329"/>
          </a:xfrm>
          <a:prstGeom prst="rect">
            <a:avLst/>
          </a:prstGeom>
        </p:spPr>
        <p:txBody>
          <a:bodyPr wrap="square">
            <a:spAutoFit/>
          </a:bodyPr>
          <a:lstStyle/>
          <a:p>
            <a:r>
              <a:rPr lang="en-US" sz="3600" kern="0" dirty="0">
                <a:solidFill>
                  <a:srgbClr val="008000"/>
                </a:solidFill>
                <a:latin typeface="Calibri"/>
                <a:cs typeface="Calibri"/>
              </a:rPr>
              <a:t>d</a:t>
            </a:r>
            <a:r>
              <a:rPr lang="en-US" sz="3600" kern="0" dirty="0" smtClean="0">
                <a:solidFill>
                  <a:srgbClr val="008000"/>
                </a:solidFill>
                <a:latin typeface="Calibri"/>
                <a:cs typeface="Calibri"/>
              </a:rPr>
              <a:t>irectly optimizes for diversity</a:t>
            </a:r>
            <a:endParaRPr lang="en-US" sz="3600" dirty="0">
              <a:solidFill>
                <a:srgbClr val="008000"/>
              </a:solidFill>
              <a:latin typeface="Calibri"/>
              <a:cs typeface="Calibri"/>
            </a:endParaRPr>
          </a:p>
        </p:txBody>
      </p:sp>
      <p:pic>
        <p:nvPicPr>
          <p:cNvPr id="20" name="Picture 19" descr="http://paidcontent.org/images/editorial/_original/amazon-log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050442"/>
            <a:ext cx="2133600" cy="625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netflix.hs.llnwd.net/e1/us/layout/signup/950/header/netflix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050442"/>
            <a:ext cx="16859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4"/>
          <a:srcRect t="9365" r="10704"/>
          <a:stretch/>
        </p:blipFill>
        <p:spPr>
          <a:xfrm>
            <a:off x="3573707" y="1981200"/>
            <a:ext cx="1455493" cy="1786689"/>
          </a:xfrm>
          <a:prstGeom prst="rect">
            <a:avLst/>
          </a:prstGeom>
        </p:spPr>
      </p:pic>
      <p:sp>
        <p:nvSpPr>
          <p:cNvPr id="33" name="Content Placeholder 2"/>
          <p:cNvSpPr txBox="1">
            <a:spLocks/>
          </p:cNvSpPr>
          <p:nvPr/>
        </p:nvSpPr>
        <p:spPr bwMode="auto">
          <a:xfrm>
            <a:off x="419100" y="76200"/>
            <a:ext cx="83058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5"/>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6"/>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7"/>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8"/>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9pPr>
          </a:lstStyle>
          <a:p>
            <a:pPr marL="0" indent="0" algn="ctr">
              <a:buFont typeface="Wingdings" pitchFamily="-112" charset="2"/>
              <a:buNone/>
            </a:pPr>
            <a:r>
              <a:rPr lang="en-US" sz="4800" dirty="0" smtClean="0"/>
              <a:t>Checkpoint</a:t>
            </a:r>
            <a:endParaRPr lang="en-US" sz="4800" dirty="0"/>
          </a:p>
        </p:txBody>
      </p:sp>
      <p:pic>
        <p:nvPicPr>
          <p:cNvPr id="34" name="Picture 33"/>
          <p:cNvPicPr>
            <a:picLocks noChangeAspect="1"/>
          </p:cNvPicPr>
          <p:nvPr/>
        </p:nvPicPr>
        <p:blipFill rotWithShape="1">
          <a:blip r:embed="rId10"/>
          <a:srcRect t="10789" r="6174"/>
          <a:stretch/>
        </p:blipFill>
        <p:spPr>
          <a:xfrm>
            <a:off x="5410200" y="1981200"/>
            <a:ext cx="1707084" cy="1880937"/>
          </a:xfrm>
          <a:prstGeom prst="rect">
            <a:avLst/>
          </a:prstGeom>
        </p:spPr>
      </p:pic>
      <p:pic>
        <p:nvPicPr>
          <p:cNvPr id="35" name="Picture 34"/>
          <p:cNvPicPr>
            <a:picLocks noChangeAspect="1"/>
          </p:cNvPicPr>
          <p:nvPr/>
        </p:nvPicPr>
        <p:blipFill rotWithShape="1">
          <a:blip r:embed="rId11"/>
          <a:srcRect t="10910" r="9185"/>
          <a:stretch/>
        </p:blipFill>
        <p:spPr>
          <a:xfrm>
            <a:off x="7467707" y="1905000"/>
            <a:ext cx="1523893" cy="1963804"/>
          </a:xfrm>
          <a:prstGeom prst="rect">
            <a:avLst/>
          </a:prstGeom>
        </p:spPr>
      </p:pic>
      <p:sp>
        <p:nvSpPr>
          <p:cNvPr id="36" name="Rectangle 35"/>
          <p:cNvSpPr/>
          <p:nvPr/>
        </p:nvSpPr>
        <p:spPr>
          <a:xfrm>
            <a:off x="152400" y="5983069"/>
            <a:ext cx="1606630" cy="646331"/>
          </a:xfrm>
          <a:prstGeom prst="rect">
            <a:avLst/>
          </a:prstGeom>
        </p:spPr>
        <p:txBody>
          <a:bodyPr wrap="none">
            <a:spAutoFit/>
          </a:bodyPr>
          <a:lstStyle/>
          <a:p>
            <a:r>
              <a:rPr lang="en-US" sz="3600" kern="0" dirty="0" smtClean="0">
                <a:solidFill>
                  <a:srgbClr val="E93927"/>
                </a:solidFill>
                <a:latin typeface="Calibri"/>
                <a:cs typeface="Calibri"/>
              </a:rPr>
              <a:t>opaque</a:t>
            </a:r>
            <a:endParaRPr lang="en-US" sz="3600" dirty="0">
              <a:solidFill>
                <a:srgbClr val="E93927"/>
              </a:solidFill>
              <a:latin typeface="Calibri"/>
              <a:cs typeface="Calibri"/>
            </a:endParaRPr>
          </a:p>
        </p:txBody>
      </p:sp>
      <p:sp>
        <p:nvSpPr>
          <p:cNvPr id="37" name="Rounded Rectangular Callout 36"/>
          <p:cNvSpPr/>
          <p:nvPr/>
        </p:nvSpPr>
        <p:spPr>
          <a:xfrm>
            <a:off x="4881562" y="6172200"/>
            <a:ext cx="4033838" cy="565563"/>
          </a:xfrm>
          <a:prstGeom prst="wedgeRoundRectCallout">
            <a:avLst>
              <a:gd name="adj1" fmla="val -78568"/>
              <a:gd name="adj2" fmla="val -20430"/>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 article?</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Rectangle 37"/>
          <p:cNvSpPr/>
          <p:nvPr/>
        </p:nvSpPr>
        <p:spPr>
          <a:xfrm>
            <a:off x="152400" y="4026243"/>
            <a:ext cx="3317585" cy="646331"/>
          </a:xfrm>
          <a:prstGeom prst="rect">
            <a:avLst/>
          </a:prstGeom>
        </p:spPr>
        <p:txBody>
          <a:bodyPr wrap="none">
            <a:spAutoFit/>
          </a:bodyPr>
          <a:lstStyle/>
          <a:p>
            <a:r>
              <a:rPr lang="en-US" sz="3600" kern="0" dirty="0" smtClean="0">
                <a:solidFill>
                  <a:srgbClr val="008000"/>
                </a:solidFill>
                <a:latin typeface="Calibri"/>
                <a:cs typeface="Calibri"/>
              </a:rPr>
              <a:t>complex queries</a:t>
            </a:r>
            <a:endParaRPr lang="en-US" sz="3600" dirty="0">
              <a:solidFill>
                <a:srgbClr val="008000"/>
              </a:solidFill>
              <a:latin typeface="Calibri"/>
              <a:cs typeface="Calibri"/>
            </a:endParaRPr>
          </a:p>
        </p:txBody>
      </p:sp>
      <p:sp>
        <p:nvSpPr>
          <p:cNvPr id="39" name="Rectangle 38"/>
          <p:cNvSpPr/>
          <p:nvPr/>
        </p:nvSpPr>
        <p:spPr>
          <a:xfrm>
            <a:off x="152401" y="4800600"/>
            <a:ext cx="3962400" cy="1200329"/>
          </a:xfrm>
          <a:prstGeom prst="rect">
            <a:avLst/>
          </a:prstGeom>
        </p:spPr>
        <p:txBody>
          <a:bodyPr wrap="square">
            <a:spAutoFit/>
          </a:bodyPr>
          <a:lstStyle/>
          <a:p>
            <a:r>
              <a:rPr lang="en-US" sz="3600" kern="0" dirty="0">
                <a:solidFill>
                  <a:srgbClr val="008000"/>
                </a:solidFill>
                <a:latin typeface="Calibri"/>
                <a:cs typeface="Calibri"/>
              </a:rPr>
              <a:t>m</a:t>
            </a:r>
            <a:r>
              <a:rPr lang="en-US" sz="3600" kern="0" dirty="0" smtClean="0">
                <a:solidFill>
                  <a:srgbClr val="008000"/>
                </a:solidFill>
                <a:latin typeface="Calibri"/>
                <a:cs typeface="Calibri"/>
              </a:rPr>
              <a:t>ulti-dimensional preferences</a:t>
            </a:r>
            <a:endParaRPr lang="en-US" sz="3600" dirty="0">
              <a:solidFill>
                <a:srgbClr val="008000"/>
              </a:solidFill>
              <a:latin typeface="Calibri"/>
              <a:cs typeface="Calibri"/>
            </a:endParaRPr>
          </a:p>
        </p:txBody>
      </p:sp>
      <p:pic>
        <p:nvPicPr>
          <p:cNvPr id="40" name="Picture 39"/>
          <p:cNvPicPr>
            <a:picLocks noChangeAspect="1"/>
          </p:cNvPicPr>
          <p:nvPr/>
        </p:nvPicPr>
        <p:blipFill>
          <a:blip r:embed="rId12"/>
          <a:stretch>
            <a:fillRect/>
          </a:stretch>
        </p:blipFill>
        <p:spPr>
          <a:xfrm>
            <a:off x="6096000" y="4089287"/>
            <a:ext cx="1600200" cy="627529"/>
          </a:xfrm>
          <a:prstGeom prst="rect">
            <a:avLst/>
          </a:prstGeom>
        </p:spPr>
      </p:pic>
      <p:sp>
        <p:nvSpPr>
          <p:cNvPr id="41" name="Rectangle 40"/>
          <p:cNvSpPr/>
          <p:nvPr/>
        </p:nvSpPr>
        <p:spPr>
          <a:xfrm>
            <a:off x="5715000" y="5105400"/>
            <a:ext cx="2388545" cy="523220"/>
          </a:xfrm>
          <a:prstGeom prst="rect">
            <a:avLst/>
          </a:prstGeom>
        </p:spPr>
        <p:txBody>
          <a:bodyPr wrap="none">
            <a:spAutoFit/>
          </a:bodyPr>
          <a:lstStyle/>
          <a:p>
            <a:r>
              <a:rPr lang="en-US" sz="2800" b="1" kern="0" dirty="0" smtClean="0">
                <a:solidFill>
                  <a:srgbClr val="000000"/>
                </a:solidFill>
                <a:latin typeface="Calibri"/>
              </a:rPr>
              <a:t>content | trust</a:t>
            </a:r>
            <a:endParaRPr lang="en-US" sz="2800" b="1" dirty="0"/>
          </a:p>
        </p:txBody>
      </p:sp>
      <p:pic>
        <p:nvPicPr>
          <p:cNvPr id="42" name="Picture 3"/>
          <p:cNvPicPr>
            <a:picLocks noChangeAspect="1" noChangeArrowheads="1"/>
          </p:cNvPicPr>
          <p:nvPr/>
        </p:nvPicPr>
        <p:blipFill>
          <a:blip r:embed="rId13" cstate="print"/>
          <a:srcRect/>
          <a:stretch>
            <a:fillRect/>
          </a:stretch>
        </p:blipFill>
        <p:spPr bwMode="auto">
          <a:xfrm>
            <a:off x="5009388" y="5016843"/>
            <a:ext cx="629412" cy="850557"/>
          </a:xfrm>
          <a:prstGeom prst="rect">
            <a:avLst/>
          </a:prstGeom>
          <a:noFill/>
          <a:ln w="9525">
            <a:noFill/>
            <a:miter lim="800000"/>
            <a:headEnd/>
            <a:tailEnd/>
          </a:ln>
          <a:effectLst/>
        </p:spPr>
      </p:pic>
      <p:pic>
        <p:nvPicPr>
          <p:cNvPr id="43" name="Picture 42"/>
          <p:cNvPicPr>
            <a:picLocks noChangeAspect="1"/>
          </p:cNvPicPr>
          <p:nvPr/>
        </p:nvPicPr>
        <p:blipFill>
          <a:blip r:embed="rId14"/>
          <a:stretch>
            <a:fillRect/>
          </a:stretch>
        </p:blipFill>
        <p:spPr>
          <a:xfrm>
            <a:off x="8153400" y="5029200"/>
            <a:ext cx="825500" cy="778872"/>
          </a:xfrm>
          <a:prstGeom prst="rect">
            <a:avLst/>
          </a:prstGeom>
        </p:spPr>
      </p:pic>
    </p:spTree>
    <p:extLst>
      <p:ext uri="{BB962C8B-B14F-4D97-AF65-F5344CB8AC3E}">
        <p14:creationId xmlns:p14="http://schemas.microsoft.com/office/powerpoint/2010/main" val="277689683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914400"/>
            <a:ext cx="2905288" cy="646331"/>
          </a:xfrm>
          <a:prstGeom prst="rect">
            <a:avLst/>
          </a:prstGeom>
        </p:spPr>
        <p:txBody>
          <a:bodyPr wrap="none">
            <a:spAutoFit/>
          </a:bodyPr>
          <a:lstStyle/>
          <a:p>
            <a:r>
              <a:rPr lang="en-US" sz="3600" kern="0" dirty="0">
                <a:solidFill>
                  <a:srgbClr val="008000"/>
                </a:solidFill>
                <a:latin typeface="Calibri"/>
                <a:cs typeface="Calibri"/>
              </a:rPr>
              <a:t>c</a:t>
            </a:r>
            <a:r>
              <a:rPr lang="en-US" sz="3600" kern="0" dirty="0" smtClean="0">
                <a:solidFill>
                  <a:srgbClr val="008000"/>
                </a:solidFill>
                <a:latin typeface="Calibri"/>
                <a:cs typeface="Calibri"/>
              </a:rPr>
              <a:t>ontent-based</a:t>
            </a:r>
            <a:endParaRPr lang="en-US" sz="3600" dirty="0">
              <a:solidFill>
                <a:srgbClr val="008000"/>
              </a:solidFill>
              <a:latin typeface="Calibri"/>
              <a:cs typeface="Calibri"/>
            </a:endParaRPr>
          </a:p>
        </p:txBody>
      </p:sp>
      <p:sp>
        <p:nvSpPr>
          <p:cNvPr id="17" name="Rectangle 16"/>
          <p:cNvSpPr/>
          <p:nvPr/>
        </p:nvSpPr>
        <p:spPr>
          <a:xfrm>
            <a:off x="152400" y="2438400"/>
            <a:ext cx="3581399" cy="1200329"/>
          </a:xfrm>
          <a:prstGeom prst="rect">
            <a:avLst/>
          </a:prstGeom>
        </p:spPr>
        <p:txBody>
          <a:bodyPr wrap="square">
            <a:spAutoFit/>
          </a:bodyPr>
          <a:lstStyle/>
          <a:p>
            <a:r>
              <a:rPr lang="en-US" sz="3600" kern="0" dirty="0">
                <a:solidFill>
                  <a:srgbClr val="008000"/>
                </a:solidFill>
                <a:latin typeface="Calibri"/>
                <a:cs typeface="Calibri"/>
              </a:rPr>
              <a:t>d</a:t>
            </a:r>
            <a:r>
              <a:rPr lang="en-US" sz="3600" kern="0" dirty="0" smtClean="0">
                <a:solidFill>
                  <a:srgbClr val="008000"/>
                </a:solidFill>
                <a:latin typeface="Calibri"/>
                <a:cs typeface="Calibri"/>
              </a:rPr>
              <a:t>irectly optimizes for diversity</a:t>
            </a:r>
            <a:endParaRPr lang="en-US" sz="3600" dirty="0">
              <a:solidFill>
                <a:srgbClr val="008000"/>
              </a:solidFill>
              <a:latin typeface="Calibri"/>
              <a:cs typeface="Calibri"/>
            </a:endParaRPr>
          </a:p>
        </p:txBody>
      </p:sp>
      <p:pic>
        <p:nvPicPr>
          <p:cNvPr id="20" name="Picture 19" descr="http://paidcontent.org/images/editorial/_original/amazon-log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050442"/>
            <a:ext cx="2133600" cy="625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netflix.hs.llnwd.net/e1/us/layout/signup/950/header/netflix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050442"/>
            <a:ext cx="16859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4"/>
          <a:srcRect t="9365" r="10704"/>
          <a:stretch/>
        </p:blipFill>
        <p:spPr>
          <a:xfrm>
            <a:off x="3573707" y="1981200"/>
            <a:ext cx="1455493" cy="1786689"/>
          </a:xfrm>
          <a:prstGeom prst="rect">
            <a:avLst/>
          </a:prstGeom>
        </p:spPr>
      </p:pic>
      <p:sp>
        <p:nvSpPr>
          <p:cNvPr id="33" name="Content Placeholder 2"/>
          <p:cNvSpPr txBox="1">
            <a:spLocks/>
          </p:cNvSpPr>
          <p:nvPr/>
        </p:nvSpPr>
        <p:spPr bwMode="auto">
          <a:xfrm>
            <a:off x="419100" y="76200"/>
            <a:ext cx="83058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5"/>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6"/>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7"/>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8"/>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9pPr>
          </a:lstStyle>
          <a:p>
            <a:pPr marL="0" indent="0" algn="ctr">
              <a:buFont typeface="Wingdings" pitchFamily="-112" charset="2"/>
              <a:buNone/>
            </a:pPr>
            <a:r>
              <a:rPr lang="en-US" sz="4800" dirty="0" smtClean="0"/>
              <a:t>Checkpoint</a:t>
            </a:r>
            <a:endParaRPr lang="en-US" sz="4800" dirty="0"/>
          </a:p>
        </p:txBody>
      </p:sp>
      <p:pic>
        <p:nvPicPr>
          <p:cNvPr id="34" name="Picture 33"/>
          <p:cNvPicPr>
            <a:picLocks noChangeAspect="1"/>
          </p:cNvPicPr>
          <p:nvPr/>
        </p:nvPicPr>
        <p:blipFill rotWithShape="1">
          <a:blip r:embed="rId10"/>
          <a:srcRect t="10789" r="6174"/>
          <a:stretch/>
        </p:blipFill>
        <p:spPr>
          <a:xfrm>
            <a:off x="5410200" y="1981200"/>
            <a:ext cx="1707084" cy="1880937"/>
          </a:xfrm>
          <a:prstGeom prst="rect">
            <a:avLst/>
          </a:prstGeom>
        </p:spPr>
      </p:pic>
      <p:pic>
        <p:nvPicPr>
          <p:cNvPr id="35" name="Picture 34"/>
          <p:cNvPicPr>
            <a:picLocks noChangeAspect="1"/>
          </p:cNvPicPr>
          <p:nvPr/>
        </p:nvPicPr>
        <p:blipFill rotWithShape="1">
          <a:blip r:embed="rId11"/>
          <a:srcRect t="10910" r="9185"/>
          <a:stretch/>
        </p:blipFill>
        <p:spPr>
          <a:xfrm>
            <a:off x="7467707" y="1905000"/>
            <a:ext cx="1523893" cy="1963804"/>
          </a:xfrm>
          <a:prstGeom prst="rect">
            <a:avLst/>
          </a:prstGeom>
        </p:spPr>
      </p:pic>
      <p:sp>
        <p:nvSpPr>
          <p:cNvPr id="36" name="Rectangle 35"/>
          <p:cNvSpPr/>
          <p:nvPr/>
        </p:nvSpPr>
        <p:spPr>
          <a:xfrm>
            <a:off x="152400" y="5983069"/>
            <a:ext cx="2905513" cy="646331"/>
          </a:xfrm>
          <a:prstGeom prst="rect">
            <a:avLst/>
          </a:prstGeom>
        </p:spPr>
        <p:txBody>
          <a:bodyPr wrap="none">
            <a:spAutoFit/>
          </a:bodyPr>
          <a:lstStyle/>
          <a:p>
            <a:r>
              <a:rPr lang="en-US" sz="3600" kern="0" dirty="0" err="1" smtClean="0">
                <a:solidFill>
                  <a:srgbClr val="008000"/>
                </a:solidFill>
                <a:latin typeface="Calibri"/>
                <a:cs typeface="Calibri"/>
              </a:rPr>
              <a:t>interpretablity</a:t>
            </a:r>
            <a:endParaRPr lang="en-US" sz="3600" dirty="0">
              <a:solidFill>
                <a:srgbClr val="008000"/>
              </a:solidFill>
              <a:latin typeface="Calibri"/>
              <a:cs typeface="Calibri"/>
            </a:endParaRPr>
          </a:p>
        </p:txBody>
      </p:sp>
      <p:sp>
        <p:nvSpPr>
          <p:cNvPr id="37" name="Rounded Rectangular Callout 36"/>
          <p:cNvSpPr/>
          <p:nvPr/>
        </p:nvSpPr>
        <p:spPr>
          <a:xfrm>
            <a:off x="4881562" y="6172200"/>
            <a:ext cx="4033838" cy="565563"/>
          </a:xfrm>
          <a:prstGeom prst="wedgeRoundRectCallout">
            <a:avLst>
              <a:gd name="adj1" fmla="val -78568"/>
              <a:gd name="adj2" fmla="val -20430"/>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 article?</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Rectangle 37"/>
          <p:cNvSpPr/>
          <p:nvPr/>
        </p:nvSpPr>
        <p:spPr>
          <a:xfrm>
            <a:off x="152400" y="4026243"/>
            <a:ext cx="3317585" cy="646331"/>
          </a:xfrm>
          <a:prstGeom prst="rect">
            <a:avLst/>
          </a:prstGeom>
        </p:spPr>
        <p:txBody>
          <a:bodyPr wrap="none">
            <a:spAutoFit/>
          </a:bodyPr>
          <a:lstStyle/>
          <a:p>
            <a:r>
              <a:rPr lang="en-US" sz="3600" kern="0" dirty="0" smtClean="0">
                <a:solidFill>
                  <a:srgbClr val="008000"/>
                </a:solidFill>
                <a:latin typeface="Calibri"/>
                <a:cs typeface="Calibri"/>
              </a:rPr>
              <a:t>complex queries</a:t>
            </a:r>
            <a:endParaRPr lang="en-US" sz="3600" dirty="0">
              <a:solidFill>
                <a:srgbClr val="008000"/>
              </a:solidFill>
              <a:latin typeface="Calibri"/>
              <a:cs typeface="Calibri"/>
            </a:endParaRPr>
          </a:p>
        </p:txBody>
      </p:sp>
      <p:sp>
        <p:nvSpPr>
          <p:cNvPr id="39" name="Rectangle 38"/>
          <p:cNvSpPr/>
          <p:nvPr/>
        </p:nvSpPr>
        <p:spPr>
          <a:xfrm>
            <a:off x="152401" y="4800600"/>
            <a:ext cx="3962400" cy="1200329"/>
          </a:xfrm>
          <a:prstGeom prst="rect">
            <a:avLst/>
          </a:prstGeom>
        </p:spPr>
        <p:txBody>
          <a:bodyPr wrap="square">
            <a:spAutoFit/>
          </a:bodyPr>
          <a:lstStyle/>
          <a:p>
            <a:r>
              <a:rPr lang="en-US" sz="3600" kern="0" dirty="0">
                <a:solidFill>
                  <a:srgbClr val="008000"/>
                </a:solidFill>
                <a:latin typeface="Calibri"/>
                <a:cs typeface="Calibri"/>
              </a:rPr>
              <a:t>m</a:t>
            </a:r>
            <a:r>
              <a:rPr lang="en-US" sz="3600" kern="0" dirty="0" smtClean="0">
                <a:solidFill>
                  <a:srgbClr val="008000"/>
                </a:solidFill>
                <a:latin typeface="Calibri"/>
                <a:cs typeface="Calibri"/>
              </a:rPr>
              <a:t>ulti-dimensional preferences</a:t>
            </a:r>
            <a:endParaRPr lang="en-US" sz="3600" dirty="0">
              <a:solidFill>
                <a:srgbClr val="008000"/>
              </a:solidFill>
              <a:latin typeface="Calibri"/>
              <a:cs typeface="Calibri"/>
            </a:endParaRPr>
          </a:p>
        </p:txBody>
      </p:sp>
      <p:pic>
        <p:nvPicPr>
          <p:cNvPr id="40" name="Picture 39"/>
          <p:cNvPicPr>
            <a:picLocks noChangeAspect="1"/>
          </p:cNvPicPr>
          <p:nvPr/>
        </p:nvPicPr>
        <p:blipFill>
          <a:blip r:embed="rId12"/>
          <a:stretch>
            <a:fillRect/>
          </a:stretch>
        </p:blipFill>
        <p:spPr>
          <a:xfrm>
            <a:off x="6096000" y="4089287"/>
            <a:ext cx="1600200" cy="627529"/>
          </a:xfrm>
          <a:prstGeom prst="rect">
            <a:avLst/>
          </a:prstGeom>
        </p:spPr>
      </p:pic>
      <p:sp>
        <p:nvSpPr>
          <p:cNvPr id="41" name="Rectangle 40"/>
          <p:cNvSpPr/>
          <p:nvPr/>
        </p:nvSpPr>
        <p:spPr>
          <a:xfrm>
            <a:off x="5715000" y="5105400"/>
            <a:ext cx="2388545" cy="523220"/>
          </a:xfrm>
          <a:prstGeom prst="rect">
            <a:avLst/>
          </a:prstGeom>
        </p:spPr>
        <p:txBody>
          <a:bodyPr wrap="none">
            <a:spAutoFit/>
          </a:bodyPr>
          <a:lstStyle/>
          <a:p>
            <a:r>
              <a:rPr lang="en-US" sz="2800" b="1" kern="0" dirty="0" smtClean="0">
                <a:solidFill>
                  <a:srgbClr val="000000"/>
                </a:solidFill>
                <a:latin typeface="Calibri"/>
              </a:rPr>
              <a:t>content | trust</a:t>
            </a:r>
            <a:endParaRPr lang="en-US" sz="2800" b="1" dirty="0"/>
          </a:p>
        </p:txBody>
      </p:sp>
      <p:pic>
        <p:nvPicPr>
          <p:cNvPr id="42" name="Picture 3"/>
          <p:cNvPicPr>
            <a:picLocks noChangeAspect="1" noChangeArrowheads="1"/>
          </p:cNvPicPr>
          <p:nvPr/>
        </p:nvPicPr>
        <p:blipFill>
          <a:blip r:embed="rId13" cstate="print"/>
          <a:srcRect/>
          <a:stretch>
            <a:fillRect/>
          </a:stretch>
        </p:blipFill>
        <p:spPr bwMode="auto">
          <a:xfrm>
            <a:off x="5009388" y="5016843"/>
            <a:ext cx="629412" cy="850557"/>
          </a:xfrm>
          <a:prstGeom prst="rect">
            <a:avLst/>
          </a:prstGeom>
          <a:noFill/>
          <a:ln w="9525">
            <a:noFill/>
            <a:miter lim="800000"/>
            <a:headEnd/>
            <a:tailEnd/>
          </a:ln>
          <a:effectLst/>
        </p:spPr>
      </p:pic>
      <p:pic>
        <p:nvPicPr>
          <p:cNvPr id="43" name="Picture 42"/>
          <p:cNvPicPr>
            <a:picLocks noChangeAspect="1"/>
          </p:cNvPicPr>
          <p:nvPr/>
        </p:nvPicPr>
        <p:blipFill>
          <a:blip r:embed="rId14"/>
          <a:stretch>
            <a:fillRect/>
          </a:stretch>
        </p:blipFill>
        <p:spPr>
          <a:xfrm>
            <a:off x="8153400" y="5029200"/>
            <a:ext cx="825500" cy="778872"/>
          </a:xfrm>
          <a:prstGeom prst="rect">
            <a:avLst/>
          </a:prstGeom>
        </p:spPr>
      </p:pic>
    </p:spTree>
    <p:extLst>
      <p:ext uri="{BB962C8B-B14F-4D97-AF65-F5344CB8AC3E}">
        <p14:creationId xmlns:p14="http://schemas.microsoft.com/office/powerpoint/2010/main" val="364100634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talk</a:t>
            </a:r>
            <a:endParaRPr lang="en-US" dirty="0"/>
          </a:p>
        </p:txBody>
      </p:sp>
      <p:sp>
        <p:nvSpPr>
          <p:cNvPr id="3" name="Content Placeholder 2"/>
          <p:cNvSpPr>
            <a:spLocks noGrp="1"/>
          </p:cNvSpPr>
          <p:nvPr>
            <p:ph idx="1"/>
          </p:nvPr>
        </p:nvSpPr>
        <p:spPr>
          <a:xfrm>
            <a:off x="457200" y="762000"/>
            <a:ext cx="7696200" cy="2362200"/>
          </a:xfrm>
        </p:spPr>
        <p:txBody>
          <a:bodyPr/>
          <a:lstStyle/>
          <a:p>
            <a:pPr marL="0" indent="0">
              <a:buNone/>
            </a:pPr>
            <a:r>
              <a:rPr lang="en-US" b="1" dirty="0" smtClean="0"/>
              <a:t>Part 1: Interactive Concept Coverage defined</a:t>
            </a:r>
          </a:p>
          <a:p>
            <a:pPr marL="0" indent="0">
              <a:buNone/>
            </a:pPr>
            <a:r>
              <a:rPr lang="en-US" sz="2400" dirty="0" smtClean="0"/>
              <a:t>Introduce via a simple example: </a:t>
            </a:r>
            <a:r>
              <a:rPr lang="en-US" sz="2400" b="1" dirty="0" smtClean="0"/>
              <a:t>news recommendation</a:t>
            </a:r>
          </a:p>
          <a:p>
            <a:pPr marL="0" indent="0">
              <a:buNone/>
            </a:pPr>
            <a:r>
              <a:rPr lang="en-US" sz="2400" dirty="0" smtClean="0"/>
              <a:t>Describe </a:t>
            </a:r>
            <a:r>
              <a:rPr lang="en-US" sz="2400" b="1" dirty="0" smtClean="0"/>
              <a:t>algorithms</a:t>
            </a:r>
            <a:r>
              <a:rPr lang="en-US" sz="2400" dirty="0" smtClean="0"/>
              <a:t> and </a:t>
            </a:r>
            <a:r>
              <a:rPr lang="en-US" sz="2400" b="1" dirty="0" smtClean="0"/>
              <a:t>theoretical guarantees</a:t>
            </a:r>
          </a:p>
          <a:p>
            <a:pPr marL="0" indent="0">
              <a:buNone/>
            </a:pPr>
            <a:r>
              <a:rPr lang="en-US" sz="2400" dirty="0" smtClean="0"/>
              <a:t>Show </a:t>
            </a:r>
            <a:r>
              <a:rPr lang="en-US" sz="2400" b="1" dirty="0" smtClean="0"/>
              <a:t>experimental results</a:t>
            </a:r>
            <a:r>
              <a:rPr lang="en-US" sz="2400" dirty="0" smtClean="0"/>
              <a:t> on real data</a:t>
            </a:r>
          </a:p>
          <a:p>
            <a:pPr marL="0" indent="0">
              <a:buNone/>
            </a:pPr>
            <a:r>
              <a:rPr lang="en-US" sz="2400" dirty="0" smtClean="0"/>
              <a:t>Produce a </a:t>
            </a:r>
            <a:r>
              <a:rPr lang="en-US" sz="2400" b="1" dirty="0" smtClean="0"/>
              <a:t>recipe</a:t>
            </a:r>
            <a:r>
              <a:rPr lang="en-US" sz="2400" dirty="0" smtClean="0"/>
              <a:t> for using our framework</a:t>
            </a:r>
          </a:p>
          <a:p>
            <a:pPr marL="0" indent="0">
              <a:buNone/>
            </a:pPr>
            <a:endParaRPr lang="en-US" b="1" dirty="0" smtClean="0"/>
          </a:p>
          <a:p>
            <a:pPr marL="0" indent="0">
              <a:buNone/>
            </a:pPr>
            <a:endParaRPr lang="en-US" b="1" dirty="0"/>
          </a:p>
        </p:txBody>
      </p:sp>
      <p:sp>
        <p:nvSpPr>
          <p:cNvPr id="32" name="Content Placeholder 2"/>
          <p:cNvSpPr txBox="1">
            <a:spLocks/>
          </p:cNvSpPr>
          <p:nvPr/>
        </p:nvSpPr>
        <p:spPr bwMode="auto">
          <a:xfrm>
            <a:off x="457200" y="3048000"/>
            <a:ext cx="8153400" cy="190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2: Complex information needs</a:t>
            </a:r>
          </a:p>
          <a:p>
            <a:pPr marL="0" indent="0">
              <a:buFont typeface="Wingdings" pitchFamily="-112" charset="2"/>
              <a:buNone/>
            </a:pPr>
            <a:r>
              <a:rPr lang="en-US" sz="2400" dirty="0" smtClean="0"/>
              <a:t>Use recipe to successfully solve seemingly different problem:</a:t>
            </a:r>
          </a:p>
          <a:p>
            <a:pPr marL="0" indent="0">
              <a:buFont typeface="Wingdings" pitchFamily="-112" charset="2"/>
              <a:buNone/>
            </a:pPr>
            <a:r>
              <a:rPr lang="en-US" sz="2400" b="1" dirty="0" smtClean="0"/>
              <a:t>	discovering relevant scientific literature</a:t>
            </a:r>
          </a:p>
          <a:p>
            <a:pPr marL="0" indent="0">
              <a:buFont typeface="Wingdings" pitchFamily="-112" charset="2"/>
              <a:buNone/>
            </a:pPr>
            <a:r>
              <a:rPr lang="en-US" sz="2400" dirty="0" smtClean="0"/>
              <a:t>Seamlessly incorporate </a:t>
            </a:r>
            <a:r>
              <a:rPr lang="en-US" sz="2400" b="1" dirty="0" smtClean="0"/>
              <a:t>complex queries </a:t>
            </a:r>
            <a:r>
              <a:rPr lang="en-US" sz="2400" dirty="0" smtClean="0"/>
              <a:t>and </a:t>
            </a:r>
            <a:r>
              <a:rPr lang="en-US" sz="2400" b="1" dirty="0" smtClean="0"/>
              <a:t>trust</a:t>
            </a:r>
            <a:r>
              <a:rPr lang="en-US" sz="2400" dirty="0" smtClean="0"/>
              <a:t> preferences </a:t>
            </a:r>
          </a:p>
          <a:p>
            <a:pPr marL="0" indent="0">
              <a:buFont typeface="Wingdings" pitchFamily="-112" charset="2"/>
              <a:buNone/>
            </a:pPr>
            <a:endParaRPr lang="en-US" b="1" dirty="0" smtClean="0"/>
          </a:p>
          <a:p>
            <a:pPr marL="0" indent="0">
              <a:buFont typeface="Wingdings" pitchFamily="-112" charset="2"/>
              <a:buNone/>
            </a:pPr>
            <a:endParaRPr lang="en-US" b="1" dirty="0"/>
          </a:p>
        </p:txBody>
      </p:sp>
      <p:sp>
        <p:nvSpPr>
          <p:cNvPr id="33" name="Content Placeholder 2"/>
          <p:cNvSpPr txBox="1">
            <a:spLocks/>
          </p:cNvSpPr>
          <p:nvPr/>
        </p:nvSpPr>
        <p:spPr bwMode="auto">
          <a:xfrm>
            <a:off x="457200" y="4953000"/>
            <a:ext cx="81534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3: Interpretable models and representations</a:t>
            </a:r>
          </a:p>
          <a:p>
            <a:pPr marL="0" indent="0">
              <a:buFont typeface="Wingdings" pitchFamily="-112" charset="2"/>
              <a:buNone/>
            </a:pPr>
            <a:r>
              <a:rPr lang="en-US" sz="2400" dirty="0" smtClean="0"/>
              <a:t>More </a:t>
            </a:r>
            <a:r>
              <a:rPr lang="en-US" sz="2400" b="1" dirty="0" smtClean="0"/>
              <a:t>transparency</a:t>
            </a:r>
            <a:r>
              <a:rPr lang="en-US" sz="2400" dirty="0" smtClean="0"/>
              <a:t>, better </a:t>
            </a:r>
            <a:r>
              <a:rPr lang="en-US" sz="2400" b="1" dirty="0" smtClean="0"/>
              <a:t>performance</a:t>
            </a:r>
          </a:p>
          <a:p>
            <a:pPr marL="0" indent="0">
              <a:buFont typeface="Wingdings" pitchFamily="-112" charset="2"/>
              <a:buNone/>
            </a:pPr>
            <a:endParaRPr lang="en-US" b="1" dirty="0" smtClean="0"/>
          </a:p>
          <a:p>
            <a:pPr marL="0" indent="0">
              <a:buFont typeface="Wingdings" pitchFamily="-112" charset="2"/>
              <a:buNone/>
            </a:pPr>
            <a:endParaRPr lang="en-US" b="1" dirty="0"/>
          </a:p>
        </p:txBody>
      </p:sp>
      <p:sp>
        <p:nvSpPr>
          <p:cNvPr id="34" name="Content Placeholder 2"/>
          <p:cNvSpPr txBox="1">
            <a:spLocks/>
          </p:cNvSpPr>
          <p:nvPr/>
        </p:nvSpPr>
        <p:spPr bwMode="auto">
          <a:xfrm>
            <a:off x="457200" y="6019800"/>
            <a:ext cx="81534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4: Conclusions and future work</a:t>
            </a:r>
          </a:p>
          <a:p>
            <a:pPr marL="0" indent="0">
              <a:buFont typeface="Wingdings" pitchFamily="-112" charset="2"/>
              <a:buNone/>
            </a:pPr>
            <a:endParaRPr lang="en-US" b="1" dirty="0"/>
          </a:p>
        </p:txBody>
      </p:sp>
      <p:sp>
        <p:nvSpPr>
          <p:cNvPr id="4" name="Rectangle 3"/>
          <p:cNvSpPr/>
          <p:nvPr/>
        </p:nvSpPr>
        <p:spPr bwMode="auto">
          <a:xfrm>
            <a:off x="457200" y="6019800"/>
            <a:ext cx="8305800" cy="609600"/>
          </a:xfrm>
          <a:prstGeom prst="rect">
            <a:avLst/>
          </a:prstGeom>
          <a:noFill/>
          <a:ln w="38100" cap="flat" cmpd="sng" algn="ctr">
            <a:solidFill>
              <a:srgbClr val="3366FF"/>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781294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33"/>
                                        </p:tgtEl>
                                        <p:attrNameLst>
                                          <p:attrName>style.opacity</p:attrName>
                                        </p:attrNameLst>
                                      </p:cBhvr>
                                      <p:to>
                                        <p:strVal val="0.25"/>
                                      </p:to>
                                    </p:set>
                                    <p:animEffect filter="image" prLst="opacity: 0.25">
                                      <p:cBhvr rctx="IE">
                                        <p:cTn id="7" dur="indefinite"/>
                                        <p:tgtEl>
                                          <p:spTgt spid="33"/>
                                        </p:tgtEl>
                                      </p:cBhvr>
                                    </p:animEffect>
                                  </p:childTnLst>
                                </p:cTn>
                              </p:par>
                              <p:par>
                                <p:cTn id="8" presetID="9" presetClass="emph" presetSubtype="0" grpId="0" nodeType="withEffect">
                                  <p:stCondLst>
                                    <p:cond delay="0"/>
                                  </p:stCondLst>
                                  <p:childTnLst>
                                    <p:set>
                                      <p:cBhvr rctx="PPT">
                                        <p:cTn id="9" dur="indefinite"/>
                                        <p:tgtEl>
                                          <p:spTgt spid="32"/>
                                        </p:tgtEl>
                                        <p:attrNameLst>
                                          <p:attrName>style.opacity</p:attrName>
                                        </p:attrNameLst>
                                      </p:cBhvr>
                                      <p:to>
                                        <p:strVal val="0.25"/>
                                      </p:to>
                                    </p:set>
                                    <p:animEffect filter="image" prLst="opacity: 0.25">
                                      <p:cBhvr rctx="IE">
                                        <p:cTn id="10" dur="indefinite"/>
                                        <p:tgtEl>
                                          <p:spTgt spid="32"/>
                                        </p:tgtEl>
                                      </p:cBhvr>
                                    </p:animEffect>
                                  </p:childTnLst>
                                </p:cTn>
                              </p:par>
                              <p:par>
                                <p:cTn id="11" presetID="9" presetClass="emph" presetSubtype="0" grpId="0" nodeType="withEffect">
                                  <p:stCondLst>
                                    <p:cond delay="0"/>
                                  </p:stCondLst>
                                  <p:childTnLst>
                                    <p:set>
                                      <p:cBhvr rctx="PPT">
                                        <p:cTn id="12" dur="indefinite"/>
                                        <p:tgtEl>
                                          <p:spTgt spid="3">
                                            <p:txEl>
                                              <p:pRg st="0" end="0"/>
                                            </p:txEl>
                                          </p:spTgt>
                                        </p:tgtEl>
                                        <p:attrNameLst>
                                          <p:attrName>style.opacity</p:attrName>
                                        </p:attrNameLst>
                                      </p:cBhvr>
                                      <p:to>
                                        <p:strVal val="0.25"/>
                                      </p:to>
                                    </p:set>
                                    <p:animEffect filter="image" prLst="opacity: 0.25">
                                      <p:cBhvr rctx="IE">
                                        <p:cTn id="13" dur="indefinite"/>
                                        <p:tgtEl>
                                          <p:spTgt spid="3">
                                            <p:txEl>
                                              <p:pRg st="0" end="0"/>
                                            </p:txEl>
                                          </p:spTgt>
                                        </p:tgtEl>
                                      </p:cBhvr>
                                    </p:animEffect>
                                  </p:childTnLst>
                                </p:cTn>
                              </p:par>
                              <p:par>
                                <p:cTn id="14" presetID="9" presetClass="emph" presetSubtype="0" grpId="0" nodeType="withEffect">
                                  <p:stCondLst>
                                    <p:cond delay="0"/>
                                  </p:stCondLst>
                                  <p:childTnLst>
                                    <p:set>
                                      <p:cBhvr rctx="PPT">
                                        <p:cTn id="15" dur="indefinite"/>
                                        <p:tgtEl>
                                          <p:spTgt spid="3">
                                            <p:txEl>
                                              <p:pRg st="1" end="1"/>
                                            </p:txEl>
                                          </p:spTgt>
                                        </p:tgtEl>
                                        <p:attrNameLst>
                                          <p:attrName>style.opacity</p:attrName>
                                        </p:attrNameLst>
                                      </p:cBhvr>
                                      <p:to>
                                        <p:strVal val="0.25"/>
                                      </p:to>
                                    </p:set>
                                    <p:animEffect filter="image" prLst="opacity: 0.25">
                                      <p:cBhvr rctx="IE">
                                        <p:cTn id="16" dur="indefinite"/>
                                        <p:tgtEl>
                                          <p:spTgt spid="3">
                                            <p:txEl>
                                              <p:pRg st="1" end="1"/>
                                            </p:txEl>
                                          </p:spTgt>
                                        </p:tgtEl>
                                      </p:cBhvr>
                                    </p:animEffect>
                                  </p:childTnLst>
                                </p:cTn>
                              </p:par>
                              <p:par>
                                <p:cTn id="17" presetID="9" presetClass="emph" presetSubtype="0" grpId="0" nodeType="withEffect">
                                  <p:stCondLst>
                                    <p:cond delay="0"/>
                                  </p:stCondLst>
                                  <p:childTnLst>
                                    <p:set>
                                      <p:cBhvr rctx="PPT">
                                        <p:cTn id="18" dur="indefinite"/>
                                        <p:tgtEl>
                                          <p:spTgt spid="3">
                                            <p:txEl>
                                              <p:pRg st="2" end="2"/>
                                            </p:txEl>
                                          </p:spTgt>
                                        </p:tgtEl>
                                        <p:attrNameLst>
                                          <p:attrName>style.opacity</p:attrName>
                                        </p:attrNameLst>
                                      </p:cBhvr>
                                      <p:to>
                                        <p:strVal val="0.25"/>
                                      </p:to>
                                    </p:set>
                                    <p:animEffect filter="image" prLst="opacity: 0.25">
                                      <p:cBhvr rctx="IE">
                                        <p:cTn id="19" dur="indefinite"/>
                                        <p:tgtEl>
                                          <p:spTgt spid="3">
                                            <p:txEl>
                                              <p:pRg st="2" end="2"/>
                                            </p:txEl>
                                          </p:spTgt>
                                        </p:tgtEl>
                                      </p:cBhvr>
                                    </p:animEffect>
                                  </p:childTnLst>
                                </p:cTn>
                              </p:par>
                              <p:par>
                                <p:cTn id="20" presetID="9" presetClass="emph" presetSubtype="0" grpId="0" nodeType="withEffect">
                                  <p:stCondLst>
                                    <p:cond delay="0"/>
                                  </p:stCondLst>
                                  <p:childTnLst>
                                    <p:set>
                                      <p:cBhvr rctx="PPT">
                                        <p:cTn id="21" dur="indefinite"/>
                                        <p:tgtEl>
                                          <p:spTgt spid="3">
                                            <p:txEl>
                                              <p:pRg st="3" end="3"/>
                                            </p:txEl>
                                          </p:spTgt>
                                        </p:tgtEl>
                                        <p:attrNameLst>
                                          <p:attrName>style.opacity</p:attrName>
                                        </p:attrNameLst>
                                      </p:cBhvr>
                                      <p:to>
                                        <p:strVal val="0.25"/>
                                      </p:to>
                                    </p:set>
                                    <p:animEffect filter="image" prLst="opacity: 0.25">
                                      <p:cBhvr rctx="IE">
                                        <p:cTn id="22" dur="indefinite"/>
                                        <p:tgtEl>
                                          <p:spTgt spid="3">
                                            <p:txEl>
                                              <p:pRg st="3" end="3"/>
                                            </p:txEl>
                                          </p:spTgt>
                                        </p:tgtEl>
                                      </p:cBhvr>
                                    </p:animEffect>
                                  </p:childTnLst>
                                </p:cTn>
                              </p:par>
                              <p:par>
                                <p:cTn id="23" presetID="9" presetClass="emph" presetSubtype="0" grpId="0" nodeType="withEffect">
                                  <p:stCondLst>
                                    <p:cond delay="0"/>
                                  </p:stCondLst>
                                  <p:childTnLst>
                                    <p:set>
                                      <p:cBhvr rctx="PPT">
                                        <p:cTn id="24" dur="indefinite"/>
                                        <p:tgtEl>
                                          <p:spTgt spid="3">
                                            <p:txEl>
                                              <p:pRg st="4" end="4"/>
                                            </p:txEl>
                                          </p:spTgt>
                                        </p:tgtEl>
                                        <p:attrNameLst>
                                          <p:attrName>style.opacity</p:attrName>
                                        </p:attrNameLst>
                                      </p:cBhvr>
                                      <p:to>
                                        <p:strVal val="0.25"/>
                                      </p:to>
                                    </p:set>
                                    <p:animEffect filter="image" prLst="opacity: 0.25">
                                      <p:cBhvr rctx="IE">
                                        <p:cTn id="25" dur="indefinite"/>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2" grpId="0"/>
      <p:bldP spid="3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 Statement</a:t>
            </a:r>
            <a:endParaRPr lang="en-US" dirty="0"/>
          </a:p>
        </p:txBody>
      </p:sp>
      <p:sp>
        <p:nvSpPr>
          <p:cNvPr id="8" name="Rectangle 7"/>
          <p:cNvSpPr/>
          <p:nvPr/>
        </p:nvSpPr>
        <p:spPr>
          <a:xfrm>
            <a:off x="152400" y="856358"/>
            <a:ext cx="8839200" cy="6001642"/>
          </a:xfrm>
          <a:prstGeom prst="rect">
            <a:avLst/>
          </a:prstGeom>
        </p:spPr>
        <p:txBody>
          <a:bodyPr wrap="square">
            <a:spAutoFit/>
          </a:bodyPr>
          <a:lstStyle/>
          <a:p>
            <a:r>
              <a:rPr lang="en-US" sz="3200" dirty="0" smtClean="0">
                <a:latin typeface="Cambria"/>
                <a:cs typeface="Cambria"/>
              </a:rPr>
              <a:t>In a </a:t>
            </a:r>
            <a:r>
              <a:rPr lang="en-US" sz="3200" b="1" dirty="0" smtClean="0">
                <a:latin typeface="Cambria"/>
                <a:cs typeface="Cambria"/>
              </a:rPr>
              <a:t>variety</a:t>
            </a:r>
            <a:r>
              <a:rPr lang="en-US" sz="3200" dirty="0" smtClean="0">
                <a:latin typeface="Cambria"/>
                <a:cs typeface="Cambria"/>
              </a:rPr>
              <a:t> of information overload settings, </a:t>
            </a:r>
          </a:p>
          <a:p>
            <a:endParaRPr lang="en-US" sz="3200" dirty="0" smtClean="0">
              <a:latin typeface="Cambria"/>
              <a:cs typeface="Cambria"/>
            </a:endParaRPr>
          </a:p>
          <a:p>
            <a:r>
              <a:rPr lang="en-US" sz="3200" dirty="0" smtClean="0">
                <a:latin typeface="Cambria"/>
                <a:cs typeface="Cambria"/>
              </a:rPr>
              <a:t>the </a:t>
            </a:r>
            <a:r>
              <a:rPr lang="en-US" sz="3200" b="1" dirty="0" smtClean="0">
                <a:latin typeface="Cambria"/>
                <a:cs typeface="Cambria"/>
              </a:rPr>
              <a:t>Interactive Concept Coverage </a:t>
            </a:r>
            <a:r>
              <a:rPr lang="en-US" sz="3200" dirty="0" smtClean="0">
                <a:latin typeface="Cambria"/>
                <a:cs typeface="Cambria"/>
              </a:rPr>
              <a:t>framework produces </a:t>
            </a:r>
            <a:r>
              <a:rPr lang="en-US" sz="3200" b="1" dirty="0" smtClean="0">
                <a:latin typeface="Cambria"/>
                <a:cs typeface="Cambria"/>
              </a:rPr>
              <a:t>personal recommendations </a:t>
            </a:r>
          </a:p>
          <a:p>
            <a:endParaRPr lang="en-US" sz="3200" b="1" dirty="0">
              <a:latin typeface="Cambria"/>
              <a:cs typeface="Cambria"/>
            </a:endParaRPr>
          </a:p>
          <a:p>
            <a:r>
              <a:rPr lang="en-US" sz="3200" dirty="0" smtClean="0">
                <a:latin typeface="Cambria"/>
                <a:cs typeface="Cambria"/>
              </a:rPr>
              <a:t>that are</a:t>
            </a:r>
          </a:p>
          <a:p>
            <a:pPr marL="914400" lvl="1" indent="-457200">
              <a:buFont typeface="Arial"/>
              <a:buChar char="•"/>
            </a:pPr>
            <a:r>
              <a:rPr lang="en-US" sz="3200" b="1" dirty="0" smtClean="0">
                <a:latin typeface="Cambria"/>
                <a:cs typeface="Cambria"/>
              </a:rPr>
              <a:t>highly relevant</a:t>
            </a:r>
          </a:p>
          <a:p>
            <a:pPr marL="914400" lvl="1" indent="-457200">
              <a:buFont typeface="Arial"/>
              <a:buChar char="•"/>
            </a:pPr>
            <a:r>
              <a:rPr lang="en-US" sz="3200" b="1" dirty="0">
                <a:latin typeface="Cambria"/>
                <a:cs typeface="Cambria"/>
              </a:rPr>
              <a:t>d</a:t>
            </a:r>
            <a:r>
              <a:rPr lang="en-US" sz="3200" b="1" dirty="0" smtClean="0">
                <a:latin typeface="Cambria"/>
                <a:cs typeface="Cambria"/>
              </a:rPr>
              <a:t>iverse</a:t>
            </a:r>
          </a:p>
          <a:p>
            <a:pPr marL="914400" lvl="1" indent="-457200">
              <a:buFont typeface="Arial"/>
              <a:buChar char="•"/>
            </a:pPr>
            <a:r>
              <a:rPr lang="en-US" sz="3200" b="1" dirty="0" smtClean="0">
                <a:latin typeface="Cambria"/>
                <a:cs typeface="Cambria"/>
              </a:rPr>
              <a:t>transparent</a:t>
            </a:r>
          </a:p>
          <a:p>
            <a:endParaRPr lang="en-US" sz="3200" dirty="0" smtClean="0">
              <a:latin typeface="Cambria"/>
              <a:cs typeface="Cambria"/>
            </a:endParaRPr>
          </a:p>
          <a:p>
            <a:r>
              <a:rPr lang="en-US" sz="3200" dirty="0" smtClean="0">
                <a:latin typeface="Cambria"/>
                <a:cs typeface="Cambria"/>
              </a:rPr>
              <a:t>incorporating </a:t>
            </a:r>
            <a:r>
              <a:rPr lang="en-US" sz="3200" b="1" dirty="0" smtClean="0">
                <a:latin typeface="Cambria"/>
                <a:cs typeface="Cambria"/>
              </a:rPr>
              <a:t>complex user preferences </a:t>
            </a:r>
            <a:r>
              <a:rPr lang="en-US" sz="3200" dirty="0" smtClean="0">
                <a:latin typeface="Cambria"/>
                <a:cs typeface="Cambria"/>
              </a:rPr>
              <a:t>through </a:t>
            </a:r>
            <a:r>
              <a:rPr lang="en-US" sz="3200" b="1" dirty="0" smtClean="0">
                <a:latin typeface="Cambria"/>
                <a:cs typeface="Cambria"/>
              </a:rPr>
              <a:t>rich user interaction</a:t>
            </a:r>
            <a:r>
              <a:rPr lang="en-US" sz="3200" dirty="0" smtClean="0">
                <a:latin typeface="Cambria"/>
                <a:cs typeface="Cambria"/>
              </a:rPr>
              <a:t>.</a:t>
            </a:r>
            <a:endParaRPr lang="en-US" sz="3200" dirty="0">
              <a:latin typeface="Cambria"/>
              <a:cs typeface="Cambria"/>
            </a:endParaRPr>
          </a:p>
        </p:txBody>
      </p:sp>
    </p:spTree>
    <p:extLst>
      <p:ext uri="{BB962C8B-B14F-4D97-AF65-F5344CB8AC3E}">
        <p14:creationId xmlns:p14="http://schemas.microsoft.com/office/powerpoint/2010/main" val="3880393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a:xfrm>
            <a:off x="457200" y="990600"/>
            <a:ext cx="8305800" cy="5562600"/>
          </a:xfrm>
        </p:spPr>
        <p:txBody>
          <a:bodyPr/>
          <a:lstStyle/>
          <a:p>
            <a:r>
              <a:rPr lang="en-US" b="1" dirty="0"/>
              <a:t>Interactive Concept </a:t>
            </a:r>
            <a:r>
              <a:rPr lang="en-US" b="1" dirty="0" smtClean="0"/>
              <a:t>Coverage: </a:t>
            </a:r>
            <a:r>
              <a:rPr lang="en-US" dirty="0" smtClean="0"/>
              <a:t>a general framework for personalized information retrieval</a:t>
            </a:r>
          </a:p>
          <a:p>
            <a:pPr lvl="1"/>
            <a:r>
              <a:rPr lang="en-US" dirty="0" smtClean="0"/>
              <a:t>Theoretical guarantees</a:t>
            </a:r>
          </a:p>
          <a:p>
            <a:pPr lvl="2"/>
            <a:r>
              <a:rPr lang="en-US" dirty="0" smtClean="0"/>
              <a:t>Near-optimal optimization</a:t>
            </a:r>
          </a:p>
          <a:p>
            <a:pPr lvl="2"/>
            <a:r>
              <a:rPr lang="en-US" dirty="0" smtClean="0"/>
              <a:t>No-regret preference learning</a:t>
            </a:r>
          </a:p>
          <a:p>
            <a:pPr lvl="1"/>
            <a:r>
              <a:rPr lang="en-US" dirty="0"/>
              <a:t>S</a:t>
            </a:r>
            <a:r>
              <a:rPr lang="en-US" dirty="0" smtClean="0"/>
              <a:t>tate-of-the-art performance in two domains</a:t>
            </a:r>
          </a:p>
          <a:p>
            <a:pPr lvl="2"/>
            <a:r>
              <a:rPr lang="en-US" dirty="0" smtClean="0"/>
              <a:t>News recommendation</a:t>
            </a:r>
          </a:p>
          <a:p>
            <a:pPr lvl="2"/>
            <a:r>
              <a:rPr lang="en-US" dirty="0" smtClean="0"/>
              <a:t>Scientific literature discovery</a:t>
            </a:r>
          </a:p>
          <a:p>
            <a:pPr lvl="1"/>
            <a:r>
              <a:rPr lang="en-US" dirty="0" smtClean="0"/>
              <a:t>Addresses common challenges of personalization</a:t>
            </a:r>
          </a:p>
          <a:p>
            <a:r>
              <a:rPr lang="en-US" dirty="0" smtClean="0"/>
              <a:t>Steps towards </a:t>
            </a:r>
            <a:r>
              <a:rPr lang="en-US" b="1" dirty="0" smtClean="0"/>
              <a:t>transparent personalization</a:t>
            </a:r>
            <a:endParaRPr lang="en-US" dirty="0" smtClean="0"/>
          </a:p>
          <a:p>
            <a:pPr lvl="1"/>
            <a:r>
              <a:rPr lang="en-US" dirty="0" smtClean="0"/>
              <a:t>Interpretable document representation based on self-described attributes of likely readers =&gt; </a:t>
            </a:r>
            <a:r>
              <a:rPr lang="en-US" b="1" dirty="0" smtClean="0"/>
              <a:t>badges</a:t>
            </a:r>
            <a:endParaRPr lang="en-US" dirty="0" smtClean="0"/>
          </a:p>
          <a:p>
            <a:pPr lvl="1"/>
            <a:r>
              <a:rPr lang="en-US" dirty="0" smtClean="0"/>
              <a:t>Transparent user models learned from Twitter activity</a:t>
            </a:r>
          </a:p>
        </p:txBody>
      </p:sp>
      <p:sp>
        <p:nvSpPr>
          <p:cNvPr id="4" name="Rectangle 3"/>
          <p:cNvSpPr/>
          <p:nvPr/>
        </p:nvSpPr>
        <p:spPr>
          <a:xfrm>
            <a:off x="3810000" y="6412468"/>
            <a:ext cx="4251848" cy="369332"/>
          </a:xfrm>
          <a:prstGeom prst="rect">
            <a:avLst/>
          </a:prstGeom>
        </p:spPr>
        <p:txBody>
          <a:bodyPr wrap="none">
            <a:spAutoFit/>
          </a:bodyPr>
          <a:lstStyle/>
          <a:p>
            <a:r>
              <a:rPr lang="en-US" dirty="0" smtClean="0"/>
              <a:t>(cf. Chapter 5 and [El-Arini et al., 2012])</a:t>
            </a:r>
            <a:endParaRPr lang="en-US" dirty="0"/>
          </a:p>
        </p:txBody>
      </p:sp>
    </p:spTree>
    <p:extLst>
      <p:ext uri="{BB962C8B-B14F-4D97-AF65-F5344CB8AC3E}">
        <p14:creationId xmlns:p14="http://schemas.microsoft.com/office/powerpoint/2010/main" val="1449524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a:xfrm>
            <a:off x="457200" y="990600"/>
            <a:ext cx="8382000" cy="5141913"/>
          </a:xfrm>
        </p:spPr>
        <p:txBody>
          <a:bodyPr/>
          <a:lstStyle/>
          <a:p>
            <a:r>
              <a:rPr lang="en-US" dirty="0" smtClean="0"/>
              <a:t>Interactive Concept Coverage </a:t>
            </a:r>
            <a:r>
              <a:rPr lang="en-US" b="1" dirty="0"/>
              <a:t>beyond text</a:t>
            </a:r>
          </a:p>
          <a:p>
            <a:pPr lvl="1"/>
            <a:r>
              <a:rPr lang="en-US" dirty="0" smtClean="0"/>
              <a:t>Apply the general recipe to images, videos, music</a:t>
            </a:r>
          </a:p>
          <a:p>
            <a:pPr marL="0" indent="0">
              <a:buNone/>
            </a:pPr>
            <a:endParaRPr lang="en-US" dirty="0" smtClean="0"/>
          </a:p>
          <a:p>
            <a:r>
              <a:rPr lang="en-US" dirty="0" smtClean="0"/>
              <a:t>Automatic </a:t>
            </a:r>
            <a:r>
              <a:rPr lang="en-US" b="1" dirty="0" smtClean="0"/>
              <a:t>fact-checking </a:t>
            </a:r>
            <a:r>
              <a:rPr lang="en-US" dirty="0" smtClean="0"/>
              <a:t>of the Web</a:t>
            </a:r>
          </a:p>
          <a:p>
            <a:pPr lvl="1"/>
            <a:r>
              <a:rPr lang="en-US" dirty="0" smtClean="0"/>
              <a:t>Bring our ideas of </a:t>
            </a:r>
            <a:r>
              <a:rPr lang="en-US" b="1" dirty="0" smtClean="0"/>
              <a:t>trust</a:t>
            </a:r>
            <a:r>
              <a:rPr lang="en-US" dirty="0" smtClean="0"/>
              <a:t> from research literature to </a:t>
            </a:r>
            <a:r>
              <a:rPr lang="en-US" dirty="0"/>
              <a:t>w</a:t>
            </a:r>
            <a:r>
              <a:rPr lang="en-US" dirty="0" smtClean="0"/>
              <a:t>eb sites</a:t>
            </a:r>
          </a:p>
          <a:p>
            <a:pPr marL="457200" lvl="1" indent="0">
              <a:buNone/>
            </a:pPr>
            <a:endParaRPr lang="en-US" dirty="0" smtClean="0"/>
          </a:p>
          <a:p>
            <a:pPr marL="457200" lvl="1" indent="0">
              <a:buNone/>
            </a:pPr>
            <a:endParaRPr lang="en-US" dirty="0"/>
          </a:p>
          <a:p>
            <a:endParaRPr lang="en-US" dirty="0" smtClean="0"/>
          </a:p>
          <a:p>
            <a:r>
              <a:rPr lang="en-US" dirty="0" smtClean="0"/>
              <a:t>Modeling </a:t>
            </a:r>
            <a:r>
              <a:rPr lang="en-US" dirty="0"/>
              <a:t>the </a:t>
            </a:r>
            <a:r>
              <a:rPr lang="en-US" b="1" dirty="0"/>
              <a:t>knowledge remainder</a:t>
            </a:r>
          </a:p>
          <a:p>
            <a:pPr lvl="1"/>
            <a:r>
              <a:rPr lang="en-US" dirty="0"/>
              <a:t>In personalized settings, users wonder what they’re missing</a:t>
            </a:r>
          </a:p>
          <a:p>
            <a:pPr lvl="1"/>
            <a:r>
              <a:rPr lang="en-US" dirty="0"/>
              <a:t>How can we model this and present to user</a:t>
            </a:r>
            <a:r>
              <a:rPr lang="en-US" dirty="0" smtClean="0"/>
              <a:t>?</a:t>
            </a:r>
            <a:endParaRPr lang="en-US" dirty="0"/>
          </a:p>
        </p:txBody>
      </p:sp>
      <p:pic>
        <p:nvPicPr>
          <p:cNvPr id="11" name="Picture 10"/>
          <p:cNvPicPr>
            <a:picLocks noChangeAspect="1"/>
          </p:cNvPicPr>
          <p:nvPr/>
        </p:nvPicPr>
        <p:blipFill>
          <a:blip r:embed="rId3"/>
          <a:stretch>
            <a:fillRect/>
          </a:stretch>
        </p:blipFill>
        <p:spPr>
          <a:xfrm>
            <a:off x="1295400" y="3581400"/>
            <a:ext cx="6808304" cy="381000"/>
          </a:xfrm>
          <a:prstGeom prst="rect">
            <a:avLst/>
          </a:prstGeom>
          <a:solidFill>
            <a:srgbClr val="FFE267"/>
          </a:solidFill>
          <a:ln>
            <a:solidFill>
              <a:srgbClr val="000000"/>
            </a:solidFill>
          </a:ln>
        </p:spPr>
      </p:pic>
      <p:sp>
        <p:nvSpPr>
          <p:cNvPr id="13" name="Rectangle 12"/>
          <p:cNvSpPr/>
          <p:nvPr/>
        </p:nvSpPr>
        <p:spPr>
          <a:xfrm>
            <a:off x="6019800" y="3505200"/>
            <a:ext cx="1981200" cy="45720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ular Callout 15"/>
          <p:cNvSpPr/>
          <p:nvPr/>
        </p:nvSpPr>
        <p:spPr>
          <a:xfrm>
            <a:off x="1757362" y="4038600"/>
            <a:ext cx="4033838" cy="762000"/>
          </a:xfrm>
          <a:prstGeom prst="wedgeRoundRectCallout">
            <a:avLst>
              <a:gd name="adj1" fmla="val 54844"/>
              <a:gd name="adj2" fmla="val -79288"/>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Given my trusted sources, </a:t>
            </a:r>
            <a:r>
              <a:rPr lang="en-GB" sz="2400" b="1" kern="0" dirty="0" smtClean="0">
                <a:solidFill>
                  <a:sysClr val="windowText" lastClr="000000"/>
                </a:solidFill>
                <a:latin typeface="Calibri"/>
              </a:rPr>
              <a:t>how likely is this true?</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206297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 recommendation</a:t>
            </a:r>
            <a:endParaRPr lang="en-US" dirty="0"/>
          </a:p>
        </p:txBody>
      </p:sp>
      <p:sp>
        <p:nvSpPr>
          <p:cNvPr id="3" name="Content Placeholder 2"/>
          <p:cNvSpPr>
            <a:spLocks noGrp="1"/>
          </p:cNvSpPr>
          <p:nvPr>
            <p:ph idx="1"/>
          </p:nvPr>
        </p:nvSpPr>
        <p:spPr>
          <a:xfrm>
            <a:off x="457200" y="990601"/>
            <a:ext cx="8305800" cy="1676399"/>
          </a:xfrm>
        </p:spPr>
        <p:txBody>
          <a:bodyPr/>
          <a:lstStyle/>
          <a:p>
            <a:r>
              <a:rPr lang="en-US" dirty="0" smtClean="0"/>
              <a:t>More than a million news articles and blog posts generated every hour*</a:t>
            </a:r>
          </a:p>
          <a:p>
            <a:r>
              <a:rPr lang="en-US" dirty="0" smtClean="0"/>
              <a:t>Our task:</a:t>
            </a:r>
          </a:p>
          <a:p>
            <a:endParaRPr lang="en-US" dirty="0"/>
          </a:p>
          <a:p>
            <a:endParaRPr lang="en-US" dirty="0" smtClean="0"/>
          </a:p>
          <a:p>
            <a:endParaRPr lang="en-US" dirty="0"/>
          </a:p>
          <a:p>
            <a:endParaRPr lang="en-US" dirty="0" smtClean="0"/>
          </a:p>
          <a:p>
            <a:endParaRPr lang="en-US" dirty="0"/>
          </a:p>
          <a:p>
            <a:pPr marL="0" indent="0">
              <a:buNone/>
            </a:pPr>
            <a:endParaRPr lang="en-US" dirty="0"/>
          </a:p>
        </p:txBody>
      </p:sp>
      <p:sp>
        <p:nvSpPr>
          <p:cNvPr id="4" name="Rectangle 3"/>
          <p:cNvSpPr/>
          <p:nvPr/>
        </p:nvSpPr>
        <p:spPr>
          <a:xfrm>
            <a:off x="6781800" y="6324600"/>
            <a:ext cx="2262947" cy="369332"/>
          </a:xfrm>
          <a:prstGeom prst="rect">
            <a:avLst/>
          </a:prstGeom>
        </p:spPr>
        <p:txBody>
          <a:bodyPr wrap="none">
            <a:spAutoFit/>
          </a:bodyPr>
          <a:lstStyle/>
          <a:p>
            <a:r>
              <a:rPr lang="en-US" dirty="0" smtClean="0"/>
              <a:t>* [www.spinn3r.com</a:t>
            </a:r>
            <a:r>
              <a:rPr lang="en-US" dirty="0"/>
              <a:t>]</a:t>
            </a:r>
          </a:p>
        </p:txBody>
      </p:sp>
      <p:pic>
        <p:nvPicPr>
          <p:cNvPr id="5" name="Picture 4"/>
          <p:cNvPicPr>
            <a:picLocks noChangeAspect="1"/>
          </p:cNvPicPr>
          <p:nvPr/>
        </p:nvPicPr>
        <p:blipFill>
          <a:blip r:embed="rId2"/>
          <a:stretch>
            <a:fillRect/>
          </a:stretch>
        </p:blipFill>
        <p:spPr>
          <a:xfrm>
            <a:off x="244485" y="2667000"/>
            <a:ext cx="2864662" cy="1905000"/>
          </a:xfrm>
          <a:prstGeom prst="rect">
            <a:avLst/>
          </a:prstGeom>
          <a:ln>
            <a:solidFill>
              <a:schemeClr val="tx1"/>
            </a:solidFill>
          </a:ln>
        </p:spPr>
      </p:pic>
      <p:sp>
        <p:nvSpPr>
          <p:cNvPr id="6" name="Rectangle 5"/>
          <p:cNvSpPr/>
          <p:nvPr/>
        </p:nvSpPr>
        <p:spPr>
          <a:xfrm>
            <a:off x="228600" y="4724400"/>
            <a:ext cx="2896433" cy="430887"/>
          </a:xfrm>
          <a:prstGeom prst="rect">
            <a:avLst/>
          </a:prstGeom>
        </p:spPr>
        <p:txBody>
          <a:bodyPr wrap="none">
            <a:spAutoFit/>
          </a:bodyPr>
          <a:lstStyle/>
          <a:p>
            <a:r>
              <a:rPr lang="en-US" sz="2200" b="1" dirty="0" smtClean="0">
                <a:latin typeface="Calibri"/>
                <a:cs typeface="Calibri"/>
              </a:rPr>
              <a:t>Corpus of news articles</a:t>
            </a:r>
            <a:endParaRPr lang="en-US" sz="2200" b="1" dirty="0">
              <a:latin typeface="Calibri"/>
              <a:cs typeface="Calibri"/>
            </a:endParaRPr>
          </a:p>
        </p:txBody>
      </p:sp>
      <p:sp>
        <p:nvSpPr>
          <p:cNvPr id="7" name="Rounded Rectangle 6"/>
          <p:cNvSpPr/>
          <p:nvPr/>
        </p:nvSpPr>
        <p:spPr bwMode="auto">
          <a:xfrm>
            <a:off x="4114800" y="2667000"/>
            <a:ext cx="1524000" cy="2057400"/>
          </a:xfrm>
          <a:prstGeom prst="roundRect">
            <a:avLst/>
          </a:prstGeom>
          <a:solidFill>
            <a:srgbClr val="2750D1"/>
          </a:solidFill>
          <a:ln w="3810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8" name="Rectangle 7"/>
          <p:cNvSpPr/>
          <p:nvPr/>
        </p:nvSpPr>
        <p:spPr>
          <a:xfrm>
            <a:off x="4243454" y="3403312"/>
            <a:ext cx="1266693" cy="584776"/>
          </a:xfrm>
          <a:prstGeom prst="rect">
            <a:avLst/>
          </a:prstGeom>
        </p:spPr>
        <p:txBody>
          <a:bodyPr wrap="none">
            <a:spAutoFit/>
          </a:bodyPr>
          <a:lstStyle/>
          <a:p>
            <a:r>
              <a:rPr lang="en-US" sz="3200" b="1" dirty="0" smtClean="0">
                <a:solidFill>
                  <a:schemeClr val="accent1"/>
                </a:solidFill>
                <a:latin typeface="Calibri"/>
                <a:cs typeface="Calibri"/>
              </a:rPr>
              <a:t>model</a:t>
            </a:r>
            <a:endParaRPr lang="en-US" sz="3200" b="1" dirty="0">
              <a:solidFill>
                <a:schemeClr val="accent1"/>
              </a:solidFill>
              <a:latin typeface="Calibri"/>
              <a:cs typeface="Calibri"/>
            </a:endParaRPr>
          </a:p>
        </p:txBody>
      </p:sp>
      <p:grpSp>
        <p:nvGrpSpPr>
          <p:cNvPr id="9" name="Group 8"/>
          <p:cNvGrpSpPr/>
          <p:nvPr/>
        </p:nvGrpSpPr>
        <p:grpSpPr>
          <a:xfrm>
            <a:off x="6705600" y="2743200"/>
            <a:ext cx="2133600" cy="1894368"/>
            <a:chOff x="6248400" y="4419600"/>
            <a:chExt cx="2133600" cy="1894368"/>
          </a:xfrm>
        </p:grpSpPr>
        <p:sp>
          <p:nvSpPr>
            <p:cNvPr id="10" name="Rectangle 9"/>
            <p:cNvSpPr/>
            <p:nvPr/>
          </p:nvSpPr>
          <p:spPr>
            <a:xfrm>
              <a:off x="6248400" y="4419600"/>
              <a:ext cx="2133600" cy="1894368"/>
            </a:xfrm>
            <a:prstGeom prst="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 name="TextBox 10"/>
            <p:cNvSpPr txBox="1"/>
            <p:nvPr/>
          </p:nvSpPr>
          <p:spPr>
            <a:xfrm>
              <a:off x="6275237" y="4535100"/>
              <a:ext cx="1842271"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Election trouble</a:t>
              </a:r>
              <a:endParaRPr lang="en-US" sz="2000" u="sng" dirty="0">
                <a:solidFill>
                  <a:srgbClr val="0000FF"/>
                </a:solidFill>
                <a:latin typeface="Calibri"/>
              </a:endParaRPr>
            </a:p>
          </p:txBody>
        </p:sp>
        <p:sp>
          <p:nvSpPr>
            <p:cNvPr id="12" name="TextBox 11"/>
            <p:cNvSpPr txBox="1"/>
            <p:nvPr/>
          </p:nvSpPr>
          <p:spPr>
            <a:xfrm>
              <a:off x="6275237" y="5086950"/>
              <a:ext cx="1628120"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Songs of Syria</a:t>
              </a:r>
              <a:endParaRPr lang="en-US" sz="2000" u="sng" dirty="0">
                <a:solidFill>
                  <a:srgbClr val="0000FF"/>
                </a:solidFill>
                <a:latin typeface="Calibri"/>
              </a:endParaRPr>
            </a:p>
          </p:txBody>
        </p:sp>
        <p:sp>
          <p:nvSpPr>
            <p:cNvPr id="13" name="TextBox 12"/>
            <p:cNvSpPr txBox="1"/>
            <p:nvPr/>
          </p:nvSpPr>
          <p:spPr>
            <a:xfrm>
              <a:off x="6275237" y="5638800"/>
              <a:ext cx="1529435"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Sandy delays</a:t>
              </a:r>
              <a:endParaRPr lang="en-US" sz="2000" u="sng" dirty="0">
                <a:solidFill>
                  <a:srgbClr val="0000FF"/>
                </a:solidFill>
                <a:latin typeface="Calibri"/>
              </a:endParaRPr>
            </a:p>
          </p:txBody>
        </p:sp>
      </p:grpSp>
      <p:sp>
        <p:nvSpPr>
          <p:cNvPr id="14" name="Rectangle 13"/>
          <p:cNvSpPr/>
          <p:nvPr/>
        </p:nvSpPr>
        <p:spPr>
          <a:xfrm>
            <a:off x="6629400" y="4724400"/>
            <a:ext cx="2379152" cy="430887"/>
          </a:xfrm>
          <a:prstGeom prst="rect">
            <a:avLst/>
          </a:prstGeom>
        </p:spPr>
        <p:txBody>
          <a:bodyPr wrap="none">
            <a:spAutoFit/>
          </a:bodyPr>
          <a:lstStyle/>
          <a:p>
            <a:r>
              <a:rPr lang="en-US" sz="2200" b="1" dirty="0" smtClean="0">
                <a:latin typeface="Calibri"/>
                <a:cs typeface="Calibri"/>
              </a:rPr>
              <a:t>Recommendations</a:t>
            </a:r>
            <a:endParaRPr lang="en-US" sz="2200" b="1" dirty="0">
              <a:latin typeface="Calibri"/>
              <a:cs typeface="Calibri"/>
            </a:endParaRPr>
          </a:p>
        </p:txBody>
      </p:sp>
      <p:sp>
        <p:nvSpPr>
          <p:cNvPr id="15" name="Right Arrow 14"/>
          <p:cNvSpPr/>
          <p:nvPr/>
        </p:nvSpPr>
        <p:spPr bwMode="auto">
          <a:xfrm>
            <a:off x="3308350" y="3429000"/>
            <a:ext cx="533400" cy="457200"/>
          </a:xfrm>
          <a:prstGeom prst="rightArrow">
            <a:avLst/>
          </a:prstGeom>
          <a:solidFill>
            <a:schemeClr val="bg1">
              <a:lumMod val="50000"/>
            </a:schemeClr>
          </a:solidFill>
          <a:ln w="3810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6" name="Right Arrow 15"/>
          <p:cNvSpPr/>
          <p:nvPr/>
        </p:nvSpPr>
        <p:spPr bwMode="auto">
          <a:xfrm>
            <a:off x="5943600" y="3429000"/>
            <a:ext cx="533400" cy="457200"/>
          </a:xfrm>
          <a:prstGeom prst="rightArrow">
            <a:avLst/>
          </a:prstGeom>
          <a:solidFill>
            <a:schemeClr val="bg1">
              <a:lumMod val="50000"/>
            </a:schemeClr>
          </a:solidFill>
          <a:ln w="3810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pic>
        <p:nvPicPr>
          <p:cNvPr id="17" name="Picture 16"/>
          <p:cNvPicPr>
            <a:picLocks noChangeAspect="1"/>
          </p:cNvPicPr>
          <p:nvPr/>
        </p:nvPicPr>
        <p:blipFill>
          <a:blip r:embed="rId3"/>
          <a:stretch>
            <a:fillRect/>
          </a:stretch>
        </p:blipFill>
        <p:spPr>
          <a:xfrm>
            <a:off x="8458200" y="3352800"/>
            <a:ext cx="534536" cy="477519"/>
          </a:xfrm>
          <a:prstGeom prst="rect">
            <a:avLst/>
          </a:prstGeom>
        </p:spPr>
      </p:pic>
      <p:cxnSp>
        <p:nvCxnSpPr>
          <p:cNvPr id="29" name="Straight Connector 28"/>
          <p:cNvCxnSpPr/>
          <p:nvPr/>
        </p:nvCxnSpPr>
        <p:spPr bwMode="auto">
          <a:xfrm flipV="1">
            <a:off x="8839200" y="1905000"/>
            <a:ext cx="0" cy="1371600"/>
          </a:xfrm>
          <a:prstGeom prst="line">
            <a:avLst/>
          </a:prstGeom>
          <a:noFill/>
          <a:ln w="57150" cap="flat" cmpd="sng" algn="ctr">
            <a:solidFill>
              <a:srgbClr val="3366FF"/>
            </a:solidFill>
            <a:prstDash val="sysDash"/>
            <a:round/>
            <a:headEnd type="none" w="med" len="med"/>
            <a:tailEnd type="none" w="med" len="med"/>
          </a:ln>
          <a:effectLst/>
        </p:spPr>
      </p:cxnSp>
      <p:cxnSp>
        <p:nvCxnSpPr>
          <p:cNvPr id="34" name="Straight Connector 33"/>
          <p:cNvCxnSpPr/>
          <p:nvPr/>
        </p:nvCxnSpPr>
        <p:spPr bwMode="auto">
          <a:xfrm flipV="1">
            <a:off x="4876800" y="1905000"/>
            <a:ext cx="0" cy="685800"/>
          </a:xfrm>
          <a:prstGeom prst="line">
            <a:avLst/>
          </a:prstGeom>
          <a:noFill/>
          <a:ln w="57150" cap="flat" cmpd="sng" algn="ctr">
            <a:solidFill>
              <a:srgbClr val="3366FF"/>
            </a:solidFill>
            <a:prstDash val="sysDash"/>
            <a:round/>
            <a:headEnd type="triangle" w="med" len="med"/>
            <a:tailEnd type="none" w="med" len="med"/>
          </a:ln>
          <a:effectLst/>
        </p:spPr>
      </p:cxnSp>
      <p:cxnSp>
        <p:nvCxnSpPr>
          <p:cNvPr id="36" name="Straight Connector 35"/>
          <p:cNvCxnSpPr/>
          <p:nvPr/>
        </p:nvCxnSpPr>
        <p:spPr bwMode="auto">
          <a:xfrm flipH="1">
            <a:off x="4876800" y="1905000"/>
            <a:ext cx="3962400" cy="0"/>
          </a:xfrm>
          <a:prstGeom prst="line">
            <a:avLst/>
          </a:prstGeom>
          <a:noFill/>
          <a:ln w="57150" cap="flat" cmpd="sng" algn="ctr">
            <a:solidFill>
              <a:srgbClr val="3366FF"/>
            </a:solidFill>
            <a:prstDash val="sysDash"/>
            <a:round/>
            <a:headEnd type="none" w="med" len="med"/>
            <a:tailEnd type="none" w="med" len="med"/>
          </a:ln>
          <a:effectLst/>
        </p:spPr>
      </p:cxnSp>
      <p:sp>
        <p:nvSpPr>
          <p:cNvPr id="39" name="Rectangle 38"/>
          <p:cNvSpPr/>
          <p:nvPr/>
        </p:nvSpPr>
        <p:spPr>
          <a:xfrm>
            <a:off x="304800" y="5334000"/>
            <a:ext cx="7772400" cy="1040285"/>
          </a:xfrm>
          <a:prstGeom prst="rect">
            <a:avLst/>
          </a:prstGeom>
        </p:spPr>
        <p:txBody>
          <a:bodyPr wrap="square">
            <a:spAutoFit/>
          </a:bodyPr>
          <a:lstStyle/>
          <a:p>
            <a:pPr lvl="0">
              <a:spcBef>
                <a:spcPct val="20000"/>
              </a:spcBef>
              <a:buClr>
                <a:srgbClr val="3333CC"/>
              </a:buClr>
              <a:buSzPct val="70000"/>
            </a:pPr>
            <a:r>
              <a:rPr lang="en-US" sz="2800" b="1" kern="0" dirty="0">
                <a:solidFill>
                  <a:srgbClr val="008000"/>
                </a:solidFill>
                <a:latin typeface="Calibri"/>
              </a:rPr>
              <a:t>Success measure: </a:t>
            </a:r>
            <a:endParaRPr lang="en-US" sz="2800" b="1" kern="0" dirty="0" smtClean="0">
              <a:solidFill>
                <a:srgbClr val="008000"/>
              </a:solidFill>
              <a:latin typeface="Calibri"/>
            </a:endParaRPr>
          </a:p>
          <a:p>
            <a:pPr lvl="0">
              <a:spcBef>
                <a:spcPct val="20000"/>
              </a:spcBef>
              <a:buClr>
                <a:srgbClr val="3333CC"/>
              </a:buClr>
              <a:buSzPct val="70000"/>
            </a:pPr>
            <a:r>
              <a:rPr lang="en-US" sz="2800" kern="0" dirty="0" smtClean="0">
                <a:solidFill>
                  <a:srgbClr val="000000"/>
                </a:solidFill>
                <a:latin typeface="Calibri"/>
              </a:rPr>
              <a:t>how </a:t>
            </a:r>
            <a:r>
              <a:rPr lang="en-US" sz="2800" kern="0" dirty="0">
                <a:solidFill>
                  <a:srgbClr val="000000"/>
                </a:solidFill>
                <a:latin typeface="Calibri"/>
              </a:rPr>
              <a:t>many recommendations does the user like?</a:t>
            </a:r>
          </a:p>
        </p:txBody>
      </p:sp>
    </p:spTree>
    <p:extLst>
      <p:ext uri="{BB962C8B-B14F-4D97-AF65-F5344CB8AC3E}">
        <p14:creationId xmlns:p14="http://schemas.microsoft.com/office/powerpoint/2010/main" val="3332073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4" grpId="0"/>
      <p:bldP spid="15" grpId="0" animBg="1"/>
      <p:bldP spid="16" grpId="0" animBg="1"/>
      <p:bldP spid="39"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457200"/>
            <a:ext cx="8305800" cy="914400"/>
          </a:xfrm>
        </p:spPr>
        <p:txBody>
          <a:bodyPr/>
          <a:lstStyle/>
          <a:p>
            <a:pPr marL="0" indent="0" algn="ctr">
              <a:buNone/>
            </a:pPr>
            <a:r>
              <a:rPr lang="en-US" sz="4400" b="1" dirty="0" smtClean="0"/>
              <a:t>Thank You!</a:t>
            </a:r>
          </a:p>
        </p:txBody>
      </p:sp>
      <p:pic>
        <p:nvPicPr>
          <p:cNvPr id="4" name="Picture 3"/>
          <p:cNvPicPr>
            <a:picLocks noChangeAspect="1"/>
          </p:cNvPicPr>
          <p:nvPr/>
        </p:nvPicPr>
        <p:blipFill rotWithShape="1">
          <a:blip r:embed="rId3"/>
          <a:srcRect l="21117" r="19270" b="30383"/>
          <a:stretch/>
        </p:blipFill>
        <p:spPr>
          <a:xfrm>
            <a:off x="304800" y="1676400"/>
            <a:ext cx="1371600" cy="1601780"/>
          </a:xfrm>
          <a:prstGeom prst="rect">
            <a:avLst/>
          </a:prstGeom>
        </p:spPr>
      </p:pic>
      <p:pic>
        <p:nvPicPr>
          <p:cNvPr id="2" name="Picture 1"/>
          <p:cNvPicPr>
            <a:picLocks noChangeAspect="1"/>
          </p:cNvPicPr>
          <p:nvPr/>
        </p:nvPicPr>
        <p:blipFill>
          <a:blip r:embed="rId4"/>
          <a:stretch>
            <a:fillRect/>
          </a:stretch>
        </p:blipFill>
        <p:spPr>
          <a:xfrm>
            <a:off x="2053508" y="1676400"/>
            <a:ext cx="1528688" cy="1592478"/>
          </a:xfrm>
          <a:prstGeom prst="rect">
            <a:avLst/>
          </a:prstGeom>
        </p:spPr>
      </p:pic>
      <p:pic>
        <p:nvPicPr>
          <p:cNvPr id="5" name="Picture 4"/>
          <p:cNvPicPr>
            <a:picLocks noChangeAspect="1"/>
          </p:cNvPicPr>
          <p:nvPr/>
        </p:nvPicPr>
        <p:blipFill>
          <a:blip r:embed="rId5"/>
          <a:stretch>
            <a:fillRect/>
          </a:stretch>
        </p:blipFill>
        <p:spPr>
          <a:xfrm>
            <a:off x="3959304" y="1676400"/>
            <a:ext cx="1515384" cy="1600200"/>
          </a:xfrm>
          <a:prstGeom prst="rect">
            <a:avLst/>
          </a:prstGeom>
        </p:spPr>
      </p:pic>
      <p:pic>
        <p:nvPicPr>
          <p:cNvPr id="6" name="Picture 2"/>
          <p:cNvPicPr>
            <a:picLocks noChangeAspect="1" noChangeArrowheads="1"/>
          </p:cNvPicPr>
          <p:nvPr/>
        </p:nvPicPr>
        <p:blipFill>
          <a:blip r:embed="rId6"/>
          <a:srcRect b="17527"/>
          <a:stretch>
            <a:fillRect/>
          </a:stretch>
        </p:blipFill>
        <p:spPr bwMode="auto">
          <a:xfrm>
            <a:off x="5851796" y="1676400"/>
            <a:ext cx="1295403" cy="1600200"/>
          </a:xfrm>
          <a:prstGeom prst="rect">
            <a:avLst/>
          </a:prstGeom>
          <a:noFill/>
          <a:ln w="9525">
            <a:noFill/>
            <a:miter lim="800000"/>
            <a:headEnd/>
            <a:tailEnd/>
          </a:ln>
        </p:spPr>
      </p:pic>
      <p:pic>
        <p:nvPicPr>
          <p:cNvPr id="7" name="Picture 6"/>
          <p:cNvPicPr>
            <a:picLocks noChangeAspect="1"/>
          </p:cNvPicPr>
          <p:nvPr/>
        </p:nvPicPr>
        <p:blipFill rotWithShape="1">
          <a:blip r:embed="rId7"/>
          <a:srcRect r="21412"/>
          <a:stretch/>
        </p:blipFill>
        <p:spPr>
          <a:xfrm>
            <a:off x="7524308" y="1676400"/>
            <a:ext cx="1391092" cy="1607259"/>
          </a:xfrm>
          <a:prstGeom prst="rect">
            <a:avLst/>
          </a:prstGeom>
        </p:spPr>
      </p:pic>
      <p:pic>
        <p:nvPicPr>
          <p:cNvPr id="8" name="Picture 7"/>
          <p:cNvPicPr>
            <a:picLocks noChangeAspect="1"/>
          </p:cNvPicPr>
          <p:nvPr/>
        </p:nvPicPr>
        <p:blipFill>
          <a:blip r:embed="rId8"/>
          <a:stretch>
            <a:fillRect/>
          </a:stretch>
        </p:blipFill>
        <p:spPr>
          <a:xfrm>
            <a:off x="304800" y="3505200"/>
            <a:ext cx="1354667" cy="1524000"/>
          </a:xfrm>
          <a:prstGeom prst="rect">
            <a:avLst/>
          </a:prstGeom>
        </p:spPr>
      </p:pic>
      <p:pic>
        <p:nvPicPr>
          <p:cNvPr id="9" name="Picture 8"/>
          <p:cNvPicPr>
            <a:picLocks noChangeAspect="1"/>
          </p:cNvPicPr>
          <p:nvPr/>
        </p:nvPicPr>
        <p:blipFill>
          <a:blip r:embed="rId9"/>
          <a:stretch>
            <a:fillRect/>
          </a:stretch>
        </p:blipFill>
        <p:spPr>
          <a:xfrm>
            <a:off x="1853557" y="3505200"/>
            <a:ext cx="1172805" cy="1524000"/>
          </a:xfrm>
          <a:prstGeom prst="rect">
            <a:avLst/>
          </a:prstGeom>
        </p:spPr>
      </p:pic>
      <p:pic>
        <p:nvPicPr>
          <p:cNvPr id="10" name="Picture 9"/>
          <p:cNvPicPr>
            <a:picLocks noChangeAspect="1"/>
          </p:cNvPicPr>
          <p:nvPr/>
        </p:nvPicPr>
        <p:blipFill>
          <a:blip r:embed="rId10"/>
          <a:stretch>
            <a:fillRect/>
          </a:stretch>
        </p:blipFill>
        <p:spPr>
          <a:xfrm>
            <a:off x="3220452" y="3505200"/>
            <a:ext cx="1135529" cy="1524000"/>
          </a:xfrm>
          <a:prstGeom prst="rect">
            <a:avLst/>
          </a:prstGeom>
        </p:spPr>
      </p:pic>
      <p:pic>
        <p:nvPicPr>
          <p:cNvPr id="11" name="Picture 10"/>
          <p:cNvPicPr>
            <a:picLocks noChangeAspect="1"/>
          </p:cNvPicPr>
          <p:nvPr/>
        </p:nvPicPr>
        <p:blipFill>
          <a:blip r:embed="rId11"/>
          <a:stretch>
            <a:fillRect/>
          </a:stretch>
        </p:blipFill>
        <p:spPr>
          <a:xfrm>
            <a:off x="4550071" y="3505200"/>
            <a:ext cx="1524000" cy="1524000"/>
          </a:xfrm>
          <a:prstGeom prst="rect">
            <a:avLst/>
          </a:prstGeom>
        </p:spPr>
      </p:pic>
      <p:pic>
        <p:nvPicPr>
          <p:cNvPr id="12" name="Picture 11"/>
          <p:cNvPicPr>
            <a:picLocks noChangeAspect="1"/>
          </p:cNvPicPr>
          <p:nvPr/>
        </p:nvPicPr>
        <p:blipFill>
          <a:blip r:embed="rId12"/>
          <a:stretch>
            <a:fillRect/>
          </a:stretch>
        </p:blipFill>
        <p:spPr>
          <a:xfrm>
            <a:off x="6268161" y="3505200"/>
            <a:ext cx="1335777" cy="1524000"/>
          </a:xfrm>
          <a:prstGeom prst="rect">
            <a:avLst/>
          </a:prstGeom>
        </p:spPr>
      </p:pic>
      <p:sp>
        <p:nvSpPr>
          <p:cNvPr id="15" name="Content Placeholder 2"/>
          <p:cNvSpPr txBox="1">
            <a:spLocks/>
          </p:cNvSpPr>
          <p:nvPr/>
        </p:nvSpPr>
        <p:spPr bwMode="auto">
          <a:xfrm>
            <a:off x="457200" y="5334000"/>
            <a:ext cx="83058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13"/>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14"/>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15"/>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16"/>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17"/>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17"/>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17"/>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17"/>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17"/>
              </a:buBlip>
              <a:defRPr>
                <a:solidFill>
                  <a:schemeClr val="tx1"/>
                </a:solidFill>
                <a:latin typeface="+mn-lt"/>
              </a:defRPr>
            </a:lvl9pPr>
          </a:lstStyle>
          <a:p>
            <a:pPr marL="0" indent="0" algn="ctr">
              <a:buFont typeface="Wingdings" pitchFamily="-112" charset="2"/>
              <a:buNone/>
            </a:pPr>
            <a:r>
              <a:rPr lang="en-US" sz="4400" b="1" dirty="0" smtClean="0"/>
              <a:t>and Select Lab, family and friends</a:t>
            </a:r>
          </a:p>
        </p:txBody>
      </p:sp>
      <p:pic>
        <p:nvPicPr>
          <p:cNvPr id="17" name="Picture 16"/>
          <p:cNvPicPr>
            <a:picLocks noChangeAspect="1"/>
          </p:cNvPicPr>
          <p:nvPr/>
        </p:nvPicPr>
        <p:blipFill>
          <a:blip r:embed="rId18"/>
          <a:stretch>
            <a:fillRect/>
          </a:stretch>
        </p:blipFill>
        <p:spPr>
          <a:xfrm>
            <a:off x="7798030" y="3505200"/>
            <a:ext cx="1193569" cy="1517650"/>
          </a:xfrm>
          <a:prstGeom prst="rect">
            <a:avLst/>
          </a:prstGeom>
        </p:spPr>
      </p:pic>
    </p:spTree>
    <p:extLst>
      <p:ext uri="{BB962C8B-B14F-4D97-AF65-F5344CB8AC3E}">
        <p14:creationId xmlns:p14="http://schemas.microsoft.com/office/powerpoint/2010/main" val="1432873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with </a:t>
            </a:r>
            <a:r>
              <a:rPr lang="en-US" b="1" dirty="0" smtClean="0"/>
              <a:t>diversity</a:t>
            </a:r>
            <a:endParaRPr lang="en-US" b="1" dirty="0"/>
          </a:p>
        </p:txBody>
      </p:sp>
      <p:sp>
        <p:nvSpPr>
          <p:cNvPr id="3" name="Content Placeholder 2"/>
          <p:cNvSpPr>
            <a:spLocks noGrp="1"/>
          </p:cNvSpPr>
          <p:nvPr>
            <p:ph idx="1"/>
          </p:nvPr>
        </p:nvSpPr>
        <p:spPr/>
        <p:txBody>
          <a:bodyPr/>
          <a:lstStyle/>
          <a:p>
            <a:r>
              <a:rPr lang="en-US" dirty="0" smtClean="0"/>
              <a:t>Why is it important?</a:t>
            </a:r>
          </a:p>
          <a:p>
            <a:pPr lvl="1"/>
            <a:r>
              <a:rPr lang="en-US" dirty="0" smtClean="0"/>
              <a:t>Redundancy leads to a bad user experience</a:t>
            </a:r>
            <a:endParaRPr lang="en-US" dirty="0"/>
          </a:p>
        </p:txBody>
      </p:sp>
      <p:pic>
        <p:nvPicPr>
          <p:cNvPr id="5" name="Picture 4"/>
          <p:cNvPicPr>
            <a:picLocks noChangeAspect="1"/>
          </p:cNvPicPr>
          <p:nvPr/>
        </p:nvPicPr>
        <p:blipFill rotWithShape="1">
          <a:blip r:embed="rId3"/>
          <a:srcRect t="9365" r="10704"/>
          <a:stretch/>
        </p:blipFill>
        <p:spPr>
          <a:xfrm>
            <a:off x="1600200" y="2057400"/>
            <a:ext cx="1455493" cy="1786689"/>
          </a:xfrm>
          <a:prstGeom prst="rect">
            <a:avLst/>
          </a:prstGeom>
        </p:spPr>
      </p:pic>
      <p:pic>
        <p:nvPicPr>
          <p:cNvPr id="6" name="Picture 5"/>
          <p:cNvPicPr>
            <a:picLocks noChangeAspect="1"/>
          </p:cNvPicPr>
          <p:nvPr/>
        </p:nvPicPr>
        <p:blipFill rotWithShape="1">
          <a:blip r:embed="rId4"/>
          <a:srcRect t="10789" r="6174"/>
          <a:stretch/>
        </p:blipFill>
        <p:spPr>
          <a:xfrm>
            <a:off x="3436693" y="2057400"/>
            <a:ext cx="1707084" cy="1880937"/>
          </a:xfrm>
          <a:prstGeom prst="rect">
            <a:avLst/>
          </a:prstGeom>
        </p:spPr>
      </p:pic>
      <p:pic>
        <p:nvPicPr>
          <p:cNvPr id="7" name="Picture 6"/>
          <p:cNvPicPr>
            <a:picLocks noChangeAspect="1"/>
          </p:cNvPicPr>
          <p:nvPr/>
        </p:nvPicPr>
        <p:blipFill rotWithShape="1">
          <a:blip r:embed="rId5"/>
          <a:srcRect t="10910" r="9185"/>
          <a:stretch/>
        </p:blipFill>
        <p:spPr>
          <a:xfrm>
            <a:off x="5494200" y="1981200"/>
            <a:ext cx="1523893" cy="1963804"/>
          </a:xfrm>
          <a:prstGeom prst="rect">
            <a:avLst/>
          </a:prstGeom>
        </p:spPr>
      </p:pic>
    </p:spTree>
    <p:extLst>
      <p:ext uri="{BB962C8B-B14F-4D97-AF65-F5344CB8AC3E}">
        <p14:creationId xmlns:p14="http://schemas.microsoft.com/office/powerpoint/2010/main" val="193715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with </a:t>
            </a:r>
            <a:r>
              <a:rPr lang="en-US" b="1" dirty="0" smtClean="0"/>
              <a:t>diversity</a:t>
            </a:r>
            <a:endParaRPr lang="en-US" b="1" dirty="0"/>
          </a:p>
        </p:txBody>
      </p:sp>
      <p:sp>
        <p:nvSpPr>
          <p:cNvPr id="3" name="Content Placeholder 2"/>
          <p:cNvSpPr>
            <a:spLocks noGrp="1"/>
          </p:cNvSpPr>
          <p:nvPr>
            <p:ph idx="1"/>
          </p:nvPr>
        </p:nvSpPr>
        <p:spPr>
          <a:xfrm>
            <a:off x="457200" y="990600"/>
            <a:ext cx="8305800" cy="5410200"/>
          </a:xfrm>
        </p:spPr>
        <p:txBody>
          <a:bodyPr/>
          <a:lstStyle/>
          <a:p>
            <a:r>
              <a:rPr lang="en-US" dirty="0" smtClean="0"/>
              <a:t>Why is it important?</a:t>
            </a:r>
          </a:p>
          <a:p>
            <a:pPr lvl="1"/>
            <a:r>
              <a:rPr lang="en-US" dirty="0" smtClean="0"/>
              <a:t>Redundancy leads to a bad user experience</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r>
              <a:rPr lang="en-US" dirty="0" smtClean="0"/>
              <a:t>Uncertainty around information need =&gt; don’t put all eggs in one basket</a:t>
            </a:r>
          </a:p>
          <a:p>
            <a:r>
              <a:rPr lang="en-US" dirty="0" smtClean="0"/>
              <a:t>How do we optimize for diversity </a:t>
            </a:r>
            <a:r>
              <a:rPr lang="en-US" b="1" dirty="0" smtClean="0"/>
              <a:t>directly</a:t>
            </a:r>
            <a:r>
              <a:rPr lang="en-US" dirty="0" smtClean="0"/>
              <a:t>?</a:t>
            </a:r>
            <a:endParaRPr lang="en-US" dirty="0"/>
          </a:p>
        </p:txBody>
      </p:sp>
      <p:pic>
        <p:nvPicPr>
          <p:cNvPr id="10" name="Picture 9"/>
          <p:cNvPicPr>
            <a:picLocks noChangeAspect="1"/>
          </p:cNvPicPr>
          <p:nvPr/>
        </p:nvPicPr>
        <p:blipFill>
          <a:blip r:embed="rId3"/>
          <a:stretch>
            <a:fillRect/>
          </a:stretch>
        </p:blipFill>
        <p:spPr>
          <a:xfrm>
            <a:off x="1219200" y="2057400"/>
            <a:ext cx="6553200" cy="598162"/>
          </a:xfrm>
          <a:prstGeom prst="rect">
            <a:avLst/>
          </a:prstGeom>
          <a:ln>
            <a:solidFill>
              <a:srgbClr val="000000"/>
            </a:solidFill>
          </a:ln>
        </p:spPr>
      </p:pic>
      <p:pic>
        <p:nvPicPr>
          <p:cNvPr id="11" name="Picture 10"/>
          <p:cNvPicPr>
            <a:picLocks noChangeAspect="1"/>
          </p:cNvPicPr>
          <p:nvPr/>
        </p:nvPicPr>
        <p:blipFill>
          <a:blip r:embed="rId4"/>
          <a:stretch>
            <a:fillRect/>
          </a:stretch>
        </p:blipFill>
        <p:spPr>
          <a:xfrm>
            <a:off x="1219200" y="2794142"/>
            <a:ext cx="6553200" cy="939658"/>
          </a:xfrm>
          <a:prstGeom prst="rect">
            <a:avLst/>
          </a:prstGeom>
          <a:ln>
            <a:solidFill>
              <a:srgbClr val="000000"/>
            </a:solidFill>
          </a:ln>
        </p:spPr>
      </p:pic>
      <p:pic>
        <p:nvPicPr>
          <p:cNvPr id="12" name="Picture 11"/>
          <p:cNvPicPr>
            <a:picLocks noChangeAspect="1"/>
          </p:cNvPicPr>
          <p:nvPr/>
        </p:nvPicPr>
        <p:blipFill>
          <a:blip r:embed="rId5"/>
          <a:stretch>
            <a:fillRect/>
          </a:stretch>
        </p:blipFill>
        <p:spPr>
          <a:xfrm>
            <a:off x="1219200" y="3886200"/>
            <a:ext cx="6553200" cy="868933"/>
          </a:xfrm>
          <a:prstGeom prst="rect">
            <a:avLst/>
          </a:prstGeom>
          <a:ln>
            <a:solidFill>
              <a:srgbClr val="000000"/>
            </a:solidFill>
          </a:ln>
        </p:spPr>
      </p:pic>
    </p:spTree>
    <p:extLst>
      <p:ext uri="{BB962C8B-B14F-4D97-AF65-F5344CB8AC3E}">
        <p14:creationId xmlns:p14="http://schemas.microsoft.com/office/powerpoint/2010/main" val="5992747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0185192">
            <a:off x="477257" y="1661097"/>
            <a:ext cx="7392626" cy="3341503"/>
          </a:xfrm>
          <a:prstGeom prst="rect">
            <a:avLst/>
          </a:prstGeom>
        </p:spPr>
      </p:pic>
      <p:sp>
        <p:nvSpPr>
          <p:cNvPr id="2" name="Title 1"/>
          <p:cNvSpPr>
            <a:spLocks noGrp="1"/>
          </p:cNvSpPr>
          <p:nvPr>
            <p:ph type="title"/>
          </p:nvPr>
        </p:nvSpPr>
        <p:spPr/>
        <p:txBody>
          <a:bodyPr/>
          <a:lstStyle/>
          <a:p>
            <a:r>
              <a:rPr lang="en-US" b="1" dirty="0" smtClean="0"/>
              <a:t>Covering</a:t>
            </a:r>
            <a:r>
              <a:rPr lang="en-US" dirty="0" smtClean="0"/>
              <a:t> the day’s news</a:t>
            </a:r>
            <a:endParaRPr lang="en-US" dirty="0"/>
          </a:p>
        </p:txBody>
      </p:sp>
      <p:sp>
        <p:nvSpPr>
          <p:cNvPr id="10" name="Oval 9"/>
          <p:cNvSpPr/>
          <p:nvPr/>
        </p:nvSpPr>
        <p:spPr bwMode="auto">
          <a:xfrm rot="20264880">
            <a:off x="351692" y="1584779"/>
            <a:ext cx="7494495" cy="37338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5" name="Rectangle 14"/>
          <p:cNvSpPr/>
          <p:nvPr/>
        </p:nvSpPr>
        <p:spPr bwMode="auto">
          <a:xfrm rot="20207585">
            <a:off x="2180307" y="2685267"/>
            <a:ext cx="1963986" cy="640332"/>
          </a:xfrm>
          <a:prstGeom prst="rect">
            <a:avLst/>
          </a:prstGeom>
          <a:solidFill>
            <a:srgbClr val="E9EE08">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1" name="Rectangle 10"/>
          <p:cNvSpPr/>
          <p:nvPr/>
        </p:nvSpPr>
        <p:spPr bwMode="auto">
          <a:xfrm rot="20207585">
            <a:off x="2107578" y="3650217"/>
            <a:ext cx="895181" cy="580322"/>
          </a:xfrm>
          <a:prstGeom prst="rect">
            <a:avLst/>
          </a:prstGeom>
          <a:solidFill>
            <a:srgbClr val="E9EE08">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2" name="Rectangle 11"/>
          <p:cNvSpPr/>
          <p:nvPr/>
        </p:nvSpPr>
        <p:spPr bwMode="auto">
          <a:xfrm rot="20207585">
            <a:off x="912361" y="3559894"/>
            <a:ext cx="1285361" cy="640332"/>
          </a:xfrm>
          <a:prstGeom prst="rect">
            <a:avLst/>
          </a:prstGeom>
          <a:solidFill>
            <a:srgbClr val="C0504D">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6" name="Rectangle 15"/>
          <p:cNvSpPr/>
          <p:nvPr/>
        </p:nvSpPr>
        <p:spPr bwMode="auto">
          <a:xfrm rot="20207585">
            <a:off x="4887309" y="1944605"/>
            <a:ext cx="975197" cy="640332"/>
          </a:xfrm>
          <a:prstGeom prst="rect">
            <a:avLst/>
          </a:prstGeom>
          <a:solidFill>
            <a:srgbClr val="0000FF">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7" name="Rectangle 16"/>
          <p:cNvSpPr/>
          <p:nvPr/>
        </p:nvSpPr>
        <p:spPr bwMode="auto">
          <a:xfrm rot="20207585">
            <a:off x="4135144" y="2918767"/>
            <a:ext cx="2002351" cy="440254"/>
          </a:xfrm>
          <a:prstGeom prst="rect">
            <a:avLst/>
          </a:prstGeom>
          <a:solidFill>
            <a:srgbClr val="0000FF">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8" name="Rectangle 17"/>
          <p:cNvSpPr/>
          <p:nvPr/>
        </p:nvSpPr>
        <p:spPr bwMode="auto">
          <a:xfrm rot="20207585">
            <a:off x="999637" y="4211219"/>
            <a:ext cx="1285361" cy="480261"/>
          </a:xfrm>
          <a:prstGeom prst="rect">
            <a:avLst/>
          </a:prstGeom>
          <a:solidFill>
            <a:srgbClr val="C0504D">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 name="Rectangle 6"/>
          <p:cNvSpPr/>
          <p:nvPr/>
        </p:nvSpPr>
        <p:spPr>
          <a:xfrm>
            <a:off x="304800" y="6172200"/>
            <a:ext cx="4101328" cy="523220"/>
          </a:xfrm>
          <a:prstGeom prst="rect">
            <a:avLst/>
          </a:prstGeom>
        </p:spPr>
        <p:txBody>
          <a:bodyPr wrap="none">
            <a:spAutoFit/>
          </a:bodyPr>
          <a:lstStyle/>
          <a:p>
            <a:r>
              <a:rPr lang="en-US" sz="2800" b="1" kern="0" dirty="0" smtClean="0">
                <a:solidFill>
                  <a:srgbClr val="000000"/>
                </a:solidFill>
                <a:latin typeface="Calibri"/>
              </a:rPr>
              <a:t>Monday, January 14, 2013</a:t>
            </a:r>
            <a:endParaRPr lang="en-US" dirty="0"/>
          </a:p>
        </p:txBody>
      </p:sp>
      <p:sp>
        <p:nvSpPr>
          <p:cNvPr id="19" name="Rectangle 18"/>
          <p:cNvSpPr/>
          <p:nvPr/>
        </p:nvSpPr>
        <p:spPr>
          <a:xfrm>
            <a:off x="6705600" y="4191000"/>
            <a:ext cx="2133600" cy="2438400"/>
          </a:xfrm>
          <a:prstGeom prst="rect">
            <a:avLst/>
          </a:prstGeom>
          <a:solidFill>
            <a:schemeClr val="bg1"/>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0" name="TextBox 19"/>
          <p:cNvSpPr txBox="1"/>
          <p:nvPr/>
        </p:nvSpPr>
        <p:spPr>
          <a:xfrm>
            <a:off x="6732437" y="4306500"/>
            <a:ext cx="2046278" cy="400110"/>
          </a:xfrm>
          <a:prstGeom prst="rect">
            <a:avLst/>
          </a:prstGeom>
          <a:solidFill>
            <a:schemeClr val="bg1"/>
          </a:solid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France intervenes</a:t>
            </a:r>
            <a:endParaRPr lang="en-US" sz="2000" u="sng" dirty="0">
              <a:solidFill>
                <a:srgbClr val="0000FF"/>
              </a:solidFill>
              <a:latin typeface="Calibri"/>
            </a:endParaRPr>
          </a:p>
        </p:txBody>
      </p:sp>
      <p:sp>
        <p:nvSpPr>
          <p:cNvPr id="21" name="TextBox 20"/>
          <p:cNvSpPr txBox="1"/>
          <p:nvPr/>
        </p:nvSpPr>
        <p:spPr>
          <a:xfrm>
            <a:off x="6732437" y="4858350"/>
            <a:ext cx="2088858" cy="400110"/>
          </a:xfrm>
          <a:prstGeom prst="rect">
            <a:avLst/>
          </a:prstGeom>
          <a:solidFill>
            <a:schemeClr val="bg1"/>
          </a:solid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Chuck for Defense</a:t>
            </a:r>
            <a:endParaRPr lang="en-US" sz="2000" u="sng" dirty="0">
              <a:solidFill>
                <a:srgbClr val="0000FF"/>
              </a:solidFill>
              <a:latin typeface="Calibri"/>
            </a:endParaRPr>
          </a:p>
        </p:txBody>
      </p:sp>
      <p:sp>
        <p:nvSpPr>
          <p:cNvPr id="22" name="TextBox 21"/>
          <p:cNvSpPr txBox="1"/>
          <p:nvPr/>
        </p:nvSpPr>
        <p:spPr>
          <a:xfrm>
            <a:off x="6732437" y="5410200"/>
            <a:ext cx="1586041" cy="400110"/>
          </a:xfrm>
          <a:prstGeom prst="rect">
            <a:avLst/>
          </a:prstGeom>
          <a:solidFill>
            <a:schemeClr val="bg1"/>
          </a:solid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Argo wins big</a:t>
            </a:r>
            <a:endParaRPr lang="en-US" sz="2000" u="sng" dirty="0">
              <a:solidFill>
                <a:srgbClr val="0000FF"/>
              </a:solidFill>
              <a:latin typeface="Calibri"/>
            </a:endParaRPr>
          </a:p>
        </p:txBody>
      </p:sp>
      <p:sp>
        <p:nvSpPr>
          <p:cNvPr id="23" name="TextBox 22"/>
          <p:cNvSpPr txBox="1"/>
          <p:nvPr/>
        </p:nvSpPr>
        <p:spPr>
          <a:xfrm>
            <a:off x="6705600" y="5924490"/>
            <a:ext cx="2163373"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E93927"/>
                </a:solidFill>
                <a:latin typeface="Calibri"/>
              </a:rPr>
              <a:t>Hagel expects fight</a:t>
            </a:r>
            <a:endParaRPr lang="en-US" sz="2000" u="sng" dirty="0">
              <a:solidFill>
                <a:srgbClr val="E93927"/>
              </a:solidFill>
              <a:latin typeface="Calibri"/>
            </a:endParaRPr>
          </a:p>
        </p:txBody>
      </p:sp>
    </p:spTree>
    <p:extLst>
      <p:ext uri="{BB962C8B-B14F-4D97-AF65-F5344CB8AC3E}">
        <p14:creationId xmlns:p14="http://schemas.microsoft.com/office/powerpoint/2010/main" val="2535696358"/>
      </p:ext>
    </p:extLst>
  </p:cSld>
  <p:clrMapOvr>
    <a:masterClrMapping/>
  </p:clrMapOvr>
  <p:transition xmlns:p14="http://schemas.microsoft.com/office/powerpoint/2010/main" advTm="29313"/>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2" grpId="0" animBg="1"/>
      <p:bldP spid="16" grpId="0" animBg="1"/>
      <p:bldP spid="17" grpId="0" animBg="1"/>
      <p:bldP spid="18" grpId="0" animBg="1"/>
      <p:bldP spid="20" grpId="0" animBg="1"/>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0185192">
            <a:off x="477257" y="1661097"/>
            <a:ext cx="7392626" cy="3341503"/>
          </a:xfrm>
          <a:prstGeom prst="rect">
            <a:avLst/>
          </a:prstGeom>
        </p:spPr>
      </p:pic>
      <p:sp>
        <p:nvSpPr>
          <p:cNvPr id="2" name="Title 1"/>
          <p:cNvSpPr>
            <a:spLocks noGrp="1"/>
          </p:cNvSpPr>
          <p:nvPr>
            <p:ph type="title"/>
          </p:nvPr>
        </p:nvSpPr>
        <p:spPr/>
        <p:txBody>
          <a:bodyPr/>
          <a:lstStyle/>
          <a:p>
            <a:r>
              <a:rPr lang="en-US" b="1" dirty="0" smtClean="0"/>
              <a:t>Covering</a:t>
            </a:r>
            <a:r>
              <a:rPr lang="en-US" dirty="0" smtClean="0"/>
              <a:t> the day’s news</a:t>
            </a:r>
            <a:endParaRPr lang="en-US" dirty="0"/>
          </a:p>
        </p:txBody>
      </p:sp>
      <p:sp>
        <p:nvSpPr>
          <p:cNvPr id="10" name="Oval 9"/>
          <p:cNvSpPr/>
          <p:nvPr/>
        </p:nvSpPr>
        <p:spPr bwMode="auto">
          <a:xfrm rot="20264880">
            <a:off x="351692" y="1584779"/>
            <a:ext cx="7494495" cy="3733800"/>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5" name="Rectangle 14"/>
          <p:cNvSpPr/>
          <p:nvPr/>
        </p:nvSpPr>
        <p:spPr bwMode="auto">
          <a:xfrm rot="20207585">
            <a:off x="2180307" y="2685267"/>
            <a:ext cx="1963986" cy="640332"/>
          </a:xfrm>
          <a:prstGeom prst="rect">
            <a:avLst/>
          </a:prstGeom>
          <a:solidFill>
            <a:srgbClr val="E9EE08">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1" name="Rectangle 10"/>
          <p:cNvSpPr/>
          <p:nvPr/>
        </p:nvSpPr>
        <p:spPr bwMode="auto">
          <a:xfrm rot="20207585">
            <a:off x="2107578" y="3650217"/>
            <a:ext cx="895181" cy="580322"/>
          </a:xfrm>
          <a:prstGeom prst="rect">
            <a:avLst/>
          </a:prstGeom>
          <a:solidFill>
            <a:srgbClr val="E9EE08">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2" name="Rectangle 11"/>
          <p:cNvSpPr/>
          <p:nvPr/>
        </p:nvSpPr>
        <p:spPr bwMode="auto">
          <a:xfrm rot="20207585">
            <a:off x="912361" y="3559894"/>
            <a:ext cx="1285361" cy="640332"/>
          </a:xfrm>
          <a:prstGeom prst="rect">
            <a:avLst/>
          </a:prstGeom>
          <a:solidFill>
            <a:srgbClr val="C0504D">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6" name="Rectangle 15"/>
          <p:cNvSpPr/>
          <p:nvPr/>
        </p:nvSpPr>
        <p:spPr bwMode="auto">
          <a:xfrm rot="20207585">
            <a:off x="4887309" y="1944605"/>
            <a:ext cx="975197" cy="640332"/>
          </a:xfrm>
          <a:prstGeom prst="rect">
            <a:avLst/>
          </a:prstGeom>
          <a:solidFill>
            <a:srgbClr val="0000FF">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7" name="Rectangle 16"/>
          <p:cNvSpPr/>
          <p:nvPr/>
        </p:nvSpPr>
        <p:spPr bwMode="auto">
          <a:xfrm rot="20207585">
            <a:off x="4135144" y="2918767"/>
            <a:ext cx="2002351" cy="440254"/>
          </a:xfrm>
          <a:prstGeom prst="rect">
            <a:avLst/>
          </a:prstGeom>
          <a:solidFill>
            <a:srgbClr val="0000FF">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8" name="Rectangle 17"/>
          <p:cNvSpPr/>
          <p:nvPr/>
        </p:nvSpPr>
        <p:spPr bwMode="auto">
          <a:xfrm rot="20207585">
            <a:off x="999637" y="4211219"/>
            <a:ext cx="1285361" cy="480261"/>
          </a:xfrm>
          <a:prstGeom prst="rect">
            <a:avLst/>
          </a:prstGeom>
          <a:solidFill>
            <a:srgbClr val="C0504D">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 name="Rectangle 6"/>
          <p:cNvSpPr/>
          <p:nvPr/>
        </p:nvSpPr>
        <p:spPr>
          <a:xfrm>
            <a:off x="304800" y="6172200"/>
            <a:ext cx="4101328" cy="523220"/>
          </a:xfrm>
          <a:prstGeom prst="rect">
            <a:avLst/>
          </a:prstGeom>
        </p:spPr>
        <p:txBody>
          <a:bodyPr wrap="none">
            <a:spAutoFit/>
          </a:bodyPr>
          <a:lstStyle/>
          <a:p>
            <a:r>
              <a:rPr lang="en-US" sz="2800" b="1" kern="0" dirty="0" smtClean="0">
                <a:solidFill>
                  <a:srgbClr val="000000"/>
                </a:solidFill>
                <a:latin typeface="Calibri"/>
              </a:rPr>
              <a:t>Monday, January 14, 2013</a:t>
            </a:r>
            <a:endParaRPr lang="en-US" dirty="0"/>
          </a:p>
        </p:txBody>
      </p:sp>
      <p:sp>
        <p:nvSpPr>
          <p:cNvPr id="19" name="Rectangle 18"/>
          <p:cNvSpPr/>
          <p:nvPr/>
        </p:nvSpPr>
        <p:spPr>
          <a:xfrm>
            <a:off x="6705600" y="4191000"/>
            <a:ext cx="2133600" cy="2438400"/>
          </a:xfrm>
          <a:prstGeom prst="rect">
            <a:avLst/>
          </a:prstGeom>
          <a:solidFill>
            <a:schemeClr val="bg1"/>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0" name="TextBox 19"/>
          <p:cNvSpPr txBox="1"/>
          <p:nvPr/>
        </p:nvSpPr>
        <p:spPr>
          <a:xfrm>
            <a:off x="6732437" y="4306500"/>
            <a:ext cx="2046278" cy="400110"/>
          </a:xfrm>
          <a:prstGeom prst="rect">
            <a:avLst/>
          </a:prstGeom>
          <a:solidFill>
            <a:schemeClr val="bg1"/>
          </a:solid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France intervenes</a:t>
            </a:r>
            <a:endParaRPr lang="en-US" sz="2000" u="sng" dirty="0">
              <a:solidFill>
                <a:srgbClr val="0000FF"/>
              </a:solidFill>
              <a:latin typeface="Calibri"/>
            </a:endParaRPr>
          </a:p>
        </p:txBody>
      </p:sp>
      <p:sp>
        <p:nvSpPr>
          <p:cNvPr id="21" name="TextBox 20"/>
          <p:cNvSpPr txBox="1"/>
          <p:nvPr/>
        </p:nvSpPr>
        <p:spPr>
          <a:xfrm>
            <a:off x="6732437" y="4858350"/>
            <a:ext cx="2088858" cy="400110"/>
          </a:xfrm>
          <a:prstGeom prst="rect">
            <a:avLst/>
          </a:prstGeom>
          <a:solidFill>
            <a:schemeClr val="bg1"/>
          </a:solid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Chuck for Defense</a:t>
            </a:r>
            <a:endParaRPr lang="en-US" sz="2000" u="sng" dirty="0">
              <a:solidFill>
                <a:srgbClr val="0000FF"/>
              </a:solidFill>
              <a:latin typeface="Calibri"/>
            </a:endParaRPr>
          </a:p>
        </p:txBody>
      </p:sp>
      <p:sp>
        <p:nvSpPr>
          <p:cNvPr id="22" name="TextBox 21"/>
          <p:cNvSpPr txBox="1"/>
          <p:nvPr/>
        </p:nvSpPr>
        <p:spPr>
          <a:xfrm>
            <a:off x="6732437" y="5410200"/>
            <a:ext cx="1586041" cy="400110"/>
          </a:xfrm>
          <a:prstGeom prst="rect">
            <a:avLst/>
          </a:prstGeom>
          <a:solidFill>
            <a:schemeClr val="bg1"/>
          </a:solid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Argo wins big</a:t>
            </a:r>
            <a:endParaRPr lang="en-US" sz="2000" u="sng" dirty="0">
              <a:solidFill>
                <a:srgbClr val="0000FF"/>
              </a:solidFill>
              <a:latin typeface="Calibri"/>
            </a:endParaRPr>
          </a:p>
        </p:txBody>
      </p:sp>
      <p:sp>
        <p:nvSpPr>
          <p:cNvPr id="23" name="TextBox 22"/>
          <p:cNvSpPr txBox="1"/>
          <p:nvPr/>
        </p:nvSpPr>
        <p:spPr>
          <a:xfrm>
            <a:off x="6705600" y="5924490"/>
            <a:ext cx="2179152"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008000"/>
                </a:solidFill>
                <a:latin typeface="Calibri"/>
              </a:rPr>
              <a:t>New gun proposals</a:t>
            </a:r>
            <a:endParaRPr lang="en-US" sz="2000" u="sng" dirty="0">
              <a:solidFill>
                <a:srgbClr val="008000"/>
              </a:solidFill>
              <a:latin typeface="Calibri"/>
            </a:endParaRPr>
          </a:p>
        </p:txBody>
      </p:sp>
      <p:sp>
        <p:nvSpPr>
          <p:cNvPr id="24" name="Rectangle 23"/>
          <p:cNvSpPr/>
          <p:nvPr/>
        </p:nvSpPr>
        <p:spPr bwMode="auto">
          <a:xfrm rot="20207585">
            <a:off x="6171998" y="1812328"/>
            <a:ext cx="756788" cy="569624"/>
          </a:xfrm>
          <a:prstGeom prst="rect">
            <a:avLst/>
          </a:prstGeom>
          <a:solidFill>
            <a:srgbClr val="008000">
              <a:alpha val="3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2709834484"/>
      </p:ext>
    </p:extLst>
  </p:cSld>
  <p:clrMapOvr>
    <a:masterClrMapping/>
  </p:clrMapOvr>
  <p:transition xmlns:p14="http://schemas.microsoft.com/office/powerpoint/2010/main" advTm="29313"/>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981200"/>
            <a:ext cx="8305800" cy="2286000"/>
          </a:xfrm>
        </p:spPr>
        <p:txBody>
          <a:bodyPr/>
          <a:lstStyle/>
          <a:p>
            <a:pPr marL="0" indent="0" algn="ctr">
              <a:buNone/>
            </a:pPr>
            <a:r>
              <a:rPr lang="en-US" sz="6000" dirty="0">
                <a:latin typeface="Calibri"/>
                <a:cs typeface="Calibri"/>
              </a:rPr>
              <a:t>e</a:t>
            </a:r>
            <a:r>
              <a:rPr lang="en-US" sz="6000" dirty="0" smtClean="0">
                <a:latin typeface="Calibri"/>
                <a:cs typeface="Calibri"/>
              </a:rPr>
              <a:t>ncode diversity as a</a:t>
            </a:r>
          </a:p>
          <a:p>
            <a:pPr marL="0" indent="0" algn="ctr">
              <a:buNone/>
            </a:pPr>
            <a:r>
              <a:rPr lang="en-US" sz="6000" b="1" dirty="0" smtClean="0">
                <a:latin typeface="Calibri"/>
                <a:cs typeface="Calibri"/>
              </a:rPr>
              <a:t>coverage proble</a:t>
            </a:r>
            <a:r>
              <a:rPr lang="en-US" sz="6000" b="1" dirty="0">
                <a:latin typeface="Calibri"/>
                <a:cs typeface="Calibri"/>
              </a:rPr>
              <a:t>m</a:t>
            </a:r>
          </a:p>
        </p:txBody>
      </p:sp>
    </p:spTree>
    <p:extLst>
      <p:ext uri="{BB962C8B-B14F-4D97-AF65-F5344CB8AC3E}">
        <p14:creationId xmlns:p14="http://schemas.microsoft.com/office/powerpoint/2010/main" val="13185895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 MAX-COVER problem</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752600" y="4113358"/>
            <a:ext cx="685800" cy="685800"/>
          </a:xfrm>
          <a:prstGeom prst="rect">
            <a:avLst/>
          </a:prstGeom>
          <a:noFill/>
          <a:ln w="9525">
            <a:noFill/>
            <a:miter lim="800000"/>
            <a:headEnd/>
            <a:tailEnd/>
          </a:ln>
          <a:effectLst/>
        </p:spPr>
      </p:pic>
      <p:pic>
        <p:nvPicPr>
          <p:cNvPr id="14" name="Picture 2"/>
          <p:cNvPicPr>
            <a:picLocks noChangeAspect="1" noChangeArrowheads="1"/>
          </p:cNvPicPr>
          <p:nvPr/>
        </p:nvPicPr>
        <p:blipFill>
          <a:blip r:embed="rId2" cstate="print"/>
          <a:srcRect/>
          <a:stretch>
            <a:fillRect/>
          </a:stretch>
        </p:blipFill>
        <p:spPr bwMode="auto">
          <a:xfrm>
            <a:off x="6934200" y="4113358"/>
            <a:ext cx="685800" cy="685800"/>
          </a:xfrm>
          <a:prstGeom prst="rect">
            <a:avLst/>
          </a:prstGeom>
          <a:noFill/>
          <a:ln w="9525">
            <a:noFill/>
            <a:miter lim="800000"/>
            <a:headEnd/>
            <a:tailEnd/>
          </a:ln>
          <a:effectLst/>
        </p:spPr>
      </p:pic>
      <p:pic>
        <p:nvPicPr>
          <p:cNvPr id="15" name="Picture 2"/>
          <p:cNvPicPr>
            <a:picLocks noChangeAspect="1" noChangeArrowheads="1"/>
          </p:cNvPicPr>
          <p:nvPr/>
        </p:nvPicPr>
        <p:blipFill>
          <a:blip r:embed="rId2" cstate="print"/>
          <a:srcRect/>
          <a:stretch>
            <a:fillRect/>
          </a:stretch>
        </p:blipFill>
        <p:spPr bwMode="auto">
          <a:xfrm>
            <a:off x="2616200" y="4113358"/>
            <a:ext cx="685800" cy="685800"/>
          </a:xfrm>
          <a:prstGeom prst="rect">
            <a:avLst/>
          </a:prstGeom>
          <a:noFill/>
          <a:ln w="9525">
            <a:noFill/>
            <a:miter lim="800000"/>
            <a:headEnd/>
            <a:tailEnd/>
          </a:ln>
          <a:effectLst/>
        </p:spPr>
      </p:pic>
      <p:pic>
        <p:nvPicPr>
          <p:cNvPr id="16" name="Picture 2"/>
          <p:cNvPicPr>
            <a:picLocks noChangeAspect="1" noChangeArrowheads="1"/>
          </p:cNvPicPr>
          <p:nvPr/>
        </p:nvPicPr>
        <p:blipFill>
          <a:blip r:embed="rId2" cstate="print"/>
          <a:srcRect/>
          <a:stretch>
            <a:fillRect/>
          </a:stretch>
        </p:blipFill>
        <p:spPr bwMode="auto">
          <a:xfrm>
            <a:off x="3479800" y="4113358"/>
            <a:ext cx="685800" cy="685800"/>
          </a:xfrm>
          <a:prstGeom prst="rect">
            <a:avLst/>
          </a:prstGeom>
          <a:noFill/>
          <a:ln w="9525">
            <a:noFill/>
            <a:miter lim="800000"/>
            <a:headEnd/>
            <a:tailEnd/>
          </a:ln>
          <a:effectLst/>
        </p:spPr>
      </p:pic>
      <p:pic>
        <p:nvPicPr>
          <p:cNvPr id="17" name="Picture 2"/>
          <p:cNvPicPr>
            <a:picLocks noChangeAspect="1" noChangeArrowheads="1"/>
          </p:cNvPicPr>
          <p:nvPr/>
        </p:nvPicPr>
        <p:blipFill>
          <a:blip r:embed="rId2" cstate="print"/>
          <a:srcRect/>
          <a:stretch>
            <a:fillRect/>
          </a:stretch>
        </p:blipFill>
        <p:spPr bwMode="auto">
          <a:xfrm>
            <a:off x="4343400" y="4113358"/>
            <a:ext cx="685800" cy="685800"/>
          </a:xfrm>
          <a:prstGeom prst="rect">
            <a:avLst/>
          </a:prstGeom>
          <a:noFill/>
          <a:ln w="9525">
            <a:noFill/>
            <a:miter lim="800000"/>
            <a:headEnd/>
            <a:tailEnd/>
          </a:ln>
          <a:effectLst/>
        </p:spPr>
      </p:pic>
      <p:pic>
        <p:nvPicPr>
          <p:cNvPr id="18" name="Picture 2"/>
          <p:cNvPicPr>
            <a:picLocks noChangeAspect="1" noChangeArrowheads="1"/>
          </p:cNvPicPr>
          <p:nvPr/>
        </p:nvPicPr>
        <p:blipFill>
          <a:blip r:embed="rId2" cstate="print"/>
          <a:srcRect/>
          <a:stretch>
            <a:fillRect/>
          </a:stretch>
        </p:blipFill>
        <p:spPr bwMode="auto">
          <a:xfrm>
            <a:off x="5207000" y="4113358"/>
            <a:ext cx="685800" cy="685800"/>
          </a:xfrm>
          <a:prstGeom prst="rect">
            <a:avLst/>
          </a:prstGeom>
          <a:noFill/>
          <a:ln w="9525">
            <a:noFill/>
            <a:miter lim="800000"/>
            <a:headEnd/>
            <a:tailEnd/>
          </a:ln>
          <a:effectLst/>
        </p:spPr>
      </p:pic>
      <p:pic>
        <p:nvPicPr>
          <p:cNvPr id="19" name="Picture 2"/>
          <p:cNvPicPr>
            <a:picLocks noChangeAspect="1" noChangeArrowheads="1"/>
          </p:cNvPicPr>
          <p:nvPr/>
        </p:nvPicPr>
        <p:blipFill>
          <a:blip r:embed="rId2" cstate="print"/>
          <a:srcRect/>
          <a:stretch>
            <a:fillRect/>
          </a:stretch>
        </p:blipFill>
        <p:spPr bwMode="auto">
          <a:xfrm>
            <a:off x="6070600" y="4113358"/>
            <a:ext cx="685800" cy="685800"/>
          </a:xfrm>
          <a:prstGeom prst="rect">
            <a:avLst/>
          </a:prstGeom>
          <a:noFill/>
          <a:ln w="9525">
            <a:noFill/>
            <a:miter lim="800000"/>
            <a:headEnd/>
            <a:tailEnd/>
          </a:ln>
          <a:effectLst/>
        </p:spPr>
      </p:pic>
      <p:sp>
        <p:nvSpPr>
          <p:cNvPr id="41" name="Rectangle 40"/>
          <p:cNvSpPr/>
          <p:nvPr/>
        </p:nvSpPr>
        <p:spPr>
          <a:xfrm>
            <a:off x="381000" y="2817958"/>
            <a:ext cx="885604" cy="400110"/>
          </a:xfrm>
          <a:prstGeom prst="rect">
            <a:avLst/>
          </a:prstGeom>
        </p:spPr>
        <p:txBody>
          <a:bodyPr wrap="none">
            <a:spAutoFit/>
          </a:bodyPr>
          <a:lstStyle/>
          <a:p>
            <a:r>
              <a:rPr lang="en-US" sz="2000" u="sng" kern="0" dirty="0" smtClean="0">
                <a:solidFill>
                  <a:srgbClr val="000000"/>
                </a:solidFill>
                <a:latin typeface="Calibri"/>
              </a:rPr>
              <a:t>France</a:t>
            </a:r>
            <a:endParaRPr lang="en-US" sz="1400" u="sng" dirty="0"/>
          </a:p>
        </p:txBody>
      </p:sp>
      <p:sp>
        <p:nvSpPr>
          <p:cNvPr id="42" name="Rectangle 41"/>
          <p:cNvSpPr/>
          <p:nvPr/>
        </p:nvSpPr>
        <p:spPr>
          <a:xfrm>
            <a:off x="1264785" y="2817958"/>
            <a:ext cx="644527" cy="400110"/>
          </a:xfrm>
          <a:prstGeom prst="rect">
            <a:avLst/>
          </a:prstGeom>
        </p:spPr>
        <p:txBody>
          <a:bodyPr wrap="none">
            <a:spAutoFit/>
          </a:bodyPr>
          <a:lstStyle/>
          <a:p>
            <a:r>
              <a:rPr lang="en-US" sz="2000" u="sng" kern="0" dirty="0" smtClean="0">
                <a:solidFill>
                  <a:srgbClr val="000000"/>
                </a:solidFill>
                <a:latin typeface="Calibri"/>
              </a:rPr>
              <a:t>Mali</a:t>
            </a:r>
            <a:endParaRPr lang="en-US" sz="1400" u="sng" dirty="0"/>
          </a:p>
        </p:txBody>
      </p:sp>
      <p:sp>
        <p:nvSpPr>
          <p:cNvPr id="43" name="Rectangle 42"/>
          <p:cNvSpPr/>
          <p:nvPr/>
        </p:nvSpPr>
        <p:spPr>
          <a:xfrm>
            <a:off x="1907493" y="2817958"/>
            <a:ext cx="774521" cy="400110"/>
          </a:xfrm>
          <a:prstGeom prst="rect">
            <a:avLst/>
          </a:prstGeom>
        </p:spPr>
        <p:txBody>
          <a:bodyPr wrap="none">
            <a:spAutoFit/>
          </a:bodyPr>
          <a:lstStyle/>
          <a:p>
            <a:r>
              <a:rPr lang="en-US" sz="2000" u="sng" kern="0" dirty="0" smtClean="0">
                <a:solidFill>
                  <a:srgbClr val="000000"/>
                </a:solidFill>
                <a:latin typeface="Calibri"/>
              </a:rPr>
              <a:t>Hagel</a:t>
            </a:r>
            <a:endParaRPr lang="en-US" sz="1400" u="sng" dirty="0"/>
          </a:p>
        </p:txBody>
      </p:sp>
      <p:sp>
        <p:nvSpPr>
          <p:cNvPr id="44" name="Rectangle 43"/>
          <p:cNvSpPr/>
          <p:nvPr/>
        </p:nvSpPr>
        <p:spPr>
          <a:xfrm>
            <a:off x="2680195" y="2817958"/>
            <a:ext cx="1179029" cy="400110"/>
          </a:xfrm>
          <a:prstGeom prst="rect">
            <a:avLst/>
          </a:prstGeom>
        </p:spPr>
        <p:txBody>
          <a:bodyPr wrap="none">
            <a:spAutoFit/>
          </a:bodyPr>
          <a:lstStyle/>
          <a:p>
            <a:r>
              <a:rPr lang="en-US" sz="2000" u="sng" kern="0" dirty="0" smtClean="0">
                <a:solidFill>
                  <a:srgbClr val="000000"/>
                </a:solidFill>
                <a:latin typeface="Calibri"/>
              </a:rPr>
              <a:t>Pentagon</a:t>
            </a:r>
            <a:endParaRPr lang="en-US" sz="1400" u="sng" dirty="0"/>
          </a:p>
        </p:txBody>
      </p:sp>
      <p:sp>
        <p:nvSpPr>
          <p:cNvPr id="45" name="Rectangle 44"/>
          <p:cNvSpPr/>
          <p:nvPr/>
        </p:nvSpPr>
        <p:spPr>
          <a:xfrm>
            <a:off x="3857405" y="2817958"/>
            <a:ext cx="939831" cy="400110"/>
          </a:xfrm>
          <a:prstGeom prst="rect">
            <a:avLst/>
          </a:prstGeom>
        </p:spPr>
        <p:txBody>
          <a:bodyPr wrap="none">
            <a:spAutoFit/>
          </a:bodyPr>
          <a:lstStyle/>
          <a:p>
            <a:r>
              <a:rPr lang="en-US" sz="2000" u="sng" kern="0" dirty="0" smtClean="0">
                <a:solidFill>
                  <a:srgbClr val="000000"/>
                </a:solidFill>
                <a:latin typeface="Calibri"/>
              </a:rPr>
              <a:t>Obama</a:t>
            </a:r>
            <a:endParaRPr lang="en-US" sz="1400" u="sng" dirty="0"/>
          </a:p>
        </p:txBody>
      </p:sp>
      <p:sp>
        <p:nvSpPr>
          <p:cNvPr id="46" name="Rectangle 45"/>
          <p:cNvSpPr/>
          <p:nvPr/>
        </p:nvSpPr>
        <p:spPr>
          <a:xfrm>
            <a:off x="4795417" y="2817958"/>
            <a:ext cx="1043876" cy="400110"/>
          </a:xfrm>
          <a:prstGeom prst="rect">
            <a:avLst/>
          </a:prstGeom>
        </p:spPr>
        <p:txBody>
          <a:bodyPr wrap="none">
            <a:spAutoFit/>
          </a:bodyPr>
          <a:lstStyle/>
          <a:p>
            <a:r>
              <a:rPr lang="en-US" sz="2000" u="sng" kern="0" dirty="0" smtClean="0">
                <a:solidFill>
                  <a:srgbClr val="000000"/>
                </a:solidFill>
                <a:latin typeface="Calibri"/>
              </a:rPr>
              <a:t>Romney</a:t>
            </a:r>
            <a:endParaRPr lang="en-US" sz="1400" u="sng" dirty="0"/>
          </a:p>
        </p:txBody>
      </p:sp>
      <p:sp>
        <p:nvSpPr>
          <p:cNvPr id="47" name="Rectangle 46"/>
          <p:cNvSpPr/>
          <p:nvPr/>
        </p:nvSpPr>
        <p:spPr>
          <a:xfrm>
            <a:off x="5837474" y="2817958"/>
            <a:ext cx="1869698" cy="400110"/>
          </a:xfrm>
          <a:prstGeom prst="rect">
            <a:avLst/>
          </a:prstGeom>
        </p:spPr>
        <p:txBody>
          <a:bodyPr wrap="none">
            <a:spAutoFit/>
          </a:bodyPr>
          <a:lstStyle/>
          <a:p>
            <a:r>
              <a:rPr lang="en-US" sz="2000" u="sng" kern="0" dirty="0" smtClean="0">
                <a:solidFill>
                  <a:srgbClr val="000000"/>
                </a:solidFill>
                <a:latin typeface="Calibri"/>
              </a:rPr>
              <a:t>Zero Dark Thirty</a:t>
            </a:r>
            <a:endParaRPr lang="en-US" sz="1400" u="sng" dirty="0"/>
          </a:p>
        </p:txBody>
      </p:sp>
      <p:sp>
        <p:nvSpPr>
          <p:cNvPr id="48" name="Rectangle 47"/>
          <p:cNvSpPr/>
          <p:nvPr/>
        </p:nvSpPr>
        <p:spPr>
          <a:xfrm>
            <a:off x="7705353" y="2817958"/>
            <a:ext cx="678466" cy="400110"/>
          </a:xfrm>
          <a:prstGeom prst="rect">
            <a:avLst/>
          </a:prstGeom>
        </p:spPr>
        <p:txBody>
          <a:bodyPr wrap="none">
            <a:spAutoFit/>
          </a:bodyPr>
          <a:lstStyle/>
          <a:p>
            <a:r>
              <a:rPr lang="en-US" sz="2000" u="sng" kern="0" dirty="0" smtClean="0">
                <a:solidFill>
                  <a:srgbClr val="000000"/>
                </a:solidFill>
                <a:latin typeface="Calibri"/>
              </a:rPr>
              <a:t>Argo</a:t>
            </a:r>
            <a:endParaRPr lang="en-US" sz="1400" u="sng" dirty="0"/>
          </a:p>
        </p:txBody>
      </p:sp>
      <p:sp>
        <p:nvSpPr>
          <p:cNvPr id="49" name="Rectangle 48"/>
          <p:cNvSpPr/>
          <p:nvPr/>
        </p:nvSpPr>
        <p:spPr>
          <a:xfrm>
            <a:off x="8382000" y="2817958"/>
            <a:ext cx="582211" cy="400110"/>
          </a:xfrm>
          <a:prstGeom prst="rect">
            <a:avLst/>
          </a:prstGeom>
        </p:spPr>
        <p:txBody>
          <a:bodyPr wrap="none">
            <a:spAutoFit/>
          </a:bodyPr>
          <a:lstStyle/>
          <a:p>
            <a:r>
              <a:rPr lang="en-US" sz="2000" u="sng" kern="0" dirty="0" smtClean="0">
                <a:solidFill>
                  <a:srgbClr val="000000"/>
                </a:solidFill>
                <a:latin typeface="Calibri"/>
              </a:rPr>
              <a:t>NFL</a:t>
            </a:r>
            <a:endParaRPr lang="en-US" sz="1400" u="sng" dirty="0"/>
          </a:p>
        </p:txBody>
      </p:sp>
      <p:cxnSp>
        <p:nvCxnSpPr>
          <p:cNvPr id="53" name="Straight Connector 52"/>
          <p:cNvCxnSpPr>
            <a:stCxn id="4" idx="0"/>
            <a:endCxn id="41" idx="2"/>
          </p:cNvCxnSpPr>
          <p:nvPr/>
        </p:nvCxnSpPr>
        <p:spPr bwMode="auto">
          <a:xfrm flipH="1" flipV="1">
            <a:off x="823802" y="3218068"/>
            <a:ext cx="1271698"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55" name="Straight Connector 54"/>
          <p:cNvCxnSpPr>
            <a:stCxn id="4" idx="0"/>
            <a:endCxn id="42" idx="2"/>
          </p:cNvCxnSpPr>
          <p:nvPr/>
        </p:nvCxnSpPr>
        <p:spPr bwMode="auto">
          <a:xfrm flipH="1" flipV="1">
            <a:off x="1587049" y="3218068"/>
            <a:ext cx="508451"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58" name="Straight Connector 57"/>
          <p:cNvCxnSpPr>
            <a:stCxn id="15" idx="0"/>
            <a:endCxn id="43" idx="2"/>
          </p:cNvCxnSpPr>
          <p:nvPr/>
        </p:nvCxnSpPr>
        <p:spPr bwMode="auto">
          <a:xfrm flipH="1" flipV="1">
            <a:off x="2294754" y="3218068"/>
            <a:ext cx="664346"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61" name="Straight Connector 60"/>
          <p:cNvCxnSpPr>
            <a:stCxn id="15" idx="0"/>
            <a:endCxn id="44" idx="2"/>
          </p:cNvCxnSpPr>
          <p:nvPr/>
        </p:nvCxnSpPr>
        <p:spPr bwMode="auto">
          <a:xfrm flipV="1">
            <a:off x="2959100" y="3218068"/>
            <a:ext cx="310610"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64" name="Straight Connector 63"/>
          <p:cNvCxnSpPr>
            <a:stCxn id="15" idx="0"/>
            <a:endCxn id="45" idx="2"/>
          </p:cNvCxnSpPr>
          <p:nvPr/>
        </p:nvCxnSpPr>
        <p:spPr bwMode="auto">
          <a:xfrm flipV="1">
            <a:off x="2959100" y="3218068"/>
            <a:ext cx="1368221"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67" name="Straight Connector 66"/>
          <p:cNvCxnSpPr>
            <a:stCxn id="16" idx="0"/>
            <a:endCxn id="45" idx="2"/>
          </p:cNvCxnSpPr>
          <p:nvPr/>
        </p:nvCxnSpPr>
        <p:spPr bwMode="auto">
          <a:xfrm flipV="1">
            <a:off x="3822700" y="3218068"/>
            <a:ext cx="504621"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71" name="Straight Connector 70"/>
          <p:cNvCxnSpPr>
            <a:stCxn id="16" idx="0"/>
            <a:endCxn id="46" idx="2"/>
          </p:cNvCxnSpPr>
          <p:nvPr/>
        </p:nvCxnSpPr>
        <p:spPr bwMode="auto">
          <a:xfrm flipV="1">
            <a:off x="3822700" y="3218068"/>
            <a:ext cx="1494655"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74" name="Straight Connector 73"/>
          <p:cNvCxnSpPr>
            <a:stCxn id="17" idx="0"/>
            <a:endCxn id="44" idx="2"/>
          </p:cNvCxnSpPr>
          <p:nvPr/>
        </p:nvCxnSpPr>
        <p:spPr bwMode="auto">
          <a:xfrm flipH="1" flipV="1">
            <a:off x="3269710" y="3218068"/>
            <a:ext cx="1416590"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77" name="Straight Connector 76"/>
          <p:cNvCxnSpPr>
            <a:stCxn id="17" idx="0"/>
            <a:endCxn id="47" idx="2"/>
          </p:cNvCxnSpPr>
          <p:nvPr/>
        </p:nvCxnSpPr>
        <p:spPr bwMode="auto">
          <a:xfrm flipV="1">
            <a:off x="4686300" y="3218068"/>
            <a:ext cx="2086023"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80" name="Straight Connector 79"/>
          <p:cNvCxnSpPr>
            <a:stCxn id="19" idx="0"/>
            <a:endCxn id="47" idx="2"/>
          </p:cNvCxnSpPr>
          <p:nvPr/>
        </p:nvCxnSpPr>
        <p:spPr bwMode="auto">
          <a:xfrm flipV="1">
            <a:off x="6413500" y="3218068"/>
            <a:ext cx="358823"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83" name="Straight Connector 82"/>
          <p:cNvCxnSpPr>
            <a:stCxn id="19" idx="0"/>
            <a:endCxn id="48" idx="2"/>
          </p:cNvCxnSpPr>
          <p:nvPr/>
        </p:nvCxnSpPr>
        <p:spPr bwMode="auto">
          <a:xfrm flipV="1">
            <a:off x="6413500" y="3218068"/>
            <a:ext cx="1631086"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88" name="Straight Connector 87"/>
          <p:cNvCxnSpPr>
            <a:stCxn id="18" idx="0"/>
            <a:endCxn id="46" idx="2"/>
          </p:cNvCxnSpPr>
          <p:nvPr/>
        </p:nvCxnSpPr>
        <p:spPr bwMode="auto">
          <a:xfrm flipH="1" flipV="1">
            <a:off x="5317355" y="3218068"/>
            <a:ext cx="232545"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91" name="Straight Connector 90"/>
          <p:cNvCxnSpPr>
            <a:stCxn id="14" idx="0"/>
            <a:endCxn id="49" idx="2"/>
          </p:cNvCxnSpPr>
          <p:nvPr/>
        </p:nvCxnSpPr>
        <p:spPr bwMode="auto">
          <a:xfrm flipV="1">
            <a:off x="7277100" y="3218068"/>
            <a:ext cx="1396006" cy="895290"/>
          </a:xfrm>
          <a:prstGeom prst="line">
            <a:avLst/>
          </a:prstGeom>
          <a:noFill/>
          <a:ln w="38100" cap="flat" cmpd="sng" algn="ctr">
            <a:solidFill>
              <a:schemeClr val="tx1"/>
            </a:solidFill>
            <a:prstDash val="solid"/>
            <a:round/>
            <a:headEnd type="oval" w="med" len="med"/>
            <a:tailEnd type="triangle" w="med" len="med"/>
          </a:ln>
          <a:effectLst/>
        </p:spPr>
      </p:cxnSp>
      <p:sp>
        <p:nvSpPr>
          <p:cNvPr id="94" name="Rectangle 93"/>
          <p:cNvSpPr/>
          <p:nvPr/>
        </p:nvSpPr>
        <p:spPr>
          <a:xfrm>
            <a:off x="152400" y="5449669"/>
            <a:ext cx="5257800" cy="646331"/>
          </a:xfrm>
          <a:prstGeom prst="rect">
            <a:avLst/>
          </a:prstGeom>
        </p:spPr>
        <p:txBody>
          <a:bodyPr wrap="square">
            <a:spAutoFit/>
          </a:bodyPr>
          <a:lstStyle/>
          <a:p>
            <a:r>
              <a:rPr lang="en-US" sz="3600" kern="0" dirty="0" smtClean="0">
                <a:solidFill>
                  <a:srgbClr val="000000"/>
                </a:solidFill>
                <a:latin typeface="Calibri"/>
              </a:rPr>
              <a:t>Who is doing the covering?  </a:t>
            </a:r>
            <a:endParaRPr lang="en-US" sz="2400" b="1" dirty="0"/>
          </a:p>
        </p:txBody>
      </p:sp>
      <p:sp>
        <p:nvSpPr>
          <p:cNvPr id="40" name="Rectangle 39"/>
          <p:cNvSpPr/>
          <p:nvPr/>
        </p:nvSpPr>
        <p:spPr>
          <a:xfrm>
            <a:off x="5638800" y="5449669"/>
            <a:ext cx="1676400" cy="646331"/>
          </a:xfrm>
          <a:prstGeom prst="rect">
            <a:avLst/>
          </a:prstGeom>
        </p:spPr>
        <p:txBody>
          <a:bodyPr wrap="square">
            <a:spAutoFit/>
          </a:bodyPr>
          <a:lstStyle/>
          <a:p>
            <a:r>
              <a:rPr lang="en-US" sz="3600" b="1" kern="0" dirty="0" smtClean="0">
                <a:solidFill>
                  <a:srgbClr val="000000"/>
                </a:solidFill>
                <a:latin typeface="Calibri"/>
              </a:rPr>
              <a:t>articles</a:t>
            </a:r>
            <a:endParaRPr lang="en-US" sz="2400" b="1" dirty="0"/>
          </a:p>
        </p:txBody>
      </p:sp>
      <p:sp>
        <p:nvSpPr>
          <p:cNvPr id="50" name="Rectangle 49"/>
          <p:cNvSpPr/>
          <p:nvPr/>
        </p:nvSpPr>
        <p:spPr>
          <a:xfrm>
            <a:off x="152400" y="1143000"/>
            <a:ext cx="5257800" cy="646331"/>
          </a:xfrm>
          <a:prstGeom prst="rect">
            <a:avLst/>
          </a:prstGeom>
        </p:spPr>
        <p:txBody>
          <a:bodyPr wrap="square">
            <a:spAutoFit/>
          </a:bodyPr>
          <a:lstStyle/>
          <a:p>
            <a:r>
              <a:rPr lang="en-US" sz="3600" kern="0" dirty="0" smtClean="0">
                <a:solidFill>
                  <a:srgbClr val="000000"/>
                </a:solidFill>
                <a:latin typeface="Calibri"/>
              </a:rPr>
              <a:t>What is being covered?</a:t>
            </a:r>
            <a:endParaRPr lang="en-US" sz="2400" b="1" dirty="0"/>
          </a:p>
        </p:txBody>
      </p:sp>
      <p:sp>
        <p:nvSpPr>
          <p:cNvPr id="51" name="Rectangle 50"/>
          <p:cNvSpPr/>
          <p:nvPr/>
        </p:nvSpPr>
        <p:spPr>
          <a:xfrm>
            <a:off x="5257800" y="1143000"/>
            <a:ext cx="3429000" cy="646331"/>
          </a:xfrm>
          <a:prstGeom prst="rect">
            <a:avLst/>
          </a:prstGeom>
        </p:spPr>
        <p:txBody>
          <a:bodyPr wrap="square">
            <a:spAutoFit/>
          </a:bodyPr>
          <a:lstStyle/>
          <a:p>
            <a:r>
              <a:rPr lang="en-US" sz="3600" b="1" kern="0" dirty="0" smtClean="0">
                <a:solidFill>
                  <a:srgbClr val="000000"/>
                </a:solidFill>
                <a:latin typeface="Calibri"/>
              </a:rPr>
              <a:t>concepts</a:t>
            </a:r>
            <a:endParaRPr lang="en-US" sz="2400" b="1" dirty="0"/>
          </a:p>
        </p:txBody>
      </p:sp>
      <p:sp>
        <p:nvSpPr>
          <p:cNvPr id="54" name="Rectangle 53"/>
          <p:cNvSpPr/>
          <p:nvPr/>
        </p:nvSpPr>
        <p:spPr>
          <a:xfrm>
            <a:off x="5257800" y="1600200"/>
            <a:ext cx="3505200" cy="523220"/>
          </a:xfrm>
          <a:prstGeom prst="rect">
            <a:avLst/>
          </a:prstGeom>
        </p:spPr>
        <p:txBody>
          <a:bodyPr wrap="square">
            <a:spAutoFit/>
          </a:bodyPr>
          <a:lstStyle/>
          <a:p>
            <a:r>
              <a:rPr lang="en-US" sz="2800" kern="0" dirty="0" smtClean="0">
                <a:solidFill>
                  <a:srgbClr val="000000"/>
                </a:solidFill>
                <a:latin typeface="Calibri"/>
              </a:rPr>
              <a:t>(here: named entities)</a:t>
            </a:r>
            <a:endParaRPr lang="en-US" b="1" dirty="0"/>
          </a:p>
        </p:txBody>
      </p:sp>
      <p:sp>
        <p:nvSpPr>
          <p:cNvPr id="60" name="Freeform 59"/>
          <p:cNvSpPr/>
          <p:nvPr/>
        </p:nvSpPr>
        <p:spPr>
          <a:xfrm rot="4377617" flipH="1">
            <a:off x="2362622" y="4419289"/>
            <a:ext cx="394218" cy="534023"/>
          </a:xfrm>
          <a:custGeom>
            <a:avLst/>
            <a:gdLst>
              <a:gd name="connsiteX0" fmla="*/ 0 w 541651"/>
              <a:gd name="connsiteY0" fmla="*/ 574842 h 574842"/>
              <a:gd name="connsiteX1" fmla="*/ 494632 w 541651"/>
              <a:gd name="connsiteY1" fmla="*/ 360947 h 574842"/>
              <a:gd name="connsiteX2" fmla="*/ 521369 w 541651"/>
              <a:gd name="connsiteY2" fmla="*/ 0 h 574842"/>
            </a:gdLst>
            <a:ahLst/>
            <a:cxnLst>
              <a:cxn ang="0">
                <a:pos x="connsiteX0" y="connsiteY0"/>
              </a:cxn>
              <a:cxn ang="0">
                <a:pos x="connsiteX1" y="connsiteY1"/>
              </a:cxn>
              <a:cxn ang="0">
                <a:pos x="connsiteX2" y="connsiteY2"/>
              </a:cxn>
            </a:cxnLst>
            <a:rect l="l" t="t" r="r" b="b"/>
            <a:pathLst>
              <a:path w="541651" h="574842">
                <a:moveTo>
                  <a:pt x="0" y="574842"/>
                </a:moveTo>
                <a:cubicBezTo>
                  <a:pt x="203868" y="515798"/>
                  <a:pt x="407737" y="456754"/>
                  <a:pt x="494632" y="360947"/>
                </a:cubicBezTo>
                <a:cubicBezTo>
                  <a:pt x="581527" y="265140"/>
                  <a:pt x="521369" y="0"/>
                  <a:pt x="521369" y="0"/>
                </a:cubicBezTo>
              </a:path>
            </a:pathLst>
          </a:custGeom>
          <a:ln w="28575"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62" name="TextBox 61"/>
          <p:cNvSpPr txBox="1"/>
          <p:nvPr/>
        </p:nvSpPr>
        <p:spPr>
          <a:xfrm>
            <a:off x="348337" y="4953000"/>
            <a:ext cx="2852063" cy="461665"/>
          </a:xfrm>
          <a:prstGeom prst="rect">
            <a:avLst/>
          </a:prstGeom>
          <a:noFill/>
          <a:ln>
            <a:solidFill>
              <a:schemeClr val="tx1"/>
            </a:solidFill>
          </a:ln>
        </p:spPr>
        <p:txBody>
          <a:bodyPr wrap="none" rtlCol="0">
            <a:spAutoFit/>
          </a:bodyPr>
          <a:lstStyle/>
          <a:p>
            <a:r>
              <a:rPr lang="en-US" sz="2400" b="1" dirty="0" smtClean="0">
                <a:latin typeface="Cambria"/>
                <a:cs typeface="Cambria"/>
              </a:rPr>
              <a:t>Hagel expects fight</a:t>
            </a:r>
            <a:endParaRPr lang="en-US" sz="2400" b="1" dirty="0">
              <a:latin typeface="Cambria"/>
              <a:cs typeface="Cambria"/>
            </a:endParaRPr>
          </a:p>
        </p:txBody>
      </p:sp>
      <p:cxnSp>
        <p:nvCxnSpPr>
          <p:cNvPr id="63" name="Straight Connector 62"/>
          <p:cNvCxnSpPr/>
          <p:nvPr/>
        </p:nvCxnSpPr>
        <p:spPr bwMode="auto">
          <a:xfrm flipH="1" flipV="1">
            <a:off x="4327321" y="3218068"/>
            <a:ext cx="1222579" cy="895290"/>
          </a:xfrm>
          <a:prstGeom prst="line">
            <a:avLst/>
          </a:prstGeom>
          <a:noFill/>
          <a:ln w="38100" cap="flat" cmpd="sng" algn="ctr">
            <a:solidFill>
              <a:schemeClr val="tx1"/>
            </a:solidFill>
            <a:prstDash val="solid"/>
            <a:round/>
            <a:headEnd type="oval" w="med" len="med"/>
            <a:tailEnd type="triangle" w="med" len="med"/>
          </a:ln>
          <a:effectLst/>
        </p:spPr>
      </p:cxnSp>
    </p:spTree>
    <p:extLst>
      <p:ext uri="{BB962C8B-B14F-4D97-AF65-F5344CB8AC3E}">
        <p14:creationId xmlns:p14="http://schemas.microsoft.com/office/powerpoint/2010/main" val="3723453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P spid="49" grpId="0"/>
      <p:bldP spid="94" grpId="0"/>
      <p:bldP spid="40" grpId="0"/>
      <p:bldP spid="50" grpId="0"/>
      <p:bldP spid="51" grpId="0"/>
      <p:bldP spid="54" grpId="0"/>
      <p:bldP spid="60" grpId="0" animBg="1"/>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 MAX-COVER problem</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752600" y="4113358"/>
            <a:ext cx="685800" cy="685800"/>
          </a:xfrm>
          <a:prstGeom prst="rect">
            <a:avLst/>
          </a:prstGeom>
          <a:noFill/>
          <a:ln w="9525">
            <a:noFill/>
            <a:miter lim="800000"/>
            <a:headEnd/>
            <a:tailEnd/>
          </a:ln>
          <a:effectLst/>
        </p:spPr>
      </p:pic>
      <p:pic>
        <p:nvPicPr>
          <p:cNvPr id="14" name="Picture 2"/>
          <p:cNvPicPr>
            <a:picLocks noChangeAspect="1" noChangeArrowheads="1"/>
          </p:cNvPicPr>
          <p:nvPr/>
        </p:nvPicPr>
        <p:blipFill>
          <a:blip r:embed="rId2" cstate="print"/>
          <a:srcRect/>
          <a:stretch>
            <a:fillRect/>
          </a:stretch>
        </p:blipFill>
        <p:spPr bwMode="auto">
          <a:xfrm>
            <a:off x="6934200" y="4113358"/>
            <a:ext cx="685800" cy="685800"/>
          </a:xfrm>
          <a:prstGeom prst="rect">
            <a:avLst/>
          </a:prstGeom>
          <a:noFill/>
          <a:ln w="9525">
            <a:noFill/>
            <a:miter lim="800000"/>
            <a:headEnd/>
            <a:tailEnd/>
          </a:ln>
          <a:effectLst/>
        </p:spPr>
      </p:pic>
      <p:pic>
        <p:nvPicPr>
          <p:cNvPr id="15" name="Picture 2"/>
          <p:cNvPicPr>
            <a:picLocks noChangeAspect="1" noChangeArrowheads="1"/>
          </p:cNvPicPr>
          <p:nvPr/>
        </p:nvPicPr>
        <p:blipFill>
          <a:blip r:embed="rId2" cstate="print"/>
          <a:srcRect/>
          <a:stretch>
            <a:fillRect/>
          </a:stretch>
        </p:blipFill>
        <p:spPr bwMode="auto">
          <a:xfrm>
            <a:off x="2616200" y="4113358"/>
            <a:ext cx="685800" cy="685800"/>
          </a:xfrm>
          <a:prstGeom prst="rect">
            <a:avLst/>
          </a:prstGeom>
          <a:noFill/>
          <a:ln w="9525">
            <a:noFill/>
            <a:miter lim="800000"/>
            <a:headEnd/>
            <a:tailEnd/>
          </a:ln>
          <a:effectLst/>
        </p:spPr>
      </p:pic>
      <p:pic>
        <p:nvPicPr>
          <p:cNvPr id="16" name="Picture 2"/>
          <p:cNvPicPr>
            <a:picLocks noChangeAspect="1" noChangeArrowheads="1"/>
          </p:cNvPicPr>
          <p:nvPr/>
        </p:nvPicPr>
        <p:blipFill>
          <a:blip r:embed="rId2" cstate="print"/>
          <a:srcRect/>
          <a:stretch>
            <a:fillRect/>
          </a:stretch>
        </p:blipFill>
        <p:spPr bwMode="auto">
          <a:xfrm>
            <a:off x="3479800" y="4113358"/>
            <a:ext cx="685800" cy="685800"/>
          </a:xfrm>
          <a:prstGeom prst="rect">
            <a:avLst/>
          </a:prstGeom>
          <a:noFill/>
          <a:ln w="9525">
            <a:noFill/>
            <a:miter lim="800000"/>
            <a:headEnd/>
            <a:tailEnd/>
          </a:ln>
          <a:effectLst/>
        </p:spPr>
      </p:pic>
      <p:pic>
        <p:nvPicPr>
          <p:cNvPr id="17" name="Picture 2"/>
          <p:cNvPicPr>
            <a:picLocks noChangeAspect="1" noChangeArrowheads="1"/>
          </p:cNvPicPr>
          <p:nvPr/>
        </p:nvPicPr>
        <p:blipFill>
          <a:blip r:embed="rId2" cstate="print"/>
          <a:srcRect/>
          <a:stretch>
            <a:fillRect/>
          </a:stretch>
        </p:blipFill>
        <p:spPr bwMode="auto">
          <a:xfrm>
            <a:off x="4343400" y="4113358"/>
            <a:ext cx="685800" cy="685800"/>
          </a:xfrm>
          <a:prstGeom prst="rect">
            <a:avLst/>
          </a:prstGeom>
          <a:noFill/>
          <a:ln w="9525">
            <a:noFill/>
            <a:miter lim="800000"/>
            <a:headEnd/>
            <a:tailEnd/>
          </a:ln>
          <a:effectLst/>
        </p:spPr>
      </p:pic>
      <p:pic>
        <p:nvPicPr>
          <p:cNvPr id="18" name="Picture 2"/>
          <p:cNvPicPr>
            <a:picLocks noChangeAspect="1" noChangeArrowheads="1"/>
          </p:cNvPicPr>
          <p:nvPr/>
        </p:nvPicPr>
        <p:blipFill>
          <a:blip r:embed="rId2" cstate="print"/>
          <a:srcRect/>
          <a:stretch>
            <a:fillRect/>
          </a:stretch>
        </p:blipFill>
        <p:spPr bwMode="auto">
          <a:xfrm>
            <a:off x="5207000" y="4113358"/>
            <a:ext cx="685800" cy="685800"/>
          </a:xfrm>
          <a:prstGeom prst="rect">
            <a:avLst/>
          </a:prstGeom>
          <a:noFill/>
          <a:ln w="9525">
            <a:noFill/>
            <a:miter lim="800000"/>
            <a:headEnd/>
            <a:tailEnd/>
          </a:ln>
          <a:effectLst/>
        </p:spPr>
      </p:pic>
      <p:pic>
        <p:nvPicPr>
          <p:cNvPr id="19" name="Picture 2"/>
          <p:cNvPicPr>
            <a:picLocks noChangeAspect="1" noChangeArrowheads="1"/>
          </p:cNvPicPr>
          <p:nvPr/>
        </p:nvPicPr>
        <p:blipFill>
          <a:blip r:embed="rId2" cstate="print"/>
          <a:srcRect/>
          <a:stretch>
            <a:fillRect/>
          </a:stretch>
        </p:blipFill>
        <p:spPr bwMode="auto">
          <a:xfrm>
            <a:off x="6070600" y="4113358"/>
            <a:ext cx="685800" cy="685800"/>
          </a:xfrm>
          <a:prstGeom prst="rect">
            <a:avLst/>
          </a:prstGeom>
          <a:noFill/>
          <a:ln w="9525">
            <a:noFill/>
            <a:miter lim="800000"/>
            <a:headEnd/>
            <a:tailEnd/>
          </a:ln>
          <a:effectLst/>
        </p:spPr>
      </p:pic>
      <p:sp>
        <p:nvSpPr>
          <p:cNvPr id="41" name="Rectangle 40"/>
          <p:cNvSpPr/>
          <p:nvPr/>
        </p:nvSpPr>
        <p:spPr>
          <a:xfrm>
            <a:off x="381000" y="2817958"/>
            <a:ext cx="885604" cy="400110"/>
          </a:xfrm>
          <a:prstGeom prst="rect">
            <a:avLst/>
          </a:prstGeom>
        </p:spPr>
        <p:txBody>
          <a:bodyPr wrap="none">
            <a:spAutoFit/>
          </a:bodyPr>
          <a:lstStyle/>
          <a:p>
            <a:r>
              <a:rPr lang="en-US" sz="2000" u="sng" kern="0" dirty="0" smtClean="0">
                <a:solidFill>
                  <a:srgbClr val="000000"/>
                </a:solidFill>
                <a:latin typeface="Calibri"/>
              </a:rPr>
              <a:t>France</a:t>
            </a:r>
            <a:endParaRPr lang="en-US" sz="1400" u="sng" dirty="0"/>
          </a:p>
        </p:txBody>
      </p:sp>
      <p:sp>
        <p:nvSpPr>
          <p:cNvPr id="42" name="Rectangle 41"/>
          <p:cNvSpPr/>
          <p:nvPr/>
        </p:nvSpPr>
        <p:spPr>
          <a:xfrm>
            <a:off x="1264785" y="2817958"/>
            <a:ext cx="644527" cy="400110"/>
          </a:xfrm>
          <a:prstGeom prst="rect">
            <a:avLst/>
          </a:prstGeom>
        </p:spPr>
        <p:txBody>
          <a:bodyPr wrap="none">
            <a:spAutoFit/>
          </a:bodyPr>
          <a:lstStyle/>
          <a:p>
            <a:r>
              <a:rPr lang="en-US" sz="2000" u="sng" kern="0" dirty="0" smtClean="0">
                <a:solidFill>
                  <a:srgbClr val="000000"/>
                </a:solidFill>
                <a:latin typeface="Calibri"/>
              </a:rPr>
              <a:t>Mali</a:t>
            </a:r>
            <a:endParaRPr lang="en-US" sz="1400" u="sng" dirty="0"/>
          </a:p>
        </p:txBody>
      </p:sp>
      <p:sp>
        <p:nvSpPr>
          <p:cNvPr id="43" name="Rectangle 42"/>
          <p:cNvSpPr/>
          <p:nvPr/>
        </p:nvSpPr>
        <p:spPr>
          <a:xfrm>
            <a:off x="1907493" y="2817958"/>
            <a:ext cx="774521" cy="400110"/>
          </a:xfrm>
          <a:prstGeom prst="rect">
            <a:avLst/>
          </a:prstGeom>
        </p:spPr>
        <p:txBody>
          <a:bodyPr wrap="none">
            <a:spAutoFit/>
          </a:bodyPr>
          <a:lstStyle/>
          <a:p>
            <a:r>
              <a:rPr lang="en-US" sz="2000" u="sng" kern="0" dirty="0" smtClean="0">
                <a:solidFill>
                  <a:srgbClr val="000000"/>
                </a:solidFill>
                <a:latin typeface="Calibri"/>
              </a:rPr>
              <a:t>Hagel</a:t>
            </a:r>
            <a:endParaRPr lang="en-US" sz="1400" u="sng" dirty="0"/>
          </a:p>
        </p:txBody>
      </p:sp>
      <p:sp>
        <p:nvSpPr>
          <p:cNvPr id="44" name="Rectangle 43"/>
          <p:cNvSpPr/>
          <p:nvPr/>
        </p:nvSpPr>
        <p:spPr>
          <a:xfrm>
            <a:off x="2680195" y="2817958"/>
            <a:ext cx="1179029" cy="400110"/>
          </a:xfrm>
          <a:prstGeom prst="rect">
            <a:avLst/>
          </a:prstGeom>
        </p:spPr>
        <p:txBody>
          <a:bodyPr wrap="none">
            <a:spAutoFit/>
          </a:bodyPr>
          <a:lstStyle/>
          <a:p>
            <a:r>
              <a:rPr lang="en-US" sz="2000" u="sng" kern="0" dirty="0" smtClean="0">
                <a:solidFill>
                  <a:srgbClr val="000000"/>
                </a:solidFill>
                <a:latin typeface="Calibri"/>
              </a:rPr>
              <a:t>Pentagon</a:t>
            </a:r>
            <a:endParaRPr lang="en-US" sz="1400" u="sng" dirty="0"/>
          </a:p>
        </p:txBody>
      </p:sp>
      <p:sp>
        <p:nvSpPr>
          <p:cNvPr id="45" name="Rectangle 44"/>
          <p:cNvSpPr/>
          <p:nvPr/>
        </p:nvSpPr>
        <p:spPr>
          <a:xfrm>
            <a:off x="3857405" y="2817958"/>
            <a:ext cx="939831" cy="400110"/>
          </a:xfrm>
          <a:prstGeom prst="rect">
            <a:avLst/>
          </a:prstGeom>
        </p:spPr>
        <p:txBody>
          <a:bodyPr wrap="none">
            <a:spAutoFit/>
          </a:bodyPr>
          <a:lstStyle/>
          <a:p>
            <a:r>
              <a:rPr lang="en-US" sz="2000" u="sng" kern="0" dirty="0" smtClean="0">
                <a:solidFill>
                  <a:srgbClr val="000000"/>
                </a:solidFill>
                <a:latin typeface="Calibri"/>
              </a:rPr>
              <a:t>Obama</a:t>
            </a:r>
            <a:endParaRPr lang="en-US" sz="1400" u="sng" dirty="0"/>
          </a:p>
        </p:txBody>
      </p:sp>
      <p:sp>
        <p:nvSpPr>
          <p:cNvPr id="46" name="Rectangle 45"/>
          <p:cNvSpPr/>
          <p:nvPr/>
        </p:nvSpPr>
        <p:spPr>
          <a:xfrm>
            <a:off x="4795417" y="2817958"/>
            <a:ext cx="1043876" cy="400110"/>
          </a:xfrm>
          <a:prstGeom prst="rect">
            <a:avLst/>
          </a:prstGeom>
        </p:spPr>
        <p:txBody>
          <a:bodyPr wrap="none">
            <a:spAutoFit/>
          </a:bodyPr>
          <a:lstStyle/>
          <a:p>
            <a:r>
              <a:rPr lang="en-US" sz="2000" u="sng" kern="0" dirty="0" smtClean="0">
                <a:solidFill>
                  <a:srgbClr val="000000"/>
                </a:solidFill>
                <a:latin typeface="Calibri"/>
              </a:rPr>
              <a:t>Romney</a:t>
            </a:r>
            <a:endParaRPr lang="en-US" sz="1400" u="sng" dirty="0"/>
          </a:p>
        </p:txBody>
      </p:sp>
      <p:sp>
        <p:nvSpPr>
          <p:cNvPr id="47" name="Rectangle 46"/>
          <p:cNvSpPr/>
          <p:nvPr/>
        </p:nvSpPr>
        <p:spPr>
          <a:xfrm>
            <a:off x="5837474" y="2817958"/>
            <a:ext cx="1869698" cy="400110"/>
          </a:xfrm>
          <a:prstGeom prst="rect">
            <a:avLst/>
          </a:prstGeom>
        </p:spPr>
        <p:txBody>
          <a:bodyPr wrap="none">
            <a:spAutoFit/>
          </a:bodyPr>
          <a:lstStyle/>
          <a:p>
            <a:r>
              <a:rPr lang="en-US" sz="2000" u="sng" kern="0" dirty="0" smtClean="0">
                <a:solidFill>
                  <a:srgbClr val="000000"/>
                </a:solidFill>
                <a:latin typeface="Calibri"/>
              </a:rPr>
              <a:t>Zero Dark Thirty</a:t>
            </a:r>
            <a:endParaRPr lang="en-US" sz="1400" u="sng" dirty="0"/>
          </a:p>
        </p:txBody>
      </p:sp>
      <p:sp>
        <p:nvSpPr>
          <p:cNvPr id="48" name="Rectangle 47"/>
          <p:cNvSpPr/>
          <p:nvPr/>
        </p:nvSpPr>
        <p:spPr>
          <a:xfrm>
            <a:off x="7705353" y="2817958"/>
            <a:ext cx="678466" cy="400110"/>
          </a:xfrm>
          <a:prstGeom prst="rect">
            <a:avLst/>
          </a:prstGeom>
        </p:spPr>
        <p:txBody>
          <a:bodyPr wrap="none">
            <a:spAutoFit/>
          </a:bodyPr>
          <a:lstStyle/>
          <a:p>
            <a:r>
              <a:rPr lang="en-US" sz="2000" u="sng" kern="0" dirty="0" smtClean="0">
                <a:solidFill>
                  <a:srgbClr val="000000"/>
                </a:solidFill>
                <a:latin typeface="Calibri"/>
              </a:rPr>
              <a:t>Argo</a:t>
            </a:r>
            <a:endParaRPr lang="en-US" sz="1400" u="sng" dirty="0"/>
          </a:p>
        </p:txBody>
      </p:sp>
      <p:sp>
        <p:nvSpPr>
          <p:cNvPr id="49" name="Rectangle 48"/>
          <p:cNvSpPr/>
          <p:nvPr/>
        </p:nvSpPr>
        <p:spPr>
          <a:xfrm>
            <a:off x="8382000" y="2817958"/>
            <a:ext cx="582211" cy="400110"/>
          </a:xfrm>
          <a:prstGeom prst="rect">
            <a:avLst/>
          </a:prstGeom>
        </p:spPr>
        <p:txBody>
          <a:bodyPr wrap="none">
            <a:spAutoFit/>
          </a:bodyPr>
          <a:lstStyle/>
          <a:p>
            <a:r>
              <a:rPr lang="en-US" sz="2000" u="sng" kern="0" dirty="0" smtClean="0">
                <a:solidFill>
                  <a:srgbClr val="000000"/>
                </a:solidFill>
                <a:latin typeface="Calibri"/>
              </a:rPr>
              <a:t>NFL</a:t>
            </a:r>
            <a:endParaRPr lang="en-US" sz="1400" u="sng" dirty="0"/>
          </a:p>
        </p:txBody>
      </p:sp>
      <p:cxnSp>
        <p:nvCxnSpPr>
          <p:cNvPr id="53" name="Straight Connector 52"/>
          <p:cNvCxnSpPr>
            <a:stCxn id="4" idx="0"/>
            <a:endCxn id="41" idx="2"/>
          </p:cNvCxnSpPr>
          <p:nvPr/>
        </p:nvCxnSpPr>
        <p:spPr bwMode="auto">
          <a:xfrm flipH="1" flipV="1">
            <a:off x="823802" y="3218068"/>
            <a:ext cx="1271698"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55" name="Straight Connector 54"/>
          <p:cNvCxnSpPr>
            <a:stCxn id="4" idx="0"/>
            <a:endCxn id="42" idx="2"/>
          </p:cNvCxnSpPr>
          <p:nvPr/>
        </p:nvCxnSpPr>
        <p:spPr bwMode="auto">
          <a:xfrm flipH="1" flipV="1">
            <a:off x="1587049" y="3218068"/>
            <a:ext cx="508451"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58" name="Straight Connector 57"/>
          <p:cNvCxnSpPr>
            <a:stCxn id="15" idx="0"/>
            <a:endCxn id="43" idx="2"/>
          </p:cNvCxnSpPr>
          <p:nvPr/>
        </p:nvCxnSpPr>
        <p:spPr bwMode="auto">
          <a:xfrm flipH="1" flipV="1">
            <a:off x="2294754" y="3218068"/>
            <a:ext cx="664346"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61" name="Straight Connector 60"/>
          <p:cNvCxnSpPr>
            <a:stCxn id="15" idx="0"/>
            <a:endCxn id="44" idx="2"/>
          </p:cNvCxnSpPr>
          <p:nvPr/>
        </p:nvCxnSpPr>
        <p:spPr bwMode="auto">
          <a:xfrm flipV="1">
            <a:off x="2959100" y="3218068"/>
            <a:ext cx="310610"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64" name="Straight Connector 63"/>
          <p:cNvCxnSpPr>
            <a:stCxn id="15" idx="0"/>
            <a:endCxn id="45" idx="2"/>
          </p:cNvCxnSpPr>
          <p:nvPr/>
        </p:nvCxnSpPr>
        <p:spPr bwMode="auto">
          <a:xfrm flipV="1">
            <a:off x="2959100" y="3218068"/>
            <a:ext cx="1368221"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74" name="Straight Connector 73"/>
          <p:cNvCxnSpPr>
            <a:stCxn id="17" idx="0"/>
            <a:endCxn id="44" idx="2"/>
          </p:cNvCxnSpPr>
          <p:nvPr/>
        </p:nvCxnSpPr>
        <p:spPr bwMode="auto">
          <a:xfrm flipH="1" flipV="1">
            <a:off x="3269710" y="3218068"/>
            <a:ext cx="1416590"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77" name="Straight Connector 76"/>
          <p:cNvCxnSpPr>
            <a:stCxn id="17" idx="0"/>
            <a:endCxn id="47" idx="2"/>
          </p:cNvCxnSpPr>
          <p:nvPr/>
        </p:nvCxnSpPr>
        <p:spPr bwMode="auto">
          <a:xfrm flipV="1">
            <a:off x="4686300" y="3218068"/>
            <a:ext cx="2086023"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80" name="Straight Connector 79"/>
          <p:cNvCxnSpPr>
            <a:stCxn id="19" idx="0"/>
            <a:endCxn id="47" idx="2"/>
          </p:cNvCxnSpPr>
          <p:nvPr/>
        </p:nvCxnSpPr>
        <p:spPr bwMode="auto">
          <a:xfrm flipV="1">
            <a:off x="6413500" y="3218068"/>
            <a:ext cx="358823"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83" name="Straight Connector 82"/>
          <p:cNvCxnSpPr>
            <a:stCxn id="19" idx="0"/>
            <a:endCxn id="48" idx="2"/>
          </p:cNvCxnSpPr>
          <p:nvPr/>
        </p:nvCxnSpPr>
        <p:spPr bwMode="auto">
          <a:xfrm flipV="1">
            <a:off x="6413500" y="3218068"/>
            <a:ext cx="1631086"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88" name="Straight Connector 87"/>
          <p:cNvCxnSpPr>
            <a:stCxn id="18" idx="0"/>
            <a:endCxn id="46" idx="2"/>
          </p:cNvCxnSpPr>
          <p:nvPr/>
        </p:nvCxnSpPr>
        <p:spPr bwMode="auto">
          <a:xfrm flipH="1" flipV="1">
            <a:off x="5317355" y="3218068"/>
            <a:ext cx="232545"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91" name="Straight Connector 90"/>
          <p:cNvCxnSpPr>
            <a:stCxn id="14" idx="0"/>
            <a:endCxn id="49" idx="2"/>
          </p:cNvCxnSpPr>
          <p:nvPr/>
        </p:nvCxnSpPr>
        <p:spPr bwMode="auto">
          <a:xfrm flipV="1">
            <a:off x="7277100" y="3218068"/>
            <a:ext cx="1396006" cy="895290"/>
          </a:xfrm>
          <a:prstGeom prst="line">
            <a:avLst/>
          </a:prstGeom>
          <a:noFill/>
          <a:ln w="38100" cap="flat" cmpd="sng" algn="ctr">
            <a:solidFill>
              <a:schemeClr val="tx1"/>
            </a:solidFill>
            <a:prstDash val="solid"/>
            <a:round/>
            <a:headEnd type="oval" w="med" len="med"/>
            <a:tailEnd type="triangle" w="med" len="med"/>
          </a:ln>
          <a:effectLst/>
        </p:spPr>
      </p:cxnSp>
      <p:sp>
        <p:nvSpPr>
          <p:cNvPr id="94" name="Rectangle 93"/>
          <p:cNvSpPr/>
          <p:nvPr/>
        </p:nvSpPr>
        <p:spPr>
          <a:xfrm>
            <a:off x="152400" y="762000"/>
            <a:ext cx="7772400" cy="1200329"/>
          </a:xfrm>
          <a:prstGeom prst="rect">
            <a:avLst/>
          </a:prstGeom>
        </p:spPr>
        <p:txBody>
          <a:bodyPr wrap="square">
            <a:spAutoFit/>
          </a:bodyPr>
          <a:lstStyle/>
          <a:p>
            <a:pPr>
              <a:tabLst>
                <a:tab pos="2060575" algn="l"/>
              </a:tabLst>
            </a:pPr>
            <a:r>
              <a:rPr lang="en-US" sz="3600" b="1" kern="0" dirty="0" smtClean="0">
                <a:solidFill>
                  <a:srgbClr val="000000"/>
                </a:solidFill>
                <a:latin typeface="Calibri"/>
              </a:rPr>
              <a:t>Objective: 	</a:t>
            </a:r>
            <a:r>
              <a:rPr lang="en-US" sz="3600" kern="0" dirty="0" smtClean="0">
                <a:solidFill>
                  <a:srgbClr val="000000"/>
                </a:solidFill>
                <a:latin typeface="Calibri"/>
              </a:rPr>
              <a:t>pick k articles that cover the</a:t>
            </a:r>
          </a:p>
          <a:p>
            <a:pPr>
              <a:tabLst>
                <a:tab pos="2060575" algn="l"/>
              </a:tabLst>
            </a:pPr>
            <a:r>
              <a:rPr lang="en-US" sz="3600" kern="0" dirty="0">
                <a:solidFill>
                  <a:srgbClr val="000000"/>
                </a:solidFill>
                <a:latin typeface="Calibri"/>
              </a:rPr>
              <a:t>	</a:t>
            </a:r>
            <a:r>
              <a:rPr lang="en-US" sz="3600" kern="0" dirty="0" smtClean="0">
                <a:solidFill>
                  <a:srgbClr val="000000"/>
                </a:solidFill>
                <a:latin typeface="Calibri"/>
              </a:rPr>
              <a:t>most concepts</a:t>
            </a:r>
            <a:endParaRPr lang="en-US" sz="2400" b="1" dirty="0"/>
          </a:p>
        </p:txBody>
      </p:sp>
      <p:sp>
        <p:nvSpPr>
          <p:cNvPr id="52" name="Rectangle 51"/>
          <p:cNvSpPr/>
          <p:nvPr/>
        </p:nvSpPr>
        <p:spPr>
          <a:xfrm>
            <a:off x="76200" y="5334000"/>
            <a:ext cx="4419600" cy="646331"/>
          </a:xfrm>
          <a:prstGeom prst="rect">
            <a:avLst/>
          </a:prstGeom>
        </p:spPr>
        <p:txBody>
          <a:bodyPr wrap="square">
            <a:spAutoFit/>
          </a:bodyPr>
          <a:lstStyle/>
          <a:p>
            <a:pPr>
              <a:tabLst>
                <a:tab pos="2060575" algn="l"/>
              </a:tabLst>
            </a:pPr>
            <a:r>
              <a:rPr lang="en-US" sz="3600" kern="0" dirty="0" smtClean="0">
                <a:solidFill>
                  <a:srgbClr val="008000"/>
                </a:solidFill>
                <a:latin typeface="Calibri"/>
              </a:rPr>
              <a:t>penalizes redundancy</a:t>
            </a:r>
            <a:endParaRPr lang="en-US" sz="2400" dirty="0">
              <a:solidFill>
                <a:srgbClr val="008000"/>
              </a:solidFill>
            </a:endParaRPr>
          </a:p>
        </p:txBody>
      </p:sp>
      <p:sp>
        <p:nvSpPr>
          <p:cNvPr id="65" name="TextBox 64"/>
          <p:cNvSpPr txBox="1"/>
          <p:nvPr/>
        </p:nvSpPr>
        <p:spPr>
          <a:xfrm>
            <a:off x="304800" y="4953000"/>
            <a:ext cx="5230368" cy="461665"/>
          </a:xfrm>
          <a:prstGeom prst="rect">
            <a:avLst/>
          </a:prstGeom>
          <a:noFill/>
          <a:ln>
            <a:solidFill>
              <a:schemeClr val="tx1"/>
            </a:solidFill>
          </a:ln>
        </p:spPr>
        <p:txBody>
          <a:bodyPr wrap="none" rtlCol="0">
            <a:spAutoFit/>
          </a:bodyPr>
          <a:lstStyle/>
          <a:p>
            <a:r>
              <a:rPr lang="en-US" sz="2400" b="1" dirty="0" smtClean="0">
                <a:latin typeface="Cambria"/>
                <a:cs typeface="Cambria"/>
              </a:rPr>
              <a:t>Enthusiasm for Inauguration wanes</a:t>
            </a:r>
            <a:endParaRPr lang="en-US" sz="2400" b="1" dirty="0">
              <a:latin typeface="Cambria"/>
              <a:cs typeface="Cambria"/>
            </a:endParaRPr>
          </a:p>
        </p:txBody>
      </p:sp>
      <p:sp>
        <p:nvSpPr>
          <p:cNvPr id="66" name="Freeform 65"/>
          <p:cNvSpPr/>
          <p:nvPr/>
        </p:nvSpPr>
        <p:spPr>
          <a:xfrm rot="4377617" flipH="1">
            <a:off x="3269388" y="4453116"/>
            <a:ext cx="394218" cy="438327"/>
          </a:xfrm>
          <a:custGeom>
            <a:avLst/>
            <a:gdLst>
              <a:gd name="connsiteX0" fmla="*/ 0 w 541651"/>
              <a:gd name="connsiteY0" fmla="*/ 574842 h 574842"/>
              <a:gd name="connsiteX1" fmla="*/ 494632 w 541651"/>
              <a:gd name="connsiteY1" fmla="*/ 360947 h 574842"/>
              <a:gd name="connsiteX2" fmla="*/ 521369 w 541651"/>
              <a:gd name="connsiteY2" fmla="*/ 0 h 574842"/>
            </a:gdLst>
            <a:ahLst/>
            <a:cxnLst>
              <a:cxn ang="0">
                <a:pos x="connsiteX0" y="connsiteY0"/>
              </a:cxn>
              <a:cxn ang="0">
                <a:pos x="connsiteX1" y="connsiteY1"/>
              </a:cxn>
              <a:cxn ang="0">
                <a:pos x="connsiteX2" y="connsiteY2"/>
              </a:cxn>
            </a:cxnLst>
            <a:rect l="l" t="t" r="r" b="b"/>
            <a:pathLst>
              <a:path w="541651" h="574842">
                <a:moveTo>
                  <a:pt x="0" y="574842"/>
                </a:moveTo>
                <a:cubicBezTo>
                  <a:pt x="203868" y="515798"/>
                  <a:pt x="407737" y="456754"/>
                  <a:pt x="494632" y="360947"/>
                </a:cubicBezTo>
                <a:cubicBezTo>
                  <a:pt x="581527" y="265140"/>
                  <a:pt x="521369" y="0"/>
                  <a:pt x="521369" y="0"/>
                </a:cubicBezTo>
              </a:path>
            </a:pathLst>
          </a:custGeom>
          <a:ln w="28575"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cxnSp>
        <p:nvCxnSpPr>
          <p:cNvPr id="68" name="Straight Connector 67"/>
          <p:cNvCxnSpPr>
            <a:stCxn id="18" idx="0"/>
            <a:endCxn id="45" idx="2"/>
          </p:cNvCxnSpPr>
          <p:nvPr/>
        </p:nvCxnSpPr>
        <p:spPr bwMode="auto">
          <a:xfrm flipH="1" flipV="1">
            <a:off x="4327321" y="3218068"/>
            <a:ext cx="1222579" cy="895290"/>
          </a:xfrm>
          <a:prstGeom prst="line">
            <a:avLst/>
          </a:prstGeom>
          <a:noFill/>
          <a:ln w="38100" cap="flat" cmpd="sng" algn="ctr">
            <a:solidFill>
              <a:schemeClr val="tx1"/>
            </a:solidFill>
            <a:prstDash val="solid"/>
            <a:round/>
            <a:headEnd type="oval" w="med" len="med"/>
            <a:tailEnd type="triangle" w="med" len="med"/>
          </a:ln>
          <a:effectLst/>
        </p:spPr>
      </p:cxnSp>
      <p:sp>
        <p:nvSpPr>
          <p:cNvPr id="69" name="TextBox 68"/>
          <p:cNvSpPr txBox="1"/>
          <p:nvPr/>
        </p:nvSpPr>
        <p:spPr>
          <a:xfrm>
            <a:off x="5715000" y="4953000"/>
            <a:ext cx="3403496" cy="461665"/>
          </a:xfrm>
          <a:prstGeom prst="rect">
            <a:avLst/>
          </a:prstGeom>
          <a:noFill/>
          <a:ln>
            <a:solidFill>
              <a:schemeClr val="tx1"/>
            </a:solidFill>
          </a:ln>
        </p:spPr>
        <p:txBody>
          <a:bodyPr wrap="none" rtlCol="0">
            <a:spAutoFit/>
          </a:bodyPr>
          <a:lstStyle/>
          <a:p>
            <a:r>
              <a:rPr lang="en-US" sz="2400" b="1" dirty="0" smtClean="0">
                <a:latin typeface="Cambria"/>
                <a:cs typeface="Cambria"/>
              </a:rPr>
              <a:t>Inauguration weekend</a:t>
            </a:r>
            <a:endParaRPr lang="en-US" sz="2400" b="1" dirty="0">
              <a:latin typeface="Cambria"/>
              <a:cs typeface="Cambria"/>
            </a:endParaRPr>
          </a:p>
        </p:txBody>
      </p:sp>
      <p:sp>
        <p:nvSpPr>
          <p:cNvPr id="70" name="Freeform 69"/>
          <p:cNvSpPr/>
          <p:nvPr/>
        </p:nvSpPr>
        <p:spPr>
          <a:xfrm rot="17222383">
            <a:off x="5737216" y="4453115"/>
            <a:ext cx="394218" cy="438327"/>
          </a:xfrm>
          <a:custGeom>
            <a:avLst/>
            <a:gdLst>
              <a:gd name="connsiteX0" fmla="*/ 0 w 541651"/>
              <a:gd name="connsiteY0" fmla="*/ 574842 h 574842"/>
              <a:gd name="connsiteX1" fmla="*/ 494632 w 541651"/>
              <a:gd name="connsiteY1" fmla="*/ 360947 h 574842"/>
              <a:gd name="connsiteX2" fmla="*/ 521369 w 541651"/>
              <a:gd name="connsiteY2" fmla="*/ 0 h 574842"/>
            </a:gdLst>
            <a:ahLst/>
            <a:cxnLst>
              <a:cxn ang="0">
                <a:pos x="connsiteX0" y="connsiteY0"/>
              </a:cxn>
              <a:cxn ang="0">
                <a:pos x="connsiteX1" y="connsiteY1"/>
              </a:cxn>
              <a:cxn ang="0">
                <a:pos x="connsiteX2" y="connsiteY2"/>
              </a:cxn>
            </a:cxnLst>
            <a:rect l="l" t="t" r="r" b="b"/>
            <a:pathLst>
              <a:path w="541651" h="574842">
                <a:moveTo>
                  <a:pt x="0" y="574842"/>
                </a:moveTo>
                <a:cubicBezTo>
                  <a:pt x="203868" y="515798"/>
                  <a:pt x="407737" y="456754"/>
                  <a:pt x="494632" y="360947"/>
                </a:cubicBezTo>
                <a:cubicBezTo>
                  <a:pt x="581527" y="265140"/>
                  <a:pt x="521369" y="0"/>
                  <a:pt x="521369" y="0"/>
                </a:cubicBezTo>
              </a:path>
            </a:pathLst>
          </a:custGeom>
          <a:ln w="28575"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2" name="Rectangle 71"/>
          <p:cNvSpPr/>
          <p:nvPr/>
        </p:nvSpPr>
        <p:spPr>
          <a:xfrm>
            <a:off x="76200" y="6096000"/>
            <a:ext cx="4419600" cy="646331"/>
          </a:xfrm>
          <a:prstGeom prst="rect">
            <a:avLst/>
          </a:prstGeom>
        </p:spPr>
        <p:txBody>
          <a:bodyPr wrap="square">
            <a:spAutoFit/>
          </a:bodyPr>
          <a:lstStyle/>
          <a:p>
            <a:pPr>
              <a:tabLst>
                <a:tab pos="2060575" algn="l"/>
              </a:tabLst>
            </a:pPr>
            <a:r>
              <a:rPr lang="en-US" sz="3600" kern="0" dirty="0">
                <a:solidFill>
                  <a:srgbClr val="008000"/>
                </a:solidFill>
                <a:latin typeface="Calibri"/>
              </a:rPr>
              <a:t>f</a:t>
            </a:r>
            <a:r>
              <a:rPr lang="en-US" sz="3600" kern="0" dirty="0" smtClean="0">
                <a:solidFill>
                  <a:srgbClr val="008000"/>
                </a:solidFill>
                <a:latin typeface="Calibri"/>
              </a:rPr>
              <a:t>ast approx. algorithm</a:t>
            </a:r>
            <a:endParaRPr lang="en-US" sz="2400" dirty="0">
              <a:solidFill>
                <a:srgbClr val="008000"/>
              </a:solidFill>
            </a:endParaRPr>
          </a:p>
        </p:txBody>
      </p:sp>
      <p:sp>
        <p:nvSpPr>
          <p:cNvPr id="73" name="Rectangle 72"/>
          <p:cNvSpPr/>
          <p:nvPr/>
        </p:nvSpPr>
        <p:spPr>
          <a:xfrm>
            <a:off x="4610100" y="5334000"/>
            <a:ext cx="4419600" cy="646331"/>
          </a:xfrm>
          <a:prstGeom prst="rect">
            <a:avLst/>
          </a:prstGeom>
        </p:spPr>
        <p:txBody>
          <a:bodyPr wrap="square">
            <a:spAutoFit/>
          </a:bodyPr>
          <a:lstStyle/>
          <a:p>
            <a:pPr>
              <a:tabLst>
                <a:tab pos="2060575" algn="l"/>
              </a:tabLst>
            </a:pPr>
            <a:r>
              <a:rPr lang="en-US" sz="3600" kern="0" dirty="0" smtClean="0">
                <a:solidFill>
                  <a:srgbClr val="E93927"/>
                </a:solidFill>
                <a:latin typeface="Calibri"/>
              </a:rPr>
              <a:t>concept importance?</a:t>
            </a:r>
            <a:endParaRPr lang="en-US" sz="2400" dirty="0">
              <a:solidFill>
                <a:srgbClr val="E93927"/>
              </a:solidFill>
            </a:endParaRPr>
          </a:p>
        </p:txBody>
      </p:sp>
      <p:sp>
        <p:nvSpPr>
          <p:cNvPr id="75" name="Rectangle 74"/>
          <p:cNvSpPr/>
          <p:nvPr/>
        </p:nvSpPr>
        <p:spPr>
          <a:xfrm>
            <a:off x="4495800" y="6096000"/>
            <a:ext cx="4648200" cy="646331"/>
          </a:xfrm>
          <a:prstGeom prst="rect">
            <a:avLst/>
          </a:prstGeom>
        </p:spPr>
        <p:txBody>
          <a:bodyPr wrap="square">
            <a:spAutoFit/>
          </a:bodyPr>
          <a:lstStyle/>
          <a:p>
            <a:pPr>
              <a:tabLst>
                <a:tab pos="2060575" algn="l"/>
              </a:tabLst>
            </a:pPr>
            <a:r>
              <a:rPr lang="en-US" sz="3600" kern="0" dirty="0" smtClean="0">
                <a:solidFill>
                  <a:srgbClr val="E93927"/>
                </a:solidFill>
                <a:latin typeface="Calibri"/>
              </a:rPr>
              <a:t>all-or-nothing too harsh</a:t>
            </a:r>
            <a:endParaRPr lang="en-US" sz="2400" dirty="0">
              <a:solidFill>
                <a:srgbClr val="E93927"/>
              </a:solidFill>
            </a:endParaRPr>
          </a:p>
        </p:txBody>
      </p:sp>
      <p:sp>
        <p:nvSpPr>
          <p:cNvPr id="78" name="Rectangle 77"/>
          <p:cNvSpPr/>
          <p:nvPr/>
        </p:nvSpPr>
        <p:spPr>
          <a:xfrm>
            <a:off x="685800" y="1752600"/>
            <a:ext cx="235265" cy="10383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9" name="Rectangle 78"/>
          <p:cNvSpPr/>
          <p:nvPr/>
        </p:nvSpPr>
        <p:spPr>
          <a:xfrm>
            <a:off x="1414755" y="1752600"/>
            <a:ext cx="235265" cy="10383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1" name="Rectangle 80"/>
          <p:cNvSpPr/>
          <p:nvPr/>
        </p:nvSpPr>
        <p:spPr>
          <a:xfrm>
            <a:off x="2133600" y="1905000"/>
            <a:ext cx="235265" cy="885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2" name="Rectangle 81"/>
          <p:cNvSpPr/>
          <p:nvPr/>
        </p:nvSpPr>
        <p:spPr>
          <a:xfrm>
            <a:off x="3200400" y="2438400"/>
            <a:ext cx="235265" cy="352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4" name="Rectangle 83"/>
          <p:cNvSpPr/>
          <p:nvPr/>
        </p:nvSpPr>
        <p:spPr>
          <a:xfrm>
            <a:off x="5181600" y="2667000"/>
            <a:ext cx="235265" cy="123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5" name="Rectangle 84"/>
          <p:cNvSpPr/>
          <p:nvPr/>
        </p:nvSpPr>
        <p:spPr>
          <a:xfrm>
            <a:off x="6629400" y="2360758"/>
            <a:ext cx="235265" cy="4301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6" name="Rectangle 85"/>
          <p:cNvSpPr/>
          <p:nvPr/>
        </p:nvSpPr>
        <p:spPr>
          <a:xfrm>
            <a:off x="4191000" y="2055959"/>
            <a:ext cx="235265" cy="7349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7" name="Rectangle 86"/>
          <p:cNvSpPr/>
          <p:nvPr/>
        </p:nvSpPr>
        <p:spPr>
          <a:xfrm>
            <a:off x="7924800" y="1676400"/>
            <a:ext cx="235265" cy="1114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9" name="Rectangle 88"/>
          <p:cNvSpPr/>
          <p:nvPr/>
        </p:nvSpPr>
        <p:spPr>
          <a:xfrm>
            <a:off x="8534400" y="2438399"/>
            <a:ext cx="235265" cy="35250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2" name="Rectangle 91"/>
          <p:cNvSpPr/>
          <p:nvPr/>
        </p:nvSpPr>
        <p:spPr>
          <a:xfrm>
            <a:off x="4648200" y="5334000"/>
            <a:ext cx="4419600" cy="646331"/>
          </a:xfrm>
          <a:prstGeom prst="rect">
            <a:avLst/>
          </a:prstGeom>
        </p:spPr>
        <p:txBody>
          <a:bodyPr wrap="square">
            <a:spAutoFit/>
          </a:bodyPr>
          <a:lstStyle/>
          <a:p>
            <a:pPr>
              <a:tabLst>
                <a:tab pos="2060575" algn="l"/>
              </a:tabLst>
            </a:pPr>
            <a:r>
              <a:rPr lang="en-US" sz="3600" b="1" kern="0" dirty="0">
                <a:solidFill>
                  <a:srgbClr val="008000"/>
                </a:solidFill>
                <a:latin typeface="Calibri"/>
              </a:rPr>
              <a:t>c</a:t>
            </a:r>
            <a:r>
              <a:rPr lang="en-US" sz="3600" b="1" kern="0" dirty="0" smtClean="0">
                <a:solidFill>
                  <a:srgbClr val="008000"/>
                </a:solidFill>
                <a:latin typeface="Calibri"/>
              </a:rPr>
              <a:t>oncept weights</a:t>
            </a:r>
            <a:endParaRPr lang="en-US" sz="2400" b="1" dirty="0">
              <a:solidFill>
                <a:srgbClr val="008000"/>
              </a:solidFill>
            </a:endParaRPr>
          </a:p>
        </p:txBody>
      </p:sp>
      <p:sp>
        <p:nvSpPr>
          <p:cNvPr id="11" name="Multiply 10"/>
          <p:cNvSpPr/>
          <p:nvPr/>
        </p:nvSpPr>
        <p:spPr bwMode="auto">
          <a:xfrm>
            <a:off x="5257800" y="3962400"/>
            <a:ext cx="457200" cy="381000"/>
          </a:xfrm>
          <a:prstGeom prst="mathMultiply">
            <a:avLst/>
          </a:prstGeom>
          <a:solidFill>
            <a:srgbClr val="2750D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cxnSp>
        <p:nvCxnSpPr>
          <p:cNvPr id="67" name="Straight Connector 66"/>
          <p:cNvCxnSpPr>
            <a:stCxn id="16" idx="0"/>
            <a:endCxn id="45" idx="2"/>
          </p:cNvCxnSpPr>
          <p:nvPr/>
        </p:nvCxnSpPr>
        <p:spPr bwMode="auto">
          <a:xfrm flipV="1">
            <a:off x="3822700" y="3218068"/>
            <a:ext cx="504621"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71" name="Straight Connector 70"/>
          <p:cNvCxnSpPr>
            <a:stCxn id="16" idx="0"/>
            <a:endCxn id="46" idx="2"/>
          </p:cNvCxnSpPr>
          <p:nvPr/>
        </p:nvCxnSpPr>
        <p:spPr bwMode="auto">
          <a:xfrm flipV="1">
            <a:off x="3822700" y="3218068"/>
            <a:ext cx="1494655" cy="895290"/>
          </a:xfrm>
          <a:prstGeom prst="line">
            <a:avLst/>
          </a:prstGeom>
          <a:noFill/>
          <a:ln w="38100" cap="flat" cmpd="sng" algn="ctr">
            <a:solidFill>
              <a:schemeClr val="tx1"/>
            </a:solidFill>
            <a:prstDash val="solid"/>
            <a:round/>
            <a:headEnd type="oval" w="med" len="med"/>
            <a:tailEnd type="triangle" w="med" len="med"/>
          </a:ln>
          <a:effectLst/>
        </p:spPr>
      </p:cxnSp>
    </p:spTree>
    <p:extLst>
      <p:ext uri="{BB962C8B-B14F-4D97-AF65-F5344CB8AC3E}">
        <p14:creationId xmlns:p14="http://schemas.microsoft.com/office/powerpoint/2010/main" val="3967758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7" presetClass="emph" presetSubtype="2" fill="hold" nodeType="clickEffect">
                                  <p:stCondLst>
                                    <p:cond delay="0"/>
                                  </p:stCondLst>
                                  <p:childTnLst>
                                    <p:animClr clrSpc="rgb" dir="cw">
                                      <p:cBhvr>
                                        <p:cTn id="16" dur="500" fill="hold"/>
                                        <p:tgtEl>
                                          <p:spTgt spid="67"/>
                                        </p:tgtEl>
                                        <p:attrNameLst>
                                          <p:attrName>stroke.color</p:attrName>
                                        </p:attrNameLst>
                                      </p:cBhvr>
                                      <p:to>
                                        <a:srgbClr val="325CEB"/>
                                      </p:to>
                                    </p:animClr>
                                    <p:set>
                                      <p:cBhvr>
                                        <p:cTn id="17" dur="500" fill="hold"/>
                                        <p:tgtEl>
                                          <p:spTgt spid="67"/>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500" fill="hold"/>
                                        <p:tgtEl>
                                          <p:spTgt spid="71"/>
                                        </p:tgtEl>
                                        <p:attrNameLst>
                                          <p:attrName>stroke.color</p:attrName>
                                        </p:attrNameLst>
                                      </p:cBhvr>
                                      <p:to>
                                        <a:srgbClr val="325CEB"/>
                                      </p:to>
                                    </p:animClr>
                                    <p:set>
                                      <p:cBhvr>
                                        <p:cTn id="20" dur="500" fill="hold"/>
                                        <p:tgtEl>
                                          <p:spTgt spid="71"/>
                                        </p:tgtEl>
                                        <p:attrNameLst>
                                          <p:attrName>stroke.on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73"/>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5" grpId="0" animBg="1"/>
      <p:bldP spid="66" grpId="0" animBg="1"/>
      <p:bldP spid="69" grpId="0" animBg="1"/>
      <p:bldP spid="70" grpId="0" animBg="1"/>
      <p:bldP spid="72" grpId="0"/>
      <p:bldP spid="73" grpId="0"/>
      <p:bldP spid="73" grpId="1"/>
      <p:bldP spid="75" grpId="0"/>
      <p:bldP spid="78" grpId="0" animBg="1"/>
      <p:bldP spid="79" grpId="0" animBg="1"/>
      <p:bldP spid="81" grpId="0" animBg="1"/>
      <p:bldP spid="82" grpId="0" animBg="1"/>
      <p:bldP spid="84" grpId="0" animBg="1"/>
      <p:bldP spid="85" grpId="0" animBg="1"/>
      <p:bldP spid="86" grpId="0" animBg="1"/>
      <p:bldP spid="87" grpId="0" animBg="1"/>
      <p:bldP spid="89" grpId="0" animBg="1"/>
      <p:bldP spid="92"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600" y="1981200"/>
            <a:ext cx="8610600" cy="2286000"/>
          </a:xfrm>
        </p:spPr>
        <p:txBody>
          <a:bodyPr/>
          <a:lstStyle/>
          <a:p>
            <a:pPr marL="0" indent="0" algn="ctr">
              <a:buNone/>
            </a:pPr>
            <a:r>
              <a:rPr lang="en-US" sz="6000" dirty="0" smtClean="0">
                <a:latin typeface="Calibri"/>
                <a:cs typeface="Calibri"/>
              </a:rPr>
              <a:t>Our framework is based on a </a:t>
            </a:r>
            <a:r>
              <a:rPr lang="en-US" sz="6000" b="1" dirty="0" smtClean="0">
                <a:latin typeface="Calibri"/>
                <a:cs typeface="Calibri"/>
              </a:rPr>
              <a:t>probabilistic</a:t>
            </a:r>
            <a:r>
              <a:rPr lang="en-US" sz="6000" dirty="0" smtClean="0">
                <a:latin typeface="Calibri"/>
                <a:cs typeface="Calibri"/>
              </a:rPr>
              <a:t> extension of MAX-COVER</a:t>
            </a:r>
            <a:endParaRPr lang="en-US" sz="6000" b="1" dirty="0">
              <a:latin typeface="Calibri"/>
              <a:cs typeface="Calibri"/>
            </a:endParaRPr>
          </a:p>
        </p:txBody>
      </p:sp>
    </p:spTree>
    <p:extLst>
      <p:ext uri="{BB962C8B-B14F-4D97-AF65-F5344CB8AC3E}">
        <p14:creationId xmlns:p14="http://schemas.microsoft.com/office/powerpoint/2010/main" val="5131565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19100" y="1066800"/>
            <a:ext cx="8305800" cy="5105400"/>
          </a:xfrm>
        </p:spPr>
        <p:txBody>
          <a:bodyPr/>
          <a:lstStyle/>
          <a:p>
            <a:pPr marL="0" indent="0" algn="ctr">
              <a:buNone/>
            </a:pPr>
            <a:r>
              <a:rPr lang="en-US" sz="6000" b="1" dirty="0" smtClean="0">
                <a:latin typeface="Calibri"/>
                <a:cs typeface="Calibri"/>
              </a:rPr>
              <a:t>personalization</a:t>
            </a:r>
          </a:p>
          <a:p>
            <a:pPr marL="0" indent="0" algn="ctr">
              <a:buNone/>
            </a:pPr>
            <a:endParaRPr lang="en-US" sz="6000" b="1" dirty="0" smtClean="0">
              <a:latin typeface="Calibri"/>
              <a:cs typeface="Calibri"/>
            </a:endParaRPr>
          </a:p>
          <a:p>
            <a:pPr marL="0" indent="0" algn="ctr">
              <a:buNone/>
            </a:pPr>
            <a:r>
              <a:rPr lang="en-US" sz="5000" dirty="0" smtClean="0">
                <a:latin typeface="Calibri"/>
                <a:cs typeface="Calibri"/>
              </a:rPr>
              <a:t>Tailoring recommendations to the preferences of individual users</a:t>
            </a:r>
            <a:endParaRPr lang="en-US" sz="5000" dirty="0">
              <a:latin typeface="Calibri"/>
              <a:cs typeface="Calibri"/>
            </a:endParaRPr>
          </a:p>
          <a:p>
            <a:pPr marL="0" indent="0" algn="ctr">
              <a:buNone/>
            </a:pPr>
            <a:endParaRPr lang="en-US" sz="6000" b="1" dirty="0">
              <a:latin typeface="Calibri"/>
              <a:cs typeface="Calibri"/>
            </a:endParaRPr>
          </a:p>
        </p:txBody>
      </p:sp>
    </p:spTree>
    <p:extLst>
      <p:ext uri="{BB962C8B-B14F-4D97-AF65-F5344CB8AC3E}">
        <p14:creationId xmlns:p14="http://schemas.microsoft.com/office/powerpoint/2010/main" val="28847022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MAX-COVER</a:t>
            </a:r>
            <a:endParaRPr lang="en-US" dirty="0"/>
          </a:p>
        </p:txBody>
      </p:sp>
      <p:sp>
        <p:nvSpPr>
          <p:cNvPr id="3" name="Content Placeholder 2"/>
          <p:cNvSpPr>
            <a:spLocks noGrp="1"/>
          </p:cNvSpPr>
          <p:nvPr>
            <p:ph idx="1"/>
          </p:nvPr>
        </p:nvSpPr>
        <p:spPr>
          <a:xfrm>
            <a:off x="609600" y="1381137"/>
            <a:ext cx="8763000" cy="533400"/>
          </a:xfrm>
        </p:spPr>
        <p:txBody>
          <a:bodyPr/>
          <a:lstStyle/>
          <a:p>
            <a:pPr>
              <a:buNone/>
            </a:pPr>
            <a:r>
              <a:rPr lang="en-US" dirty="0" smtClean="0"/>
              <a:t>		           </a:t>
            </a:r>
            <a:r>
              <a:rPr lang="en-US" b="1" dirty="0" smtClean="0"/>
              <a:t>probability</a:t>
            </a:r>
            <a:r>
              <a:rPr lang="en-US" dirty="0" smtClean="0"/>
              <a:t> document d covers concept c</a:t>
            </a:r>
          </a:p>
          <a:p>
            <a:pPr>
              <a:buNone/>
            </a:pPr>
            <a:endParaRPr lang="en-US" sz="2400" dirty="0" smtClean="0"/>
          </a:p>
          <a:p>
            <a:pPr>
              <a:buNone/>
            </a:pPr>
            <a:endParaRPr lang="en-US" sz="2400" dirty="0"/>
          </a:p>
        </p:txBody>
      </p:sp>
      <p:pic>
        <p:nvPicPr>
          <p:cNvPr id="9" name="Picture 8" descr="TP_tmp.bmp"/>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a:xfrm>
            <a:off x="283858" y="1457336"/>
            <a:ext cx="2041164" cy="457200"/>
          </a:xfrm>
          <a:prstGeom prst="rect">
            <a:avLst/>
          </a:prstGeom>
          <a:noFill/>
        </p:spPr>
      </p:pic>
      <p:sp>
        <p:nvSpPr>
          <p:cNvPr id="10" name="Rectangle 9"/>
          <p:cNvSpPr/>
          <p:nvPr/>
        </p:nvSpPr>
        <p:spPr>
          <a:xfrm>
            <a:off x="152400" y="869771"/>
            <a:ext cx="5331909" cy="523220"/>
          </a:xfrm>
          <a:prstGeom prst="rect">
            <a:avLst/>
          </a:prstGeom>
        </p:spPr>
        <p:txBody>
          <a:bodyPr wrap="none">
            <a:spAutoFit/>
          </a:bodyPr>
          <a:lstStyle/>
          <a:p>
            <a:r>
              <a:rPr lang="en-US" sz="2800" b="1" kern="0" dirty="0" smtClean="0">
                <a:solidFill>
                  <a:srgbClr val="0070C0"/>
                </a:solidFill>
                <a:latin typeface="Tahoma"/>
              </a:rPr>
              <a:t>document coverage function</a:t>
            </a:r>
            <a:endParaRPr lang="en-US" dirty="0">
              <a:solidFill>
                <a:srgbClr val="0070C0"/>
              </a:solidFill>
            </a:endParaRPr>
          </a:p>
        </p:txBody>
      </p:sp>
      <p:sp>
        <p:nvSpPr>
          <p:cNvPr id="14" name="Rectangle 13"/>
          <p:cNvSpPr/>
          <p:nvPr/>
        </p:nvSpPr>
        <p:spPr>
          <a:xfrm>
            <a:off x="2438400" y="1914537"/>
            <a:ext cx="6477000" cy="461665"/>
          </a:xfrm>
          <a:prstGeom prst="rect">
            <a:avLst/>
          </a:prstGeom>
        </p:spPr>
        <p:txBody>
          <a:bodyPr wrap="square">
            <a:spAutoFit/>
          </a:bodyPr>
          <a:lstStyle/>
          <a:p>
            <a:pPr marL="285750" lvl="0" indent="-285750">
              <a:spcBef>
                <a:spcPct val="20000"/>
              </a:spcBef>
              <a:buClr>
                <a:srgbClr val="3333CC"/>
              </a:buClr>
              <a:buSzPct val="70000"/>
            </a:pPr>
            <a:r>
              <a:rPr lang="en-US" sz="2400" kern="0" dirty="0" smtClean="0">
                <a:solidFill>
                  <a:srgbClr val="000000"/>
                </a:solidFill>
                <a:latin typeface="Tahoma"/>
              </a:rPr>
              <a:t>[e.g., unigram or topic model probability]</a:t>
            </a:r>
          </a:p>
        </p:txBody>
      </p:sp>
      <p:pic>
        <p:nvPicPr>
          <p:cNvPr id="21" name="Picture 2"/>
          <p:cNvPicPr>
            <a:picLocks noChangeAspect="1" noChangeArrowheads="1"/>
          </p:cNvPicPr>
          <p:nvPr/>
        </p:nvPicPr>
        <p:blipFill>
          <a:blip r:embed="rId5" cstate="print"/>
          <a:srcRect/>
          <a:stretch>
            <a:fillRect/>
          </a:stretch>
        </p:blipFill>
        <p:spPr bwMode="auto">
          <a:xfrm>
            <a:off x="3479800" y="4113358"/>
            <a:ext cx="685800" cy="685800"/>
          </a:xfrm>
          <a:prstGeom prst="rect">
            <a:avLst/>
          </a:prstGeom>
          <a:noFill/>
          <a:ln w="9525">
            <a:noFill/>
            <a:miter lim="800000"/>
            <a:headEnd/>
            <a:tailEnd/>
          </a:ln>
          <a:effectLst/>
        </p:spPr>
      </p:pic>
      <p:sp>
        <p:nvSpPr>
          <p:cNvPr id="22" name="Rectangle 21"/>
          <p:cNvSpPr/>
          <p:nvPr/>
        </p:nvSpPr>
        <p:spPr>
          <a:xfrm>
            <a:off x="3857405" y="2817958"/>
            <a:ext cx="939831" cy="400110"/>
          </a:xfrm>
          <a:prstGeom prst="rect">
            <a:avLst/>
          </a:prstGeom>
        </p:spPr>
        <p:txBody>
          <a:bodyPr wrap="none">
            <a:spAutoFit/>
          </a:bodyPr>
          <a:lstStyle/>
          <a:p>
            <a:r>
              <a:rPr lang="en-US" sz="2000" u="sng" kern="0" dirty="0" smtClean="0">
                <a:solidFill>
                  <a:srgbClr val="000000"/>
                </a:solidFill>
                <a:latin typeface="Calibri"/>
              </a:rPr>
              <a:t>Obama</a:t>
            </a:r>
            <a:endParaRPr lang="en-US" sz="1400" u="sng" dirty="0"/>
          </a:p>
        </p:txBody>
      </p:sp>
      <p:sp>
        <p:nvSpPr>
          <p:cNvPr id="27" name="Rectangle 26"/>
          <p:cNvSpPr/>
          <p:nvPr/>
        </p:nvSpPr>
        <p:spPr>
          <a:xfrm>
            <a:off x="4795417" y="2817958"/>
            <a:ext cx="1043876" cy="400110"/>
          </a:xfrm>
          <a:prstGeom prst="rect">
            <a:avLst/>
          </a:prstGeom>
        </p:spPr>
        <p:txBody>
          <a:bodyPr wrap="none">
            <a:spAutoFit/>
          </a:bodyPr>
          <a:lstStyle/>
          <a:p>
            <a:r>
              <a:rPr lang="en-US" sz="2000" u="sng" kern="0" dirty="0" smtClean="0">
                <a:solidFill>
                  <a:srgbClr val="000000"/>
                </a:solidFill>
                <a:latin typeface="Calibri"/>
              </a:rPr>
              <a:t>Romney</a:t>
            </a:r>
            <a:endParaRPr lang="en-US" sz="1400" u="sng" dirty="0"/>
          </a:p>
        </p:txBody>
      </p:sp>
      <p:cxnSp>
        <p:nvCxnSpPr>
          <p:cNvPr id="28" name="Straight Connector 27"/>
          <p:cNvCxnSpPr>
            <a:stCxn id="21" idx="0"/>
            <a:endCxn id="22" idx="2"/>
          </p:cNvCxnSpPr>
          <p:nvPr/>
        </p:nvCxnSpPr>
        <p:spPr bwMode="auto">
          <a:xfrm flipV="1">
            <a:off x="3822700" y="3218068"/>
            <a:ext cx="504621" cy="895290"/>
          </a:xfrm>
          <a:prstGeom prst="line">
            <a:avLst/>
          </a:prstGeom>
          <a:noFill/>
          <a:ln w="38100" cap="flat" cmpd="sng" algn="ctr">
            <a:solidFill>
              <a:schemeClr val="tx1"/>
            </a:solidFill>
            <a:prstDash val="solid"/>
            <a:round/>
            <a:headEnd type="oval" w="med" len="med"/>
            <a:tailEnd type="triangle" w="med" len="med"/>
          </a:ln>
          <a:effectLst/>
        </p:spPr>
      </p:cxnSp>
      <p:cxnSp>
        <p:nvCxnSpPr>
          <p:cNvPr id="29" name="Straight Connector 28"/>
          <p:cNvCxnSpPr>
            <a:stCxn id="21" idx="0"/>
            <a:endCxn id="27" idx="2"/>
          </p:cNvCxnSpPr>
          <p:nvPr/>
        </p:nvCxnSpPr>
        <p:spPr bwMode="auto">
          <a:xfrm flipV="1">
            <a:off x="3822700" y="3218068"/>
            <a:ext cx="1494655" cy="895290"/>
          </a:xfrm>
          <a:prstGeom prst="line">
            <a:avLst/>
          </a:prstGeom>
          <a:noFill/>
          <a:ln w="38100" cap="flat" cmpd="sng" algn="ctr">
            <a:solidFill>
              <a:schemeClr val="tx1"/>
            </a:solidFill>
            <a:prstDash val="solid"/>
            <a:round/>
            <a:headEnd type="oval" w="med" len="med"/>
            <a:tailEnd type="triangle" w="med" len="med"/>
          </a:ln>
          <a:effectLst/>
        </p:spPr>
      </p:cxnSp>
      <p:sp>
        <p:nvSpPr>
          <p:cNvPr id="30" name="TextBox 29"/>
          <p:cNvSpPr txBox="1"/>
          <p:nvPr/>
        </p:nvSpPr>
        <p:spPr>
          <a:xfrm>
            <a:off x="304800" y="4953000"/>
            <a:ext cx="5230368" cy="461665"/>
          </a:xfrm>
          <a:prstGeom prst="rect">
            <a:avLst/>
          </a:prstGeom>
          <a:noFill/>
          <a:ln>
            <a:solidFill>
              <a:schemeClr val="tx1"/>
            </a:solidFill>
          </a:ln>
        </p:spPr>
        <p:txBody>
          <a:bodyPr wrap="none" rtlCol="0">
            <a:spAutoFit/>
          </a:bodyPr>
          <a:lstStyle/>
          <a:p>
            <a:r>
              <a:rPr lang="en-US" sz="2400" b="1" dirty="0" smtClean="0">
                <a:latin typeface="Cambria"/>
                <a:cs typeface="Cambria"/>
              </a:rPr>
              <a:t>Enthusiasm for Inauguration wanes</a:t>
            </a:r>
            <a:endParaRPr lang="en-US" sz="2400" b="1" dirty="0">
              <a:latin typeface="Cambria"/>
              <a:cs typeface="Cambria"/>
            </a:endParaRPr>
          </a:p>
        </p:txBody>
      </p:sp>
      <p:sp>
        <p:nvSpPr>
          <p:cNvPr id="31" name="Freeform 30"/>
          <p:cNvSpPr/>
          <p:nvPr/>
        </p:nvSpPr>
        <p:spPr>
          <a:xfrm rot="4377617" flipH="1">
            <a:off x="3269388" y="4453116"/>
            <a:ext cx="394218" cy="438327"/>
          </a:xfrm>
          <a:custGeom>
            <a:avLst/>
            <a:gdLst>
              <a:gd name="connsiteX0" fmla="*/ 0 w 541651"/>
              <a:gd name="connsiteY0" fmla="*/ 574842 h 574842"/>
              <a:gd name="connsiteX1" fmla="*/ 494632 w 541651"/>
              <a:gd name="connsiteY1" fmla="*/ 360947 h 574842"/>
              <a:gd name="connsiteX2" fmla="*/ 521369 w 541651"/>
              <a:gd name="connsiteY2" fmla="*/ 0 h 574842"/>
            </a:gdLst>
            <a:ahLst/>
            <a:cxnLst>
              <a:cxn ang="0">
                <a:pos x="connsiteX0" y="connsiteY0"/>
              </a:cxn>
              <a:cxn ang="0">
                <a:pos x="connsiteX1" y="connsiteY1"/>
              </a:cxn>
              <a:cxn ang="0">
                <a:pos x="connsiteX2" y="connsiteY2"/>
              </a:cxn>
            </a:cxnLst>
            <a:rect l="l" t="t" r="r" b="b"/>
            <a:pathLst>
              <a:path w="541651" h="574842">
                <a:moveTo>
                  <a:pt x="0" y="574842"/>
                </a:moveTo>
                <a:cubicBezTo>
                  <a:pt x="203868" y="515798"/>
                  <a:pt x="407737" y="456754"/>
                  <a:pt x="494632" y="360947"/>
                </a:cubicBezTo>
                <a:cubicBezTo>
                  <a:pt x="581527" y="265140"/>
                  <a:pt x="521369" y="0"/>
                  <a:pt x="521369" y="0"/>
                </a:cubicBezTo>
              </a:path>
            </a:pathLst>
          </a:custGeom>
          <a:ln w="28575"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cxnSp>
        <p:nvCxnSpPr>
          <p:cNvPr id="32" name="Straight Connector 31"/>
          <p:cNvCxnSpPr>
            <a:endCxn id="22" idx="2"/>
          </p:cNvCxnSpPr>
          <p:nvPr/>
        </p:nvCxnSpPr>
        <p:spPr bwMode="auto">
          <a:xfrm flipV="1">
            <a:off x="3810000" y="3218068"/>
            <a:ext cx="517321" cy="877622"/>
          </a:xfrm>
          <a:prstGeom prst="line">
            <a:avLst/>
          </a:prstGeom>
          <a:noFill/>
          <a:ln w="76200" cap="flat" cmpd="sng" algn="ctr">
            <a:solidFill>
              <a:schemeClr val="tx1"/>
            </a:solidFill>
            <a:prstDash val="solid"/>
            <a:round/>
            <a:headEnd type="none" w="med" len="med"/>
            <a:tailEnd type="triangle" w="med" len="med"/>
          </a:ln>
          <a:effectLst/>
        </p:spPr>
      </p:cxnSp>
    </p:spTree>
    <p:extLst>
      <p:ext uri="{BB962C8B-B14F-4D97-AF65-F5344CB8AC3E}">
        <p14:creationId xmlns:p14="http://schemas.microsoft.com/office/powerpoint/2010/main" val="1855108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MAX-COVER</a:t>
            </a:r>
            <a:endParaRPr lang="en-US" dirty="0"/>
          </a:p>
        </p:txBody>
      </p:sp>
      <p:sp>
        <p:nvSpPr>
          <p:cNvPr id="3" name="Content Placeholder 2"/>
          <p:cNvSpPr>
            <a:spLocks noGrp="1"/>
          </p:cNvSpPr>
          <p:nvPr>
            <p:ph idx="1"/>
          </p:nvPr>
        </p:nvSpPr>
        <p:spPr>
          <a:xfrm>
            <a:off x="609600" y="1381137"/>
            <a:ext cx="8763000" cy="533400"/>
          </a:xfrm>
        </p:spPr>
        <p:txBody>
          <a:bodyPr/>
          <a:lstStyle/>
          <a:p>
            <a:pPr>
              <a:buNone/>
            </a:pPr>
            <a:r>
              <a:rPr lang="en-US" dirty="0" smtClean="0"/>
              <a:t>		           </a:t>
            </a:r>
            <a:r>
              <a:rPr lang="en-US" b="1" dirty="0" smtClean="0"/>
              <a:t>probability</a:t>
            </a:r>
            <a:r>
              <a:rPr lang="en-US" dirty="0" smtClean="0"/>
              <a:t> document d covers concept c</a:t>
            </a:r>
          </a:p>
          <a:p>
            <a:pPr>
              <a:buNone/>
            </a:pPr>
            <a:endParaRPr lang="en-US" sz="2400" dirty="0" smtClean="0"/>
          </a:p>
          <a:p>
            <a:pPr>
              <a:buNone/>
            </a:pPr>
            <a:endParaRPr lang="en-US" sz="2400" dirty="0"/>
          </a:p>
        </p:txBody>
      </p:sp>
      <p:pic>
        <p:nvPicPr>
          <p:cNvPr id="7" name="Picture 6" descr="TP_tmp.bmp"/>
          <p:cNvPicPr>
            <a:picLocks noChangeAspect="1"/>
          </p:cNvPicPr>
          <p:nvPr>
            <p:custDataLst>
              <p:tags r:id="rId1"/>
            </p:custDataLst>
          </p:nvPr>
        </p:nvPicPr>
        <p:blipFill>
          <a:blip r:embed="rId5" cstate="print">
            <a:clrChange>
              <a:clrFrom>
                <a:srgbClr val="FFFFFF"/>
              </a:clrFrom>
              <a:clrTo>
                <a:srgbClr val="FFFFFF">
                  <a:alpha val="0"/>
                </a:srgbClr>
              </a:clrTo>
            </a:clrChange>
          </a:blip>
          <a:stretch>
            <a:fillRect/>
          </a:stretch>
        </p:blipFill>
        <p:spPr bwMode="auto">
          <a:xfrm>
            <a:off x="312763" y="3495020"/>
            <a:ext cx="6088037" cy="914400"/>
          </a:xfrm>
          <a:prstGeom prst="rect">
            <a:avLst/>
          </a:prstGeom>
          <a:noFill/>
          <a:ln/>
          <a:effectLst/>
        </p:spPr>
      </p:pic>
      <p:pic>
        <p:nvPicPr>
          <p:cNvPr id="9" name="Picture 8" descr="TP_tmp.bmp"/>
          <p:cNvPicPr>
            <a:picLocks noChangeAspect="1"/>
          </p:cNvPicPr>
          <p:nvPr>
            <p:custDataLst>
              <p:tags r:id="rId2"/>
            </p:custDataLst>
          </p:nvPr>
        </p:nvPicPr>
        <p:blipFill>
          <a:blip r:embed="rId6" cstate="print">
            <a:clrChange>
              <a:clrFrom>
                <a:srgbClr val="FFFFFF"/>
              </a:clrFrom>
              <a:clrTo>
                <a:srgbClr val="FFFFFF">
                  <a:alpha val="0"/>
                </a:srgbClr>
              </a:clrTo>
            </a:clrChange>
          </a:blip>
          <a:stretch>
            <a:fillRect/>
          </a:stretch>
        </p:blipFill>
        <p:spPr>
          <a:xfrm>
            <a:off x="283858" y="1457336"/>
            <a:ext cx="2041164" cy="457200"/>
          </a:xfrm>
          <a:prstGeom prst="rect">
            <a:avLst/>
          </a:prstGeom>
          <a:noFill/>
        </p:spPr>
      </p:pic>
      <p:sp>
        <p:nvSpPr>
          <p:cNvPr id="10" name="Rectangle 9"/>
          <p:cNvSpPr/>
          <p:nvPr/>
        </p:nvSpPr>
        <p:spPr>
          <a:xfrm>
            <a:off x="152400" y="869771"/>
            <a:ext cx="5331909" cy="523220"/>
          </a:xfrm>
          <a:prstGeom prst="rect">
            <a:avLst/>
          </a:prstGeom>
        </p:spPr>
        <p:txBody>
          <a:bodyPr wrap="none">
            <a:spAutoFit/>
          </a:bodyPr>
          <a:lstStyle/>
          <a:p>
            <a:r>
              <a:rPr lang="en-US" sz="2800" b="1" kern="0" dirty="0" smtClean="0">
                <a:solidFill>
                  <a:srgbClr val="0070C0"/>
                </a:solidFill>
                <a:latin typeface="Tahoma"/>
              </a:rPr>
              <a:t>document coverage function</a:t>
            </a:r>
            <a:endParaRPr lang="en-US" dirty="0">
              <a:solidFill>
                <a:srgbClr val="0070C0"/>
              </a:solidFill>
            </a:endParaRPr>
          </a:p>
        </p:txBody>
      </p:sp>
      <p:sp>
        <p:nvSpPr>
          <p:cNvPr id="11" name="Rectangle 10"/>
          <p:cNvSpPr/>
          <p:nvPr/>
        </p:nvSpPr>
        <p:spPr>
          <a:xfrm>
            <a:off x="152400" y="2895600"/>
            <a:ext cx="4078361" cy="523220"/>
          </a:xfrm>
          <a:prstGeom prst="rect">
            <a:avLst/>
          </a:prstGeom>
        </p:spPr>
        <p:txBody>
          <a:bodyPr wrap="none">
            <a:spAutoFit/>
          </a:bodyPr>
          <a:lstStyle/>
          <a:p>
            <a:r>
              <a:rPr lang="en-US" sz="2800" b="1" kern="0" dirty="0" smtClean="0">
                <a:solidFill>
                  <a:srgbClr val="0070C0"/>
                </a:solidFill>
                <a:latin typeface="Tahoma"/>
              </a:rPr>
              <a:t>set coverage function</a:t>
            </a:r>
            <a:endParaRPr lang="en-US" dirty="0">
              <a:solidFill>
                <a:srgbClr val="0070C0"/>
              </a:solidFill>
            </a:endParaRPr>
          </a:p>
        </p:txBody>
      </p:sp>
      <p:sp>
        <p:nvSpPr>
          <p:cNvPr id="13" name="Rectangle 12"/>
          <p:cNvSpPr/>
          <p:nvPr/>
        </p:nvSpPr>
        <p:spPr>
          <a:xfrm>
            <a:off x="2209800" y="4365434"/>
            <a:ext cx="6477000" cy="904863"/>
          </a:xfrm>
          <a:prstGeom prst="rect">
            <a:avLst/>
          </a:prstGeom>
        </p:spPr>
        <p:txBody>
          <a:bodyPr wrap="square">
            <a:spAutoFit/>
          </a:bodyPr>
          <a:lstStyle/>
          <a:p>
            <a:pPr marL="285750" lvl="0" indent="-285750">
              <a:spcBef>
                <a:spcPct val="20000"/>
              </a:spcBef>
              <a:buClr>
                <a:srgbClr val="3333CC"/>
              </a:buClr>
              <a:buSzPct val="70000"/>
            </a:pPr>
            <a:r>
              <a:rPr lang="en-US" sz="2400" kern="0" dirty="0" smtClean="0">
                <a:solidFill>
                  <a:srgbClr val="000000"/>
                </a:solidFill>
                <a:latin typeface="Tahoma"/>
              </a:rPr>
              <a:t>[probability that </a:t>
            </a:r>
            <a:r>
              <a:rPr lang="en-US" sz="2400" b="1" kern="0" dirty="0" smtClean="0">
                <a:solidFill>
                  <a:srgbClr val="000000"/>
                </a:solidFill>
                <a:latin typeface="Tahoma"/>
              </a:rPr>
              <a:t>at least one</a:t>
            </a:r>
            <a:r>
              <a:rPr lang="en-US" sz="2400" kern="0" dirty="0" smtClean="0">
                <a:solidFill>
                  <a:srgbClr val="000000"/>
                </a:solidFill>
                <a:latin typeface="Tahoma"/>
              </a:rPr>
              <a:t> document in A</a:t>
            </a:r>
          </a:p>
          <a:p>
            <a:pPr marL="285750" lvl="0" indent="-285750">
              <a:spcBef>
                <a:spcPct val="20000"/>
              </a:spcBef>
              <a:buClr>
                <a:srgbClr val="3333CC"/>
              </a:buClr>
              <a:buSzPct val="70000"/>
            </a:pPr>
            <a:r>
              <a:rPr lang="en-US" sz="2400" kern="0" dirty="0" smtClean="0">
                <a:solidFill>
                  <a:srgbClr val="000000"/>
                </a:solidFill>
                <a:latin typeface="Tahoma"/>
              </a:rPr>
              <a:t> covers concept c]</a:t>
            </a:r>
          </a:p>
        </p:txBody>
      </p:sp>
      <p:sp>
        <p:nvSpPr>
          <p:cNvPr id="14" name="Rectangle 13"/>
          <p:cNvSpPr/>
          <p:nvPr/>
        </p:nvSpPr>
        <p:spPr>
          <a:xfrm>
            <a:off x="2438400" y="1914537"/>
            <a:ext cx="6477000" cy="461665"/>
          </a:xfrm>
          <a:prstGeom prst="rect">
            <a:avLst/>
          </a:prstGeom>
        </p:spPr>
        <p:txBody>
          <a:bodyPr wrap="square">
            <a:spAutoFit/>
          </a:bodyPr>
          <a:lstStyle/>
          <a:p>
            <a:pPr marL="285750" lvl="0" indent="-285750">
              <a:spcBef>
                <a:spcPct val="20000"/>
              </a:spcBef>
              <a:buClr>
                <a:srgbClr val="3333CC"/>
              </a:buClr>
              <a:buSzPct val="70000"/>
            </a:pPr>
            <a:r>
              <a:rPr lang="en-US" sz="2400" kern="0" dirty="0" smtClean="0">
                <a:solidFill>
                  <a:srgbClr val="000000"/>
                </a:solidFill>
                <a:latin typeface="Tahoma"/>
              </a:rPr>
              <a:t>[e.g., unigram or topic model probability]</a:t>
            </a:r>
          </a:p>
        </p:txBody>
      </p:sp>
      <p:sp>
        <p:nvSpPr>
          <p:cNvPr id="15" name="Rectangle 14"/>
          <p:cNvSpPr/>
          <p:nvPr/>
        </p:nvSpPr>
        <p:spPr>
          <a:xfrm>
            <a:off x="271749" y="5201796"/>
            <a:ext cx="1845377" cy="523220"/>
          </a:xfrm>
          <a:prstGeom prst="rect">
            <a:avLst/>
          </a:prstGeom>
        </p:spPr>
        <p:txBody>
          <a:bodyPr wrap="none">
            <a:spAutoFit/>
          </a:bodyPr>
          <a:lstStyle/>
          <a:p>
            <a:r>
              <a:rPr lang="en-US" sz="2800" b="1" kern="0" dirty="0" smtClean="0">
                <a:solidFill>
                  <a:srgbClr val="0070C0"/>
                </a:solidFill>
                <a:latin typeface="Tahoma"/>
              </a:rPr>
              <a:t>objective</a:t>
            </a:r>
            <a:endParaRPr lang="en-US" dirty="0">
              <a:solidFill>
                <a:srgbClr val="0070C0"/>
              </a:solidFill>
            </a:endParaRPr>
          </a:p>
        </p:txBody>
      </p:sp>
      <p:pic>
        <p:nvPicPr>
          <p:cNvPr id="4" name="Picture 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5791200"/>
            <a:ext cx="5715000" cy="872936"/>
          </a:xfrm>
          <a:prstGeom prst="rect">
            <a:avLst/>
          </a:prstGeom>
        </p:spPr>
      </p:pic>
      <p:sp>
        <p:nvSpPr>
          <p:cNvPr id="5" name="Rectangle 4"/>
          <p:cNvSpPr/>
          <p:nvPr/>
        </p:nvSpPr>
        <p:spPr bwMode="auto">
          <a:xfrm>
            <a:off x="6400800" y="5410200"/>
            <a:ext cx="76200" cy="381000"/>
          </a:xfrm>
          <a:prstGeom prst="rect">
            <a:avLst/>
          </a:prstGeom>
          <a:solidFill>
            <a:srgbClr val="3366FF"/>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3" name="Rectangle 22"/>
          <p:cNvSpPr/>
          <p:nvPr/>
        </p:nvSpPr>
        <p:spPr bwMode="auto">
          <a:xfrm>
            <a:off x="6553200" y="5334000"/>
            <a:ext cx="76200" cy="457200"/>
          </a:xfrm>
          <a:prstGeom prst="rect">
            <a:avLst/>
          </a:prstGeom>
          <a:solidFill>
            <a:srgbClr val="3366FF"/>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4" name="Rectangle 23"/>
          <p:cNvSpPr/>
          <p:nvPr/>
        </p:nvSpPr>
        <p:spPr bwMode="auto">
          <a:xfrm>
            <a:off x="6705600" y="5562600"/>
            <a:ext cx="76200" cy="228600"/>
          </a:xfrm>
          <a:prstGeom prst="rect">
            <a:avLst/>
          </a:prstGeom>
          <a:solidFill>
            <a:srgbClr val="3366FF"/>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32" name="Rectangle 31"/>
          <p:cNvSpPr/>
          <p:nvPr/>
        </p:nvSpPr>
        <p:spPr bwMode="auto">
          <a:xfrm>
            <a:off x="6858000" y="5410200"/>
            <a:ext cx="76200" cy="381000"/>
          </a:xfrm>
          <a:prstGeom prst="rect">
            <a:avLst/>
          </a:prstGeom>
          <a:solidFill>
            <a:srgbClr val="3366FF"/>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6" name="Freeform 5"/>
          <p:cNvSpPr/>
          <p:nvPr/>
        </p:nvSpPr>
        <p:spPr>
          <a:xfrm>
            <a:off x="3937000" y="5556250"/>
            <a:ext cx="904875" cy="301625"/>
          </a:xfrm>
          <a:custGeom>
            <a:avLst/>
            <a:gdLst>
              <a:gd name="connsiteX0" fmla="*/ 904875 w 904875"/>
              <a:gd name="connsiteY0" fmla="*/ 15875 h 301625"/>
              <a:gd name="connsiteX1" fmla="*/ 317500 w 904875"/>
              <a:gd name="connsiteY1" fmla="*/ 31750 h 301625"/>
              <a:gd name="connsiteX2" fmla="*/ 0 w 904875"/>
              <a:gd name="connsiteY2" fmla="*/ 301625 h 301625"/>
            </a:gdLst>
            <a:ahLst/>
            <a:cxnLst>
              <a:cxn ang="0">
                <a:pos x="connsiteX0" y="connsiteY0"/>
              </a:cxn>
              <a:cxn ang="0">
                <a:pos x="connsiteX1" y="connsiteY1"/>
              </a:cxn>
              <a:cxn ang="0">
                <a:pos x="connsiteX2" y="connsiteY2"/>
              </a:cxn>
            </a:cxnLst>
            <a:rect l="l" t="t" r="r" b="b"/>
            <a:pathLst>
              <a:path w="904875" h="301625">
                <a:moveTo>
                  <a:pt x="904875" y="15875"/>
                </a:moveTo>
                <a:cubicBezTo>
                  <a:pt x="686593" y="0"/>
                  <a:pt x="468312" y="-15875"/>
                  <a:pt x="317500" y="31750"/>
                </a:cubicBezTo>
                <a:cubicBezTo>
                  <a:pt x="166688" y="79375"/>
                  <a:pt x="0" y="301625"/>
                  <a:pt x="0" y="301625"/>
                </a:cubicBezTo>
              </a:path>
            </a:pathLst>
          </a:custGeom>
          <a:ln w="28575" cmpd="sng">
            <a:solidFill>
              <a:schemeClr val="tx1"/>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8" name="Rectangle 7"/>
          <p:cNvSpPr/>
          <p:nvPr/>
        </p:nvSpPr>
        <p:spPr>
          <a:xfrm>
            <a:off x="4572000" y="5486400"/>
            <a:ext cx="1864400" cy="369332"/>
          </a:xfrm>
          <a:prstGeom prst="rect">
            <a:avLst/>
          </a:prstGeom>
        </p:spPr>
        <p:txBody>
          <a:bodyPr wrap="none">
            <a:spAutoFit/>
          </a:bodyPr>
          <a:lstStyle/>
          <a:p>
            <a:r>
              <a:rPr lang="en-US" kern="0" dirty="0" smtClean="0">
                <a:solidFill>
                  <a:srgbClr val="000000"/>
                </a:solidFill>
                <a:latin typeface="Tahoma"/>
              </a:rPr>
              <a:t>concept weights</a:t>
            </a:r>
            <a:endParaRPr lang="en-US" dirty="0"/>
          </a:p>
        </p:txBody>
      </p:sp>
    </p:spTree>
    <p:extLst>
      <p:ext uri="{BB962C8B-B14F-4D97-AF65-F5344CB8AC3E}">
        <p14:creationId xmlns:p14="http://schemas.microsoft.com/office/powerpoint/2010/main" val="4260528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23" grpId="0" animBg="1"/>
      <p:bldP spid="24" grpId="0" animBg="1"/>
      <p:bldP spid="32" grpId="0" animBg="1"/>
      <p:bldP spid="6"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a:t>
            </a:r>
            <a:endParaRPr lang="en-US" dirty="0"/>
          </a:p>
        </p:txBody>
      </p:sp>
      <p:sp>
        <p:nvSpPr>
          <p:cNvPr id="3" name="Content Placeholder 2"/>
          <p:cNvSpPr>
            <a:spLocks noGrp="1"/>
          </p:cNvSpPr>
          <p:nvPr>
            <p:ph idx="1"/>
          </p:nvPr>
        </p:nvSpPr>
        <p:spPr>
          <a:xfrm>
            <a:off x="457200" y="990600"/>
            <a:ext cx="8305800" cy="5105399"/>
          </a:xfrm>
        </p:spPr>
        <p:txBody>
          <a:bodyPr/>
          <a:lstStyle/>
          <a:p>
            <a:endParaRPr lang="en-US" dirty="0" smtClean="0"/>
          </a:p>
          <a:p>
            <a:endParaRPr lang="en-US" dirty="0" smtClean="0"/>
          </a:p>
          <a:p>
            <a:r>
              <a:rPr lang="en-US" dirty="0" smtClean="0"/>
              <a:t>Exact maximization is NP-hard</a:t>
            </a:r>
          </a:p>
          <a:p>
            <a:endParaRPr lang="en-US" b="1" dirty="0">
              <a:solidFill>
                <a:srgbClr val="0070C0"/>
              </a:solidFill>
            </a:endParaRPr>
          </a:p>
          <a:p>
            <a:pPr marL="0" indent="0">
              <a:buNone/>
            </a:pPr>
            <a:endParaRPr lang="en-US" dirty="0"/>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066800"/>
            <a:ext cx="6485331" cy="990600"/>
          </a:xfrm>
          <a:prstGeom prst="rect">
            <a:avLst/>
          </a:prstGeom>
        </p:spPr>
      </p:pic>
    </p:spTree>
    <p:extLst>
      <p:ext uri="{BB962C8B-B14F-4D97-AF65-F5344CB8AC3E}">
        <p14:creationId xmlns:p14="http://schemas.microsoft.com/office/powerpoint/2010/main" val="23565360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Exact maximization is NP-hard</a:t>
            </a:r>
          </a:p>
          <a:p>
            <a:r>
              <a:rPr lang="en-US" dirty="0" smtClean="0"/>
              <a:t>Our </a:t>
            </a:r>
            <a:r>
              <a:rPr lang="en-US" dirty="0"/>
              <a:t>objective function is </a:t>
            </a:r>
            <a:r>
              <a:rPr lang="en-US" b="1" dirty="0" err="1" smtClean="0">
                <a:solidFill>
                  <a:srgbClr val="0070C0"/>
                </a:solidFill>
              </a:rPr>
              <a:t>submodular</a:t>
            </a:r>
            <a:endParaRPr lang="en-US" dirty="0" smtClean="0"/>
          </a:p>
          <a:p>
            <a:pPr lvl="1"/>
            <a:r>
              <a:rPr lang="en-US" dirty="0" smtClean="0"/>
              <a:t>Intuitive </a:t>
            </a:r>
            <a:r>
              <a:rPr lang="en-US" b="1" dirty="0" smtClean="0">
                <a:solidFill>
                  <a:srgbClr val="0070C0"/>
                </a:solidFill>
              </a:rPr>
              <a:t>diminishing returns </a:t>
            </a:r>
            <a:r>
              <a:rPr lang="en-US" dirty="0" smtClean="0"/>
              <a:t>property</a:t>
            </a:r>
          </a:p>
          <a:p>
            <a:pPr lvl="1"/>
            <a:r>
              <a:rPr lang="en-US" dirty="0" smtClean="0"/>
              <a:t>Greedy algorithm leads to a (1 – 1/e) ~ 63% approximation, i.e., a </a:t>
            </a:r>
            <a:r>
              <a:rPr lang="en-US" b="1" dirty="0" smtClean="0">
                <a:solidFill>
                  <a:srgbClr val="0070C0"/>
                </a:solidFill>
              </a:rPr>
              <a:t>near-optimal</a:t>
            </a:r>
            <a:r>
              <a:rPr lang="en-US" dirty="0" smtClean="0"/>
              <a:t> solution</a:t>
            </a:r>
          </a:p>
          <a:p>
            <a:pPr lvl="1"/>
            <a:r>
              <a:rPr lang="en-US" dirty="0" smtClean="0"/>
              <a:t>Efficient algorithm based on lazy computation (CELF) [</a:t>
            </a:r>
            <a:r>
              <a:rPr lang="en-US" dirty="0" err="1" smtClean="0"/>
              <a:t>Leskovec</a:t>
            </a:r>
            <a:r>
              <a:rPr lang="en-US" dirty="0" smtClean="0"/>
              <a:t> et al. 2007] makes optimization </a:t>
            </a:r>
            <a:r>
              <a:rPr lang="en-US" b="1" dirty="0" smtClean="0">
                <a:solidFill>
                  <a:srgbClr val="0070C0"/>
                </a:solidFill>
              </a:rPr>
              <a:t>scalable</a:t>
            </a:r>
            <a:endParaRPr lang="en-US" dirty="0"/>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066800"/>
            <a:ext cx="6485331" cy="990600"/>
          </a:xfrm>
          <a:prstGeom prst="rect">
            <a:avLst/>
          </a:prstGeom>
        </p:spPr>
      </p:pic>
      <p:sp>
        <p:nvSpPr>
          <p:cNvPr id="8" name="Content Placeholder 2"/>
          <p:cNvSpPr txBox="1">
            <a:spLocks/>
          </p:cNvSpPr>
          <p:nvPr/>
        </p:nvSpPr>
        <p:spPr bwMode="auto">
          <a:xfrm>
            <a:off x="228600" y="5257800"/>
            <a:ext cx="8610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3"/>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4"/>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5"/>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6"/>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9pPr>
          </a:lstStyle>
          <a:p>
            <a:pPr marL="0" indent="0" algn="ctr">
              <a:buFont typeface="Wingdings" pitchFamily="-112" charset="2"/>
              <a:buNone/>
            </a:pPr>
            <a:r>
              <a:rPr lang="en-US" sz="6000" dirty="0" smtClean="0">
                <a:latin typeface="Calibri"/>
                <a:cs typeface="Calibri"/>
              </a:rPr>
              <a:t>How well does this work?</a:t>
            </a:r>
            <a:endParaRPr lang="en-US" sz="6000" b="1" dirty="0">
              <a:latin typeface="Calibri"/>
              <a:cs typeface="Calibri"/>
            </a:endParaRPr>
          </a:p>
        </p:txBody>
      </p:sp>
    </p:spTree>
    <p:extLst>
      <p:ext uri="{BB962C8B-B14F-4D97-AF65-F5344CB8AC3E}">
        <p14:creationId xmlns:p14="http://schemas.microsoft.com/office/powerpoint/2010/main" val="3135054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coverage</a:t>
            </a:r>
            <a:endParaRPr lang="en-US" dirty="0"/>
          </a:p>
        </p:txBody>
      </p:sp>
      <p:sp>
        <p:nvSpPr>
          <p:cNvPr id="3" name="Content Placeholder 2"/>
          <p:cNvSpPr>
            <a:spLocks noGrp="1"/>
          </p:cNvSpPr>
          <p:nvPr>
            <p:ph idx="1"/>
          </p:nvPr>
        </p:nvSpPr>
        <p:spPr>
          <a:xfrm>
            <a:off x="457200" y="990601"/>
            <a:ext cx="8305800" cy="3429000"/>
          </a:xfrm>
        </p:spPr>
        <p:txBody>
          <a:bodyPr/>
          <a:lstStyle/>
          <a:p>
            <a:r>
              <a:rPr lang="en-US" dirty="0" smtClean="0"/>
              <a:t>Evaluate on </a:t>
            </a:r>
            <a:r>
              <a:rPr lang="en-US" b="1" dirty="0" smtClean="0">
                <a:solidFill>
                  <a:srgbClr val="0070C0"/>
                </a:solidFill>
              </a:rPr>
              <a:t>real blog data </a:t>
            </a:r>
            <a:r>
              <a:rPr lang="en-US" dirty="0" smtClean="0"/>
              <a:t>from Spinn3r</a:t>
            </a:r>
          </a:p>
          <a:p>
            <a:r>
              <a:rPr lang="en-US" dirty="0" smtClean="0"/>
              <a:t>Two concept representations</a:t>
            </a:r>
          </a:p>
          <a:p>
            <a:pPr lvl="1"/>
            <a:r>
              <a:rPr lang="en-US" b="1" dirty="0" smtClean="0"/>
              <a:t>Fine-grained </a:t>
            </a:r>
            <a:r>
              <a:rPr lang="en-US" dirty="0" smtClean="0"/>
              <a:t>concepts (named entities, noun phrases)</a:t>
            </a:r>
          </a:p>
          <a:p>
            <a:pPr lvl="1"/>
            <a:r>
              <a:rPr lang="en-US" b="1" dirty="0" smtClean="0"/>
              <a:t>Coarse-grained </a:t>
            </a:r>
            <a:r>
              <a:rPr lang="en-US" dirty="0" smtClean="0"/>
              <a:t>concepts (LDA topics)</a:t>
            </a:r>
          </a:p>
          <a:p>
            <a:r>
              <a:rPr lang="en-US" dirty="0" smtClean="0"/>
              <a:t>Conducted </a:t>
            </a:r>
            <a:r>
              <a:rPr lang="en-US" b="1" dirty="0" smtClean="0"/>
              <a:t>user study</a:t>
            </a:r>
            <a:r>
              <a:rPr lang="en-US" dirty="0" smtClean="0"/>
              <a:t> to evaluate:</a:t>
            </a:r>
          </a:p>
        </p:txBody>
      </p:sp>
      <p:sp>
        <p:nvSpPr>
          <p:cNvPr id="4" name="Rectangle 3"/>
          <p:cNvSpPr/>
          <p:nvPr/>
        </p:nvSpPr>
        <p:spPr>
          <a:xfrm>
            <a:off x="804333" y="3581400"/>
            <a:ext cx="8001000" cy="1077218"/>
          </a:xfrm>
          <a:prstGeom prst="rect">
            <a:avLst/>
          </a:prstGeom>
        </p:spPr>
        <p:txBody>
          <a:bodyPr wrap="square">
            <a:spAutoFit/>
          </a:bodyPr>
          <a:lstStyle/>
          <a:p>
            <a:pPr>
              <a:tabLst>
                <a:tab pos="2003425" algn="l"/>
                <a:tab pos="2568575" algn="l"/>
              </a:tabLst>
            </a:pPr>
            <a:r>
              <a:rPr lang="en-US" sz="3200" b="1" dirty="0" smtClean="0">
                <a:latin typeface="Calibri"/>
                <a:cs typeface="Calibri"/>
              </a:rPr>
              <a:t>topicality –	</a:t>
            </a:r>
            <a:r>
              <a:rPr lang="en-US" sz="3200" dirty="0" smtClean="0">
                <a:latin typeface="Calibri"/>
                <a:cs typeface="Calibri"/>
              </a:rPr>
              <a:t>how many articles are relevant to 	the important stories of the day?</a:t>
            </a:r>
          </a:p>
        </p:txBody>
      </p:sp>
      <p:sp>
        <p:nvSpPr>
          <p:cNvPr id="15" name="Rectangle 14"/>
          <p:cNvSpPr/>
          <p:nvPr/>
        </p:nvSpPr>
        <p:spPr>
          <a:xfrm>
            <a:off x="381000" y="4607242"/>
            <a:ext cx="8458200" cy="584776"/>
          </a:xfrm>
          <a:prstGeom prst="rect">
            <a:avLst/>
          </a:prstGeom>
        </p:spPr>
        <p:txBody>
          <a:bodyPr wrap="square">
            <a:spAutoFit/>
          </a:bodyPr>
          <a:lstStyle/>
          <a:p>
            <a:pPr>
              <a:tabLst>
                <a:tab pos="2003425" algn="l"/>
                <a:tab pos="2568575" algn="l"/>
              </a:tabLst>
            </a:pPr>
            <a:r>
              <a:rPr lang="en-US" sz="3200" b="1" dirty="0">
                <a:latin typeface="Calibri"/>
                <a:cs typeface="Calibri"/>
              </a:rPr>
              <a:t>r</a:t>
            </a:r>
            <a:r>
              <a:rPr lang="en-US" sz="3200" b="1" dirty="0" smtClean="0">
                <a:latin typeface="Calibri"/>
                <a:cs typeface="Calibri"/>
              </a:rPr>
              <a:t>edundancy –	</a:t>
            </a:r>
            <a:r>
              <a:rPr lang="en-US" sz="3200" dirty="0" smtClean="0">
                <a:latin typeface="Calibri"/>
                <a:cs typeface="Calibri"/>
              </a:rPr>
              <a:t>how many articles are redundant? </a:t>
            </a:r>
            <a:endParaRPr lang="en-US" sz="3200" dirty="0">
              <a:latin typeface="Calibri"/>
              <a:cs typeface="Calibri"/>
            </a:endParaRPr>
          </a:p>
        </p:txBody>
      </p:sp>
    </p:spTree>
    <p:custDataLst>
      <p:tags r:id="rId1"/>
    </p:custDataLst>
    <p:extLst>
      <p:ext uri="{BB962C8B-B14F-4D97-AF65-F5344CB8AC3E}">
        <p14:creationId xmlns:p14="http://schemas.microsoft.com/office/powerpoint/2010/main" val="3622103997"/>
      </p:ext>
    </p:extLst>
  </p:cSld>
  <p:clrMapOvr>
    <a:masterClrMapping/>
  </p:clrMapOvr>
  <p:transition xmlns:p14="http://schemas.microsoft.com/office/powerpoint/2010/main" advTm="43298"/>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en-US" b="1" dirty="0" smtClean="0"/>
              <a:t>Topicality</a:t>
            </a:r>
            <a:endParaRPr lang="en-US" b="1" dirty="0"/>
          </a:p>
        </p:txBody>
      </p:sp>
      <p:grpSp>
        <p:nvGrpSpPr>
          <p:cNvPr id="3" name="Group 27"/>
          <p:cNvGrpSpPr/>
          <p:nvPr/>
        </p:nvGrpSpPr>
        <p:grpSpPr>
          <a:xfrm>
            <a:off x="773156" y="987552"/>
            <a:ext cx="6993990" cy="4045162"/>
            <a:chOff x="773156" y="987552"/>
            <a:chExt cx="6993990" cy="4045162"/>
          </a:xfrm>
        </p:grpSpPr>
        <p:cxnSp>
          <p:nvCxnSpPr>
            <p:cNvPr id="5" name="Straight Arrow Connector 99"/>
            <p:cNvCxnSpPr>
              <a:cxnSpLocks noChangeShapeType="1"/>
            </p:cNvCxnSpPr>
            <p:nvPr/>
          </p:nvCxnSpPr>
          <p:spPr bwMode="auto">
            <a:xfrm rot="5400000" flipH="1" flipV="1">
              <a:off x="-157912" y="2810420"/>
              <a:ext cx="2787650" cy="1587"/>
            </a:xfrm>
            <a:prstGeom prst="straightConnector1">
              <a:avLst/>
            </a:prstGeom>
            <a:noFill/>
            <a:ln w="57150" algn="ctr">
              <a:solidFill>
                <a:schemeClr val="tx1"/>
              </a:solidFill>
              <a:miter lim="800000"/>
              <a:headEnd/>
              <a:tailEnd type="arrow" w="med" len="med"/>
            </a:ln>
          </p:spPr>
        </p:cxnSp>
        <p:sp>
          <p:nvSpPr>
            <p:cNvPr id="6" name="Rectangle 107"/>
            <p:cNvSpPr>
              <a:spLocks noChangeArrowheads="1"/>
            </p:cNvSpPr>
            <p:nvPr/>
          </p:nvSpPr>
          <p:spPr bwMode="auto">
            <a:xfrm rot="16200000">
              <a:off x="-58694" y="2654051"/>
              <a:ext cx="2063750" cy="400050"/>
            </a:xfrm>
            <a:prstGeom prst="rect">
              <a:avLst/>
            </a:prstGeom>
            <a:noFill/>
            <a:ln w="9525">
              <a:noFill/>
              <a:miter lim="800000"/>
              <a:headEnd/>
              <a:tailEnd/>
            </a:ln>
          </p:spPr>
          <p:txBody>
            <a:bodyPr wrap="none">
              <a:spAutoFit/>
            </a:bodyPr>
            <a:lstStyle/>
            <a:p>
              <a:r>
                <a:rPr lang="en-US" b="1">
                  <a:latin typeface="Arial" charset="0"/>
                </a:rPr>
                <a:t>Higher is better</a:t>
              </a:r>
              <a:endParaRPr lang="en-US"/>
            </a:p>
          </p:txBody>
        </p:sp>
        <p:pic>
          <p:nvPicPr>
            <p:cNvPr id="27" name="Picture 26" descr="topicality.png"/>
            <p:cNvPicPr>
              <a:picLocks/>
            </p:cNvPicPr>
            <p:nvPr/>
          </p:nvPicPr>
          <p:blipFill>
            <a:blip r:embed="rId3" cstate="print"/>
            <a:srcRect t="2189" b="5219"/>
            <a:stretch>
              <a:fillRect/>
            </a:stretch>
          </p:blipFill>
          <p:spPr>
            <a:xfrm>
              <a:off x="1463040" y="987552"/>
              <a:ext cx="6304106" cy="3675888"/>
            </a:xfrm>
            <a:prstGeom prst="rect">
              <a:avLst/>
            </a:prstGeom>
          </p:spPr>
        </p:pic>
        <p:pic>
          <p:nvPicPr>
            <p:cNvPr id="11" name="Picture 10"/>
            <p:cNvPicPr>
              <a:picLocks noChangeAspect="1" noChangeArrowheads="1"/>
            </p:cNvPicPr>
            <p:nvPr/>
          </p:nvPicPr>
          <p:blipFill>
            <a:blip r:embed="rId4" cstate="print"/>
            <a:srcRect/>
            <a:stretch>
              <a:fillRect/>
            </a:stretch>
          </p:blipFill>
          <p:spPr bwMode="auto">
            <a:xfrm>
              <a:off x="2362948" y="4611469"/>
              <a:ext cx="728680" cy="329081"/>
            </a:xfrm>
            <a:prstGeom prst="rect">
              <a:avLst/>
            </a:prstGeom>
            <a:noFill/>
            <a:ln w="9525">
              <a:noFill/>
              <a:miter lim="800000"/>
              <a:headEnd/>
              <a:tailEnd/>
            </a:ln>
            <a:effectLst/>
          </p:spPr>
        </p:pic>
        <p:pic>
          <p:nvPicPr>
            <p:cNvPr id="12" name="Picture 11"/>
            <p:cNvPicPr>
              <a:picLocks noChangeAspect="1" noChangeArrowheads="1"/>
            </p:cNvPicPr>
            <p:nvPr/>
          </p:nvPicPr>
          <p:blipFill>
            <a:blip r:embed="rId5" cstate="print"/>
            <a:srcRect/>
            <a:stretch>
              <a:fillRect/>
            </a:stretch>
          </p:blipFill>
          <p:spPr bwMode="auto">
            <a:xfrm>
              <a:off x="3881268" y="4613834"/>
              <a:ext cx="1007802" cy="316083"/>
            </a:xfrm>
            <a:prstGeom prst="rect">
              <a:avLst/>
            </a:prstGeom>
            <a:noFill/>
            <a:ln w="9525">
              <a:noFill/>
              <a:miter lim="800000"/>
              <a:headEnd/>
              <a:tailEnd/>
            </a:ln>
            <a:effectLst/>
          </p:spPr>
        </p:pic>
        <p:pic>
          <p:nvPicPr>
            <p:cNvPr id="14" name="Picture 7"/>
            <p:cNvPicPr>
              <a:picLocks noChangeAspect="1" noChangeArrowheads="1"/>
            </p:cNvPicPr>
            <p:nvPr/>
          </p:nvPicPr>
          <p:blipFill>
            <a:blip r:embed="rId6" cstate="print"/>
            <a:srcRect/>
            <a:stretch>
              <a:fillRect/>
            </a:stretch>
          </p:blipFill>
          <p:spPr bwMode="auto">
            <a:xfrm>
              <a:off x="6421664" y="4619429"/>
              <a:ext cx="1323440" cy="413285"/>
            </a:xfrm>
            <a:prstGeom prst="rect">
              <a:avLst/>
            </a:prstGeom>
            <a:noFill/>
            <a:ln w="9525">
              <a:noFill/>
              <a:miter lim="800000"/>
              <a:headEnd/>
              <a:tailEnd/>
            </a:ln>
            <a:effectLst/>
          </p:spPr>
        </p:pic>
        <p:sp>
          <p:nvSpPr>
            <p:cNvPr id="17" name="TextBox 16"/>
            <p:cNvSpPr txBox="1"/>
            <p:nvPr/>
          </p:nvSpPr>
          <p:spPr>
            <a:xfrm>
              <a:off x="4876800" y="4583668"/>
              <a:ext cx="685800" cy="369332"/>
            </a:xfrm>
            <a:prstGeom prst="rect">
              <a:avLst/>
            </a:prstGeom>
            <a:noFill/>
          </p:spPr>
          <p:txBody>
            <a:bodyPr wrap="square" rtlCol="0">
              <a:spAutoFit/>
            </a:bodyPr>
            <a:lstStyle/>
            <a:p>
              <a:r>
                <a:rPr lang="en-US" b="1" dirty="0" smtClean="0">
                  <a:solidFill>
                    <a:schemeClr val="tx1">
                      <a:lumMod val="85000"/>
                      <a:lumOff val="15000"/>
                    </a:schemeClr>
                  </a:solidFill>
                </a:rPr>
                <a:t>fine</a:t>
              </a:r>
              <a:endParaRPr lang="en-US" b="1" dirty="0">
                <a:solidFill>
                  <a:schemeClr val="tx1">
                    <a:lumMod val="85000"/>
                    <a:lumOff val="15000"/>
                  </a:schemeClr>
                </a:solidFill>
              </a:endParaRPr>
            </a:p>
          </p:txBody>
        </p:sp>
        <p:sp>
          <p:nvSpPr>
            <p:cNvPr id="16" name="TextBox 15"/>
            <p:cNvSpPr txBox="1"/>
            <p:nvPr/>
          </p:nvSpPr>
          <p:spPr>
            <a:xfrm>
              <a:off x="3048000" y="4583668"/>
              <a:ext cx="1219200" cy="369332"/>
            </a:xfrm>
            <a:prstGeom prst="rect">
              <a:avLst/>
            </a:prstGeom>
            <a:noFill/>
          </p:spPr>
          <p:txBody>
            <a:bodyPr wrap="square" rtlCol="0">
              <a:spAutoFit/>
            </a:bodyPr>
            <a:lstStyle/>
            <a:p>
              <a:r>
                <a:rPr lang="en-US" b="1" dirty="0" smtClean="0">
                  <a:solidFill>
                    <a:schemeClr val="tx2">
                      <a:lumMod val="75000"/>
                    </a:schemeClr>
                  </a:solidFill>
                </a:rPr>
                <a:t>coarse</a:t>
              </a:r>
              <a:endParaRPr lang="en-US" b="1" dirty="0">
                <a:solidFill>
                  <a:schemeClr val="tx2">
                    <a:lumMod val="75000"/>
                  </a:schemeClr>
                </a:solidFill>
              </a:endParaRPr>
            </a:p>
          </p:txBody>
        </p:sp>
      </p:grpSp>
      <p:pic>
        <p:nvPicPr>
          <p:cNvPr id="20" name="Picture 19"/>
          <p:cNvPicPr>
            <a:picLocks noChangeAspect="1" noChangeArrowheads="1"/>
          </p:cNvPicPr>
          <p:nvPr/>
        </p:nvPicPr>
        <p:blipFill>
          <a:blip r:embed="rId7" cstate="print"/>
          <a:srcRect/>
          <a:stretch>
            <a:fillRect/>
          </a:stretch>
        </p:blipFill>
        <p:spPr bwMode="auto">
          <a:xfrm>
            <a:off x="5715000" y="4662714"/>
            <a:ext cx="514033" cy="269554"/>
          </a:xfrm>
          <a:prstGeom prst="rect">
            <a:avLst/>
          </a:prstGeom>
          <a:noFill/>
          <a:ln w="9525">
            <a:noFill/>
            <a:miter lim="800000"/>
            <a:headEnd/>
            <a:tailEnd/>
          </a:ln>
          <a:effectLst/>
        </p:spPr>
      </p:pic>
      <p:sp>
        <p:nvSpPr>
          <p:cNvPr id="4" name="Up Arrow 3"/>
          <p:cNvSpPr/>
          <p:nvPr/>
        </p:nvSpPr>
        <p:spPr bwMode="auto">
          <a:xfrm>
            <a:off x="3276600" y="5105400"/>
            <a:ext cx="533400" cy="914400"/>
          </a:xfrm>
          <a:prstGeom prst="upArrow">
            <a:avLst/>
          </a:prstGeom>
          <a:solidFill>
            <a:srgbClr val="FF66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1" name="Up Arrow 20"/>
          <p:cNvSpPr/>
          <p:nvPr/>
        </p:nvSpPr>
        <p:spPr bwMode="auto">
          <a:xfrm>
            <a:off x="4953000" y="5105400"/>
            <a:ext cx="533400" cy="914400"/>
          </a:xfrm>
          <a:prstGeom prst="upArrow">
            <a:avLst/>
          </a:prstGeom>
          <a:solidFill>
            <a:srgbClr val="FF66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3" name="TextBox 12"/>
          <p:cNvSpPr txBox="1"/>
          <p:nvPr/>
        </p:nvSpPr>
        <p:spPr>
          <a:xfrm>
            <a:off x="3200400" y="6096000"/>
            <a:ext cx="2468144" cy="584776"/>
          </a:xfrm>
          <a:prstGeom prst="rect">
            <a:avLst/>
          </a:prstGeom>
          <a:noFill/>
        </p:spPr>
        <p:txBody>
          <a:bodyPr wrap="none" rtlCol="0">
            <a:spAutoFit/>
          </a:bodyPr>
          <a:lstStyle/>
          <a:p>
            <a:r>
              <a:rPr lang="en-US" sz="3200" b="1" dirty="0">
                <a:latin typeface="Calibri"/>
                <a:cs typeface="Calibri"/>
              </a:rPr>
              <a:t>o</a:t>
            </a:r>
            <a:r>
              <a:rPr lang="en-US" sz="3200" b="1" dirty="0" smtClean="0">
                <a:latin typeface="Calibri"/>
                <a:cs typeface="Calibri"/>
              </a:rPr>
              <a:t>ur approach</a:t>
            </a:r>
            <a:endParaRPr lang="en-US" sz="3200" b="1" dirty="0">
              <a:latin typeface="Calibri"/>
              <a:cs typeface="Calibri"/>
            </a:endParaRPr>
          </a:p>
        </p:txBody>
      </p:sp>
    </p:spTree>
    <p:extLst>
      <p:ext uri="{BB962C8B-B14F-4D97-AF65-F5344CB8AC3E}">
        <p14:creationId xmlns:p14="http://schemas.microsoft.com/office/powerpoint/2010/main" val="73128774"/>
      </p:ext>
    </p:extLst>
  </p:cSld>
  <p:clrMapOvr>
    <a:masterClrMapping/>
  </p:clrMapOvr>
  <p:transition xmlns:p14="http://schemas.microsoft.com/office/powerpoint/2010/main" advTm="15391"/>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redundancy.png"/>
          <p:cNvPicPr>
            <a:picLocks/>
          </p:cNvPicPr>
          <p:nvPr/>
        </p:nvPicPr>
        <p:blipFill>
          <a:blip r:embed="rId3" cstate="print"/>
          <a:srcRect t="1633" b="6917"/>
          <a:stretch>
            <a:fillRect/>
          </a:stretch>
        </p:blipFill>
        <p:spPr>
          <a:xfrm>
            <a:off x="1389888" y="941832"/>
            <a:ext cx="6729984" cy="3813048"/>
          </a:xfrm>
          <a:prstGeom prst="rect">
            <a:avLst/>
          </a:prstGeom>
        </p:spPr>
      </p:pic>
      <p:sp>
        <p:nvSpPr>
          <p:cNvPr id="2" name="Title 1"/>
          <p:cNvSpPr>
            <a:spLocks noGrp="1"/>
          </p:cNvSpPr>
          <p:nvPr>
            <p:ph type="title"/>
          </p:nvPr>
        </p:nvSpPr>
        <p:spPr/>
        <p:txBody>
          <a:bodyPr/>
          <a:lstStyle/>
          <a:p>
            <a:r>
              <a:rPr lang="en-US" dirty="0" smtClean="0"/>
              <a:t>Results: </a:t>
            </a:r>
            <a:r>
              <a:rPr lang="en-US" b="1" dirty="0" smtClean="0"/>
              <a:t>Redundancy</a:t>
            </a:r>
            <a:endParaRPr lang="en-US" b="1" dirty="0"/>
          </a:p>
        </p:txBody>
      </p:sp>
      <p:grpSp>
        <p:nvGrpSpPr>
          <p:cNvPr id="3" name="Group 31"/>
          <p:cNvGrpSpPr/>
          <p:nvPr/>
        </p:nvGrpSpPr>
        <p:grpSpPr>
          <a:xfrm>
            <a:off x="838201" y="1517650"/>
            <a:ext cx="7350455" cy="3663950"/>
            <a:chOff x="838201" y="1517650"/>
            <a:chExt cx="7350455" cy="3663950"/>
          </a:xfrm>
        </p:grpSpPr>
        <p:sp>
          <p:nvSpPr>
            <p:cNvPr id="6" name="Rectangle 109"/>
            <p:cNvSpPr>
              <a:spLocks noChangeArrowheads="1"/>
            </p:cNvSpPr>
            <p:nvPr/>
          </p:nvSpPr>
          <p:spPr bwMode="auto">
            <a:xfrm rot="16200000">
              <a:off x="34926" y="2754312"/>
              <a:ext cx="2006600" cy="400050"/>
            </a:xfrm>
            <a:prstGeom prst="rect">
              <a:avLst/>
            </a:prstGeom>
            <a:noFill/>
            <a:ln w="9525">
              <a:noFill/>
              <a:miter lim="800000"/>
              <a:headEnd/>
              <a:tailEnd/>
            </a:ln>
          </p:spPr>
          <p:txBody>
            <a:bodyPr wrap="none">
              <a:spAutoFit/>
            </a:bodyPr>
            <a:lstStyle/>
            <a:p>
              <a:r>
                <a:rPr lang="en-US" b="1">
                  <a:latin typeface="Arial" charset="0"/>
                </a:rPr>
                <a:t>Lower is better</a:t>
              </a:r>
              <a:endParaRPr lang="en-US"/>
            </a:p>
          </p:txBody>
        </p:sp>
        <p:sp>
          <p:nvSpPr>
            <p:cNvPr id="11" name="TextBox 10"/>
            <p:cNvSpPr txBox="1"/>
            <p:nvPr/>
          </p:nvSpPr>
          <p:spPr>
            <a:xfrm>
              <a:off x="2092656" y="4701317"/>
              <a:ext cx="6096000" cy="369332"/>
            </a:xfrm>
            <a:prstGeom prst="rect">
              <a:avLst/>
            </a:prstGeom>
            <a:solidFill>
              <a:schemeClr val="accent1"/>
            </a:solidFill>
          </p:spPr>
          <p:txBody>
            <a:bodyPr wrap="square" rtlCol="0">
              <a:spAutoFit/>
            </a:bodyPr>
            <a:lstStyle/>
            <a:p>
              <a:endParaRPr lang="en-US" dirty="0"/>
            </a:p>
          </p:txBody>
        </p:sp>
        <p:pic>
          <p:nvPicPr>
            <p:cNvPr id="16" name="Picture 15"/>
            <p:cNvPicPr>
              <a:picLocks noChangeAspect="1" noChangeArrowheads="1"/>
            </p:cNvPicPr>
            <p:nvPr/>
          </p:nvPicPr>
          <p:blipFill>
            <a:blip r:embed="rId4" cstate="print"/>
            <a:srcRect/>
            <a:stretch>
              <a:fillRect/>
            </a:stretch>
          </p:blipFill>
          <p:spPr bwMode="auto">
            <a:xfrm>
              <a:off x="2584518" y="4750221"/>
              <a:ext cx="728680" cy="329081"/>
            </a:xfrm>
            <a:prstGeom prst="rect">
              <a:avLst/>
            </a:prstGeom>
            <a:noFill/>
            <a:ln w="9525">
              <a:noFill/>
              <a:miter lim="800000"/>
              <a:headEnd/>
              <a:tailEnd/>
            </a:ln>
            <a:effectLst/>
          </p:spPr>
        </p:pic>
        <p:pic>
          <p:nvPicPr>
            <p:cNvPr id="17" name="Picture 16"/>
            <p:cNvPicPr>
              <a:picLocks noChangeAspect="1" noChangeArrowheads="1"/>
            </p:cNvPicPr>
            <p:nvPr/>
          </p:nvPicPr>
          <p:blipFill>
            <a:blip r:embed="rId5" cstate="print"/>
            <a:srcRect/>
            <a:stretch>
              <a:fillRect/>
            </a:stretch>
          </p:blipFill>
          <p:spPr bwMode="auto">
            <a:xfrm>
              <a:off x="4160150" y="4752586"/>
              <a:ext cx="1007802" cy="316083"/>
            </a:xfrm>
            <a:prstGeom prst="rect">
              <a:avLst/>
            </a:prstGeom>
            <a:noFill/>
            <a:ln w="9525">
              <a:noFill/>
              <a:miter lim="800000"/>
              <a:headEnd/>
              <a:tailEnd/>
            </a:ln>
            <a:effectLst/>
          </p:spPr>
        </p:pic>
        <p:pic>
          <p:nvPicPr>
            <p:cNvPr id="18" name="Picture 17"/>
            <p:cNvPicPr>
              <a:picLocks noChangeAspect="1" noChangeArrowheads="1"/>
            </p:cNvPicPr>
            <p:nvPr/>
          </p:nvPicPr>
          <p:blipFill>
            <a:blip r:embed="rId6" cstate="print"/>
            <a:srcRect/>
            <a:stretch>
              <a:fillRect/>
            </a:stretch>
          </p:blipFill>
          <p:spPr bwMode="auto">
            <a:xfrm>
              <a:off x="6039167" y="4785467"/>
              <a:ext cx="514033" cy="269554"/>
            </a:xfrm>
            <a:prstGeom prst="rect">
              <a:avLst/>
            </a:prstGeom>
            <a:noFill/>
            <a:ln w="9525">
              <a:noFill/>
              <a:miter lim="800000"/>
              <a:headEnd/>
              <a:tailEnd/>
            </a:ln>
            <a:effectLst/>
          </p:spPr>
        </p:pic>
        <p:pic>
          <p:nvPicPr>
            <p:cNvPr id="19" name="Picture 7"/>
            <p:cNvPicPr>
              <a:picLocks noChangeAspect="1" noChangeArrowheads="1"/>
            </p:cNvPicPr>
            <p:nvPr/>
          </p:nvPicPr>
          <p:blipFill>
            <a:blip r:embed="rId7" cstate="print"/>
            <a:srcRect/>
            <a:stretch>
              <a:fillRect/>
            </a:stretch>
          </p:blipFill>
          <p:spPr bwMode="auto">
            <a:xfrm>
              <a:off x="6753760" y="4768315"/>
              <a:ext cx="1323440" cy="413285"/>
            </a:xfrm>
            <a:prstGeom prst="rect">
              <a:avLst/>
            </a:prstGeom>
            <a:noFill/>
            <a:ln w="9525">
              <a:noFill/>
              <a:miter lim="800000"/>
              <a:headEnd/>
              <a:tailEnd/>
            </a:ln>
            <a:effectLst/>
          </p:spPr>
        </p:pic>
        <p:cxnSp>
          <p:nvCxnSpPr>
            <p:cNvPr id="5" name="Straight Arrow Connector 108"/>
            <p:cNvCxnSpPr>
              <a:cxnSpLocks noChangeShapeType="1"/>
            </p:cNvCxnSpPr>
            <p:nvPr/>
          </p:nvCxnSpPr>
          <p:spPr bwMode="auto">
            <a:xfrm rot="16200000" flipH="1">
              <a:off x="-92867" y="2910681"/>
              <a:ext cx="2787650" cy="1587"/>
            </a:xfrm>
            <a:prstGeom prst="straightConnector1">
              <a:avLst/>
            </a:prstGeom>
            <a:noFill/>
            <a:ln w="57150" algn="ctr">
              <a:solidFill>
                <a:schemeClr val="tx1"/>
              </a:solidFill>
              <a:miter lim="800000"/>
              <a:headEnd/>
              <a:tailEnd type="arrow" w="med" len="med"/>
            </a:ln>
          </p:spPr>
        </p:cxnSp>
      </p:grpSp>
      <p:sp>
        <p:nvSpPr>
          <p:cNvPr id="21" name="TextBox 20"/>
          <p:cNvSpPr txBox="1"/>
          <p:nvPr/>
        </p:nvSpPr>
        <p:spPr>
          <a:xfrm>
            <a:off x="5181600" y="4659868"/>
            <a:ext cx="685800" cy="369332"/>
          </a:xfrm>
          <a:prstGeom prst="rect">
            <a:avLst/>
          </a:prstGeom>
          <a:noFill/>
        </p:spPr>
        <p:txBody>
          <a:bodyPr wrap="square" rtlCol="0">
            <a:spAutoFit/>
          </a:bodyPr>
          <a:lstStyle/>
          <a:p>
            <a:r>
              <a:rPr lang="en-US" b="1" dirty="0" smtClean="0">
                <a:solidFill>
                  <a:schemeClr val="tx1">
                    <a:lumMod val="85000"/>
                    <a:lumOff val="15000"/>
                  </a:schemeClr>
                </a:solidFill>
              </a:rPr>
              <a:t>fine</a:t>
            </a:r>
            <a:endParaRPr lang="en-US" b="1" dirty="0">
              <a:solidFill>
                <a:schemeClr val="tx1">
                  <a:lumMod val="85000"/>
                  <a:lumOff val="15000"/>
                </a:schemeClr>
              </a:solidFill>
            </a:endParaRPr>
          </a:p>
        </p:txBody>
      </p:sp>
      <p:sp>
        <p:nvSpPr>
          <p:cNvPr id="22" name="TextBox 21"/>
          <p:cNvSpPr txBox="1"/>
          <p:nvPr/>
        </p:nvSpPr>
        <p:spPr>
          <a:xfrm>
            <a:off x="3352800" y="4626087"/>
            <a:ext cx="1219200" cy="369332"/>
          </a:xfrm>
          <a:prstGeom prst="rect">
            <a:avLst/>
          </a:prstGeom>
          <a:noFill/>
        </p:spPr>
        <p:txBody>
          <a:bodyPr wrap="square" rtlCol="0">
            <a:spAutoFit/>
          </a:bodyPr>
          <a:lstStyle/>
          <a:p>
            <a:r>
              <a:rPr lang="en-US" b="1" dirty="0" smtClean="0">
                <a:solidFill>
                  <a:schemeClr val="tx2">
                    <a:lumMod val="75000"/>
                  </a:schemeClr>
                </a:solidFill>
              </a:rPr>
              <a:t>coarse</a:t>
            </a:r>
            <a:endParaRPr lang="en-US" b="1" dirty="0">
              <a:solidFill>
                <a:schemeClr val="tx2">
                  <a:lumMod val="75000"/>
                </a:schemeClr>
              </a:solidFill>
            </a:endParaRPr>
          </a:p>
        </p:txBody>
      </p:sp>
      <p:sp>
        <p:nvSpPr>
          <p:cNvPr id="15" name="Up Arrow 14"/>
          <p:cNvSpPr/>
          <p:nvPr/>
        </p:nvSpPr>
        <p:spPr bwMode="auto">
          <a:xfrm>
            <a:off x="3505200" y="5105400"/>
            <a:ext cx="533400" cy="914400"/>
          </a:xfrm>
          <a:prstGeom prst="upArrow">
            <a:avLst/>
          </a:prstGeom>
          <a:solidFill>
            <a:srgbClr val="FF66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3" name="Up Arrow 22"/>
          <p:cNvSpPr/>
          <p:nvPr/>
        </p:nvSpPr>
        <p:spPr bwMode="auto">
          <a:xfrm>
            <a:off x="5257800" y="5105400"/>
            <a:ext cx="533400" cy="914400"/>
          </a:xfrm>
          <a:prstGeom prst="upArrow">
            <a:avLst/>
          </a:prstGeom>
          <a:solidFill>
            <a:srgbClr val="FF66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5" name="TextBox 24"/>
          <p:cNvSpPr txBox="1"/>
          <p:nvPr/>
        </p:nvSpPr>
        <p:spPr>
          <a:xfrm>
            <a:off x="3475456" y="6096000"/>
            <a:ext cx="2468144" cy="584776"/>
          </a:xfrm>
          <a:prstGeom prst="rect">
            <a:avLst/>
          </a:prstGeom>
          <a:noFill/>
        </p:spPr>
        <p:txBody>
          <a:bodyPr wrap="none" rtlCol="0">
            <a:spAutoFit/>
          </a:bodyPr>
          <a:lstStyle/>
          <a:p>
            <a:r>
              <a:rPr lang="en-US" sz="3200" b="1" dirty="0">
                <a:latin typeface="Calibri"/>
                <a:cs typeface="Calibri"/>
              </a:rPr>
              <a:t>o</a:t>
            </a:r>
            <a:r>
              <a:rPr lang="en-US" sz="3200" b="1" dirty="0" smtClean="0">
                <a:latin typeface="Calibri"/>
                <a:cs typeface="Calibri"/>
              </a:rPr>
              <a:t>ur approach</a:t>
            </a:r>
            <a:endParaRPr lang="en-US" sz="3200" b="1" dirty="0">
              <a:latin typeface="Calibri"/>
              <a:cs typeface="Calibri"/>
            </a:endParaRPr>
          </a:p>
        </p:txBody>
      </p:sp>
    </p:spTree>
    <p:extLst>
      <p:ext uri="{BB962C8B-B14F-4D97-AF65-F5344CB8AC3E}">
        <p14:creationId xmlns:p14="http://schemas.microsoft.com/office/powerpoint/2010/main" val="4150190446"/>
      </p:ext>
    </p:extLst>
  </p:cSld>
  <p:clrMapOvr>
    <a:masterClrMapping/>
  </p:clrMapOvr>
  <p:transition xmlns:p14="http://schemas.microsoft.com/office/powerpoint/2010/main" advTm="11469"/>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600" y="1066800"/>
            <a:ext cx="8610600" cy="4191000"/>
          </a:xfrm>
        </p:spPr>
        <p:txBody>
          <a:bodyPr/>
          <a:lstStyle/>
          <a:p>
            <a:pPr marL="0" indent="0" algn="ctr">
              <a:buNone/>
            </a:pPr>
            <a:r>
              <a:rPr lang="en-US" sz="5400" dirty="0" smtClean="0">
                <a:latin typeface="Calibri"/>
                <a:cs typeface="Calibri"/>
              </a:rPr>
              <a:t>In the </a:t>
            </a:r>
            <a:r>
              <a:rPr lang="en-US" sz="5400" b="1" dirty="0" err="1" smtClean="0">
                <a:latin typeface="Calibri"/>
                <a:cs typeface="Calibri"/>
              </a:rPr>
              <a:t>unpersonalized</a:t>
            </a:r>
            <a:r>
              <a:rPr lang="en-US" sz="5400" b="1" dirty="0" smtClean="0">
                <a:latin typeface="Calibri"/>
                <a:cs typeface="Calibri"/>
              </a:rPr>
              <a:t> </a:t>
            </a:r>
            <a:r>
              <a:rPr lang="en-US" sz="5400" dirty="0" smtClean="0">
                <a:latin typeface="Calibri"/>
                <a:cs typeface="Calibri"/>
              </a:rPr>
              <a:t>case, we produce </a:t>
            </a:r>
            <a:r>
              <a:rPr lang="en-US" sz="5400" b="1" dirty="0" smtClean="0">
                <a:solidFill>
                  <a:srgbClr val="008000"/>
                </a:solidFill>
                <a:latin typeface="Calibri"/>
                <a:cs typeface="Calibri"/>
              </a:rPr>
              <a:t>relevant</a:t>
            </a:r>
            <a:r>
              <a:rPr lang="en-US" sz="5400" dirty="0" smtClean="0">
                <a:solidFill>
                  <a:srgbClr val="008000"/>
                </a:solidFill>
                <a:latin typeface="Calibri"/>
                <a:cs typeface="Calibri"/>
              </a:rPr>
              <a:t> </a:t>
            </a:r>
            <a:r>
              <a:rPr lang="en-US" sz="5400" dirty="0" smtClean="0">
                <a:latin typeface="Calibri"/>
                <a:cs typeface="Calibri"/>
              </a:rPr>
              <a:t>and </a:t>
            </a:r>
            <a:r>
              <a:rPr lang="en-US" sz="5400" b="1" dirty="0" smtClean="0">
                <a:solidFill>
                  <a:srgbClr val="008000"/>
                </a:solidFill>
                <a:latin typeface="Calibri"/>
                <a:cs typeface="Calibri"/>
              </a:rPr>
              <a:t>diverse</a:t>
            </a:r>
            <a:r>
              <a:rPr lang="en-US" sz="5400" dirty="0" smtClean="0">
                <a:solidFill>
                  <a:srgbClr val="008000"/>
                </a:solidFill>
                <a:latin typeface="Calibri"/>
                <a:cs typeface="Calibri"/>
              </a:rPr>
              <a:t> </a:t>
            </a:r>
            <a:r>
              <a:rPr lang="en-US" sz="5400" dirty="0" smtClean="0">
                <a:latin typeface="Calibri"/>
                <a:cs typeface="Calibri"/>
              </a:rPr>
              <a:t>recommendations, comparable to Yahoo! </a:t>
            </a:r>
            <a:r>
              <a:rPr lang="en-US" sz="5400" dirty="0">
                <a:latin typeface="Calibri"/>
                <a:cs typeface="Calibri"/>
              </a:rPr>
              <a:t>a</a:t>
            </a:r>
            <a:r>
              <a:rPr lang="en-US" sz="5400" dirty="0" smtClean="0">
                <a:latin typeface="Calibri"/>
                <a:cs typeface="Calibri"/>
              </a:rPr>
              <a:t>nd Google</a:t>
            </a:r>
            <a:endParaRPr lang="en-US" sz="5400" b="1" dirty="0">
              <a:latin typeface="Calibri"/>
              <a:cs typeface="Calibri"/>
            </a:endParaRPr>
          </a:p>
        </p:txBody>
      </p:sp>
    </p:spTree>
    <p:extLst>
      <p:ext uri="{BB962C8B-B14F-4D97-AF65-F5344CB8AC3E}">
        <p14:creationId xmlns:p14="http://schemas.microsoft.com/office/powerpoint/2010/main" val="24823245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600" y="1066800"/>
            <a:ext cx="8610600" cy="4191000"/>
          </a:xfrm>
        </p:spPr>
        <p:txBody>
          <a:bodyPr/>
          <a:lstStyle/>
          <a:p>
            <a:pPr marL="0" indent="0" algn="ctr">
              <a:buNone/>
            </a:pPr>
            <a:r>
              <a:rPr lang="en-US" sz="5400" dirty="0" smtClean="0">
                <a:latin typeface="Calibri"/>
                <a:cs typeface="Calibri"/>
              </a:rPr>
              <a:t>But what about </a:t>
            </a:r>
            <a:r>
              <a:rPr lang="en-US" sz="5400" b="1" dirty="0" smtClean="0">
                <a:latin typeface="Calibri"/>
                <a:cs typeface="Calibri"/>
              </a:rPr>
              <a:t>personalization</a:t>
            </a:r>
            <a:r>
              <a:rPr lang="en-US" sz="5400" dirty="0" smtClean="0">
                <a:latin typeface="Calibri"/>
                <a:cs typeface="Calibri"/>
              </a:rPr>
              <a:t>?</a:t>
            </a:r>
            <a:endParaRPr lang="en-US" sz="5400" b="1" dirty="0">
              <a:latin typeface="Calibri"/>
              <a:cs typeface="Calibri"/>
            </a:endParaRPr>
          </a:p>
        </p:txBody>
      </p:sp>
      <p:sp>
        <p:nvSpPr>
          <p:cNvPr id="3" name="Rounded Rectangle 2"/>
          <p:cNvSpPr/>
          <p:nvPr/>
        </p:nvSpPr>
        <p:spPr bwMode="auto">
          <a:xfrm>
            <a:off x="2192848" y="3683913"/>
            <a:ext cx="1524000" cy="2057400"/>
          </a:xfrm>
          <a:prstGeom prst="roundRect">
            <a:avLst/>
          </a:prstGeom>
          <a:solidFill>
            <a:srgbClr val="2750D1"/>
          </a:solidFill>
          <a:ln w="3810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4" name="Rectangle 3"/>
          <p:cNvSpPr/>
          <p:nvPr/>
        </p:nvSpPr>
        <p:spPr>
          <a:xfrm>
            <a:off x="2321502" y="4420225"/>
            <a:ext cx="1266693" cy="584776"/>
          </a:xfrm>
          <a:prstGeom prst="rect">
            <a:avLst/>
          </a:prstGeom>
        </p:spPr>
        <p:txBody>
          <a:bodyPr wrap="none">
            <a:spAutoFit/>
          </a:bodyPr>
          <a:lstStyle/>
          <a:p>
            <a:r>
              <a:rPr lang="en-US" sz="3200" b="1" dirty="0" smtClean="0">
                <a:solidFill>
                  <a:schemeClr val="accent1"/>
                </a:solidFill>
                <a:latin typeface="Calibri"/>
                <a:cs typeface="Calibri"/>
              </a:rPr>
              <a:t>model</a:t>
            </a:r>
            <a:endParaRPr lang="en-US" sz="3200" b="1" dirty="0">
              <a:solidFill>
                <a:schemeClr val="accent1"/>
              </a:solidFill>
              <a:latin typeface="Calibri"/>
              <a:cs typeface="Calibri"/>
            </a:endParaRPr>
          </a:p>
        </p:txBody>
      </p:sp>
      <p:grpSp>
        <p:nvGrpSpPr>
          <p:cNvPr id="5" name="Group 4"/>
          <p:cNvGrpSpPr/>
          <p:nvPr/>
        </p:nvGrpSpPr>
        <p:grpSpPr>
          <a:xfrm>
            <a:off x="4783648" y="3760113"/>
            <a:ext cx="2133600" cy="1894368"/>
            <a:chOff x="6248400" y="4419600"/>
            <a:chExt cx="2133600" cy="1894368"/>
          </a:xfrm>
        </p:grpSpPr>
        <p:sp>
          <p:nvSpPr>
            <p:cNvPr id="7" name="Rectangle 6"/>
            <p:cNvSpPr/>
            <p:nvPr/>
          </p:nvSpPr>
          <p:spPr>
            <a:xfrm>
              <a:off x="6248400" y="4419600"/>
              <a:ext cx="2133600" cy="1894368"/>
            </a:xfrm>
            <a:prstGeom prst="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 name="TextBox 7"/>
            <p:cNvSpPr txBox="1"/>
            <p:nvPr/>
          </p:nvSpPr>
          <p:spPr>
            <a:xfrm>
              <a:off x="6275237" y="4535100"/>
              <a:ext cx="1842271"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Election trouble</a:t>
              </a:r>
              <a:endParaRPr lang="en-US" sz="2000" u="sng" dirty="0">
                <a:solidFill>
                  <a:srgbClr val="0000FF"/>
                </a:solidFill>
                <a:latin typeface="Calibri"/>
              </a:endParaRPr>
            </a:p>
          </p:txBody>
        </p:sp>
        <p:sp>
          <p:nvSpPr>
            <p:cNvPr id="9" name="TextBox 8"/>
            <p:cNvSpPr txBox="1"/>
            <p:nvPr/>
          </p:nvSpPr>
          <p:spPr>
            <a:xfrm>
              <a:off x="6275237" y="5086950"/>
              <a:ext cx="1628120"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Songs of Syria</a:t>
              </a:r>
              <a:endParaRPr lang="en-US" sz="2000" u="sng" dirty="0">
                <a:solidFill>
                  <a:srgbClr val="0000FF"/>
                </a:solidFill>
                <a:latin typeface="Calibri"/>
              </a:endParaRPr>
            </a:p>
          </p:txBody>
        </p:sp>
        <p:sp>
          <p:nvSpPr>
            <p:cNvPr id="10" name="TextBox 9"/>
            <p:cNvSpPr txBox="1"/>
            <p:nvPr/>
          </p:nvSpPr>
          <p:spPr>
            <a:xfrm>
              <a:off x="6275237" y="5638800"/>
              <a:ext cx="1529435"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Sandy delays</a:t>
              </a:r>
              <a:endParaRPr lang="en-US" sz="2000" u="sng" dirty="0">
                <a:solidFill>
                  <a:srgbClr val="0000FF"/>
                </a:solidFill>
                <a:latin typeface="Calibri"/>
              </a:endParaRPr>
            </a:p>
          </p:txBody>
        </p:sp>
      </p:grpSp>
      <p:sp>
        <p:nvSpPr>
          <p:cNvPr id="11" name="Rectangle 10"/>
          <p:cNvSpPr/>
          <p:nvPr/>
        </p:nvSpPr>
        <p:spPr>
          <a:xfrm>
            <a:off x="4707448" y="5741313"/>
            <a:ext cx="2379152" cy="430887"/>
          </a:xfrm>
          <a:prstGeom prst="rect">
            <a:avLst/>
          </a:prstGeom>
        </p:spPr>
        <p:txBody>
          <a:bodyPr wrap="none">
            <a:spAutoFit/>
          </a:bodyPr>
          <a:lstStyle/>
          <a:p>
            <a:r>
              <a:rPr lang="en-US" sz="2200" b="1" dirty="0" smtClean="0">
                <a:latin typeface="Calibri"/>
                <a:cs typeface="Calibri"/>
              </a:rPr>
              <a:t>Recommendations</a:t>
            </a:r>
            <a:endParaRPr lang="en-US" sz="2200" b="1" dirty="0">
              <a:latin typeface="Calibri"/>
              <a:cs typeface="Calibri"/>
            </a:endParaRPr>
          </a:p>
        </p:txBody>
      </p:sp>
      <p:sp>
        <p:nvSpPr>
          <p:cNvPr id="12" name="Right Arrow 11"/>
          <p:cNvSpPr/>
          <p:nvPr/>
        </p:nvSpPr>
        <p:spPr bwMode="auto">
          <a:xfrm>
            <a:off x="4021648" y="4445913"/>
            <a:ext cx="533400" cy="457200"/>
          </a:xfrm>
          <a:prstGeom prst="rightArrow">
            <a:avLst/>
          </a:prstGeom>
          <a:solidFill>
            <a:schemeClr val="bg1">
              <a:lumMod val="50000"/>
            </a:schemeClr>
          </a:solidFill>
          <a:ln w="3810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pic>
        <p:nvPicPr>
          <p:cNvPr id="13" name="Picture 12"/>
          <p:cNvPicPr>
            <a:picLocks noChangeAspect="1"/>
          </p:cNvPicPr>
          <p:nvPr/>
        </p:nvPicPr>
        <p:blipFill>
          <a:blip r:embed="rId2"/>
          <a:stretch>
            <a:fillRect/>
          </a:stretch>
        </p:blipFill>
        <p:spPr>
          <a:xfrm>
            <a:off x="6536248" y="4369713"/>
            <a:ext cx="534536" cy="477519"/>
          </a:xfrm>
          <a:prstGeom prst="rect">
            <a:avLst/>
          </a:prstGeom>
        </p:spPr>
      </p:pic>
      <p:cxnSp>
        <p:nvCxnSpPr>
          <p:cNvPr id="14" name="Straight Connector 13"/>
          <p:cNvCxnSpPr/>
          <p:nvPr/>
        </p:nvCxnSpPr>
        <p:spPr bwMode="auto">
          <a:xfrm flipV="1">
            <a:off x="6917248" y="2921913"/>
            <a:ext cx="0" cy="1371600"/>
          </a:xfrm>
          <a:prstGeom prst="line">
            <a:avLst/>
          </a:prstGeom>
          <a:noFill/>
          <a:ln w="57150" cap="flat" cmpd="sng" algn="ctr">
            <a:solidFill>
              <a:srgbClr val="3366FF"/>
            </a:solidFill>
            <a:prstDash val="sysDash"/>
            <a:round/>
            <a:headEnd type="none" w="med" len="med"/>
            <a:tailEnd type="none" w="med" len="med"/>
          </a:ln>
          <a:effectLst/>
        </p:spPr>
      </p:cxnSp>
      <p:cxnSp>
        <p:nvCxnSpPr>
          <p:cNvPr id="15" name="Straight Connector 14"/>
          <p:cNvCxnSpPr/>
          <p:nvPr/>
        </p:nvCxnSpPr>
        <p:spPr bwMode="auto">
          <a:xfrm flipV="1">
            <a:off x="2954848" y="2921913"/>
            <a:ext cx="0" cy="685800"/>
          </a:xfrm>
          <a:prstGeom prst="line">
            <a:avLst/>
          </a:prstGeom>
          <a:noFill/>
          <a:ln w="57150" cap="flat" cmpd="sng" algn="ctr">
            <a:solidFill>
              <a:srgbClr val="3366FF"/>
            </a:solidFill>
            <a:prstDash val="sysDash"/>
            <a:round/>
            <a:headEnd type="triangle" w="med" len="med"/>
            <a:tailEnd type="none" w="med" len="med"/>
          </a:ln>
          <a:effectLst/>
        </p:spPr>
      </p:cxnSp>
      <p:cxnSp>
        <p:nvCxnSpPr>
          <p:cNvPr id="16" name="Straight Connector 15"/>
          <p:cNvCxnSpPr/>
          <p:nvPr/>
        </p:nvCxnSpPr>
        <p:spPr bwMode="auto">
          <a:xfrm flipH="1">
            <a:off x="2954848" y="2921913"/>
            <a:ext cx="3962400" cy="0"/>
          </a:xfrm>
          <a:prstGeom prst="line">
            <a:avLst/>
          </a:prstGeom>
          <a:noFill/>
          <a:ln w="57150" cap="flat" cmpd="sng" algn="ctr">
            <a:solidFill>
              <a:srgbClr val="3366FF"/>
            </a:solidFill>
            <a:prstDash val="sysDash"/>
            <a:round/>
            <a:headEnd type="none" w="med" len="med"/>
            <a:tailEnd type="none" w="med" len="med"/>
          </a:ln>
          <a:effectLst/>
        </p:spPr>
      </p:cxnSp>
    </p:spTree>
    <p:extLst>
      <p:ext uri="{BB962C8B-B14F-4D97-AF65-F5344CB8AC3E}">
        <p14:creationId xmlns:p14="http://schemas.microsoft.com/office/powerpoint/2010/main" val="34254830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752600" y="3886200"/>
            <a:ext cx="685800" cy="685800"/>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srcRect/>
          <a:stretch>
            <a:fillRect/>
          </a:stretch>
        </p:blipFill>
        <p:spPr bwMode="auto">
          <a:xfrm>
            <a:off x="6934200" y="3886200"/>
            <a:ext cx="685800" cy="685800"/>
          </a:xfrm>
          <a:prstGeom prst="rect">
            <a:avLst/>
          </a:prstGeom>
          <a:noFill/>
          <a:ln w="9525">
            <a:noFill/>
            <a:miter lim="800000"/>
            <a:headEnd/>
            <a:tailEnd/>
          </a:ln>
          <a:effectLst/>
        </p:spPr>
      </p:pic>
      <p:pic>
        <p:nvPicPr>
          <p:cNvPr id="6" name="Picture 2"/>
          <p:cNvPicPr>
            <a:picLocks noChangeAspect="1" noChangeArrowheads="1"/>
          </p:cNvPicPr>
          <p:nvPr/>
        </p:nvPicPr>
        <p:blipFill>
          <a:blip r:embed="rId2" cstate="print"/>
          <a:srcRect/>
          <a:stretch>
            <a:fillRect/>
          </a:stretch>
        </p:blipFill>
        <p:spPr bwMode="auto">
          <a:xfrm>
            <a:off x="2616200" y="3886200"/>
            <a:ext cx="685800" cy="685800"/>
          </a:xfrm>
          <a:prstGeom prst="rect">
            <a:avLst/>
          </a:prstGeom>
          <a:noFill/>
          <a:ln w="9525">
            <a:noFill/>
            <a:miter lim="800000"/>
            <a:headEnd/>
            <a:tailEnd/>
          </a:ln>
          <a:effectLst/>
        </p:spPr>
      </p:pic>
      <p:pic>
        <p:nvPicPr>
          <p:cNvPr id="7" name="Picture 2"/>
          <p:cNvPicPr>
            <a:picLocks noChangeAspect="1" noChangeArrowheads="1"/>
          </p:cNvPicPr>
          <p:nvPr/>
        </p:nvPicPr>
        <p:blipFill>
          <a:blip r:embed="rId2" cstate="print"/>
          <a:srcRect/>
          <a:stretch>
            <a:fillRect/>
          </a:stretch>
        </p:blipFill>
        <p:spPr bwMode="auto">
          <a:xfrm>
            <a:off x="3479800" y="3886200"/>
            <a:ext cx="685800" cy="685800"/>
          </a:xfrm>
          <a:prstGeom prst="rect">
            <a:avLst/>
          </a:prstGeom>
          <a:noFill/>
          <a:ln w="9525">
            <a:noFill/>
            <a:miter lim="800000"/>
            <a:headEnd/>
            <a:tailEnd/>
          </a:ln>
          <a:effectLst/>
        </p:spPr>
      </p:pic>
      <p:pic>
        <p:nvPicPr>
          <p:cNvPr id="8" name="Picture 2"/>
          <p:cNvPicPr>
            <a:picLocks noChangeAspect="1" noChangeArrowheads="1"/>
          </p:cNvPicPr>
          <p:nvPr/>
        </p:nvPicPr>
        <p:blipFill>
          <a:blip r:embed="rId2" cstate="print"/>
          <a:srcRect/>
          <a:stretch>
            <a:fillRect/>
          </a:stretch>
        </p:blipFill>
        <p:spPr bwMode="auto">
          <a:xfrm>
            <a:off x="4343400" y="3886200"/>
            <a:ext cx="685800" cy="685800"/>
          </a:xfrm>
          <a:prstGeom prst="rect">
            <a:avLst/>
          </a:prstGeom>
          <a:noFill/>
          <a:ln w="9525">
            <a:noFill/>
            <a:miter lim="800000"/>
            <a:headEnd/>
            <a:tailEnd/>
          </a:ln>
          <a:effectLst/>
        </p:spPr>
      </p:pic>
      <p:pic>
        <p:nvPicPr>
          <p:cNvPr id="9" name="Picture 2"/>
          <p:cNvPicPr>
            <a:picLocks noChangeAspect="1" noChangeArrowheads="1"/>
          </p:cNvPicPr>
          <p:nvPr/>
        </p:nvPicPr>
        <p:blipFill>
          <a:blip r:embed="rId2" cstate="print"/>
          <a:srcRect/>
          <a:stretch>
            <a:fillRect/>
          </a:stretch>
        </p:blipFill>
        <p:spPr bwMode="auto">
          <a:xfrm>
            <a:off x="5207000" y="3886200"/>
            <a:ext cx="685800" cy="685800"/>
          </a:xfrm>
          <a:prstGeom prst="rect">
            <a:avLst/>
          </a:prstGeom>
          <a:noFill/>
          <a:ln w="9525">
            <a:noFill/>
            <a:miter lim="800000"/>
            <a:headEnd/>
            <a:tailEnd/>
          </a:ln>
          <a:effectLst/>
        </p:spPr>
      </p:pic>
      <p:pic>
        <p:nvPicPr>
          <p:cNvPr id="10" name="Picture 2"/>
          <p:cNvPicPr>
            <a:picLocks noChangeAspect="1" noChangeArrowheads="1"/>
          </p:cNvPicPr>
          <p:nvPr/>
        </p:nvPicPr>
        <p:blipFill>
          <a:blip r:embed="rId2" cstate="print"/>
          <a:srcRect/>
          <a:stretch>
            <a:fillRect/>
          </a:stretch>
        </p:blipFill>
        <p:spPr bwMode="auto">
          <a:xfrm>
            <a:off x="6070600" y="3886200"/>
            <a:ext cx="685800" cy="685800"/>
          </a:xfrm>
          <a:prstGeom prst="rect">
            <a:avLst/>
          </a:prstGeom>
          <a:noFill/>
          <a:ln w="9525">
            <a:noFill/>
            <a:miter lim="800000"/>
            <a:headEnd/>
            <a:tailEnd/>
          </a:ln>
          <a:effectLst/>
        </p:spPr>
      </p:pic>
      <p:sp>
        <p:nvSpPr>
          <p:cNvPr id="11" name="Rectangle 10"/>
          <p:cNvSpPr/>
          <p:nvPr/>
        </p:nvSpPr>
        <p:spPr>
          <a:xfrm>
            <a:off x="381000" y="2817958"/>
            <a:ext cx="885604" cy="400110"/>
          </a:xfrm>
          <a:prstGeom prst="rect">
            <a:avLst/>
          </a:prstGeom>
        </p:spPr>
        <p:txBody>
          <a:bodyPr wrap="none">
            <a:spAutoFit/>
          </a:bodyPr>
          <a:lstStyle/>
          <a:p>
            <a:r>
              <a:rPr lang="en-US" sz="2000" u="sng" kern="0" dirty="0" smtClean="0">
                <a:solidFill>
                  <a:srgbClr val="000000"/>
                </a:solidFill>
                <a:latin typeface="Calibri"/>
              </a:rPr>
              <a:t>France</a:t>
            </a:r>
            <a:endParaRPr lang="en-US" sz="1400" u="sng" dirty="0"/>
          </a:p>
        </p:txBody>
      </p:sp>
      <p:sp>
        <p:nvSpPr>
          <p:cNvPr id="12" name="Rectangle 11"/>
          <p:cNvSpPr/>
          <p:nvPr/>
        </p:nvSpPr>
        <p:spPr>
          <a:xfrm>
            <a:off x="1264785" y="2817958"/>
            <a:ext cx="644527" cy="400110"/>
          </a:xfrm>
          <a:prstGeom prst="rect">
            <a:avLst/>
          </a:prstGeom>
        </p:spPr>
        <p:txBody>
          <a:bodyPr wrap="none">
            <a:spAutoFit/>
          </a:bodyPr>
          <a:lstStyle/>
          <a:p>
            <a:r>
              <a:rPr lang="en-US" sz="2000" u="sng" kern="0" dirty="0" smtClean="0">
                <a:solidFill>
                  <a:srgbClr val="000000"/>
                </a:solidFill>
                <a:latin typeface="Calibri"/>
              </a:rPr>
              <a:t>Mali</a:t>
            </a:r>
            <a:endParaRPr lang="en-US" sz="1400" u="sng" dirty="0"/>
          </a:p>
        </p:txBody>
      </p:sp>
      <p:sp>
        <p:nvSpPr>
          <p:cNvPr id="13" name="Rectangle 12"/>
          <p:cNvSpPr/>
          <p:nvPr/>
        </p:nvSpPr>
        <p:spPr>
          <a:xfrm>
            <a:off x="1907493" y="2817958"/>
            <a:ext cx="774521" cy="400110"/>
          </a:xfrm>
          <a:prstGeom prst="rect">
            <a:avLst/>
          </a:prstGeom>
        </p:spPr>
        <p:txBody>
          <a:bodyPr wrap="none">
            <a:spAutoFit/>
          </a:bodyPr>
          <a:lstStyle/>
          <a:p>
            <a:r>
              <a:rPr lang="en-US" sz="2000" u="sng" kern="0" dirty="0" smtClean="0">
                <a:solidFill>
                  <a:srgbClr val="000000"/>
                </a:solidFill>
                <a:latin typeface="Calibri"/>
              </a:rPr>
              <a:t>Hagel</a:t>
            </a:r>
            <a:endParaRPr lang="en-US" sz="1400" u="sng" dirty="0"/>
          </a:p>
        </p:txBody>
      </p:sp>
      <p:sp>
        <p:nvSpPr>
          <p:cNvPr id="14" name="Rectangle 13"/>
          <p:cNvSpPr/>
          <p:nvPr/>
        </p:nvSpPr>
        <p:spPr>
          <a:xfrm>
            <a:off x="2680195" y="2817958"/>
            <a:ext cx="1179029" cy="400110"/>
          </a:xfrm>
          <a:prstGeom prst="rect">
            <a:avLst/>
          </a:prstGeom>
        </p:spPr>
        <p:txBody>
          <a:bodyPr wrap="none">
            <a:spAutoFit/>
          </a:bodyPr>
          <a:lstStyle/>
          <a:p>
            <a:r>
              <a:rPr lang="en-US" sz="2000" u="sng" kern="0" dirty="0" smtClean="0">
                <a:solidFill>
                  <a:srgbClr val="000000"/>
                </a:solidFill>
                <a:latin typeface="Calibri"/>
              </a:rPr>
              <a:t>Pentagon</a:t>
            </a:r>
            <a:endParaRPr lang="en-US" sz="1400" u="sng" dirty="0"/>
          </a:p>
        </p:txBody>
      </p:sp>
      <p:sp>
        <p:nvSpPr>
          <p:cNvPr id="15" name="Rectangle 14"/>
          <p:cNvSpPr/>
          <p:nvPr/>
        </p:nvSpPr>
        <p:spPr>
          <a:xfrm>
            <a:off x="3857405" y="2817958"/>
            <a:ext cx="939831" cy="400110"/>
          </a:xfrm>
          <a:prstGeom prst="rect">
            <a:avLst/>
          </a:prstGeom>
        </p:spPr>
        <p:txBody>
          <a:bodyPr wrap="none">
            <a:spAutoFit/>
          </a:bodyPr>
          <a:lstStyle/>
          <a:p>
            <a:r>
              <a:rPr lang="en-US" sz="2000" u="sng" kern="0" dirty="0" smtClean="0">
                <a:solidFill>
                  <a:srgbClr val="000000"/>
                </a:solidFill>
                <a:latin typeface="Calibri"/>
              </a:rPr>
              <a:t>Obama</a:t>
            </a:r>
            <a:endParaRPr lang="en-US" sz="1400" u="sng" dirty="0"/>
          </a:p>
        </p:txBody>
      </p:sp>
      <p:sp>
        <p:nvSpPr>
          <p:cNvPr id="16" name="Rectangle 15"/>
          <p:cNvSpPr/>
          <p:nvPr/>
        </p:nvSpPr>
        <p:spPr>
          <a:xfrm>
            <a:off x="4795417" y="2817958"/>
            <a:ext cx="1043876" cy="400110"/>
          </a:xfrm>
          <a:prstGeom prst="rect">
            <a:avLst/>
          </a:prstGeom>
        </p:spPr>
        <p:txBody>
          <a:bodyPr wrap="none">
            <a:spAutoFit/>
          </a:bodyPr>
          <a:lstStyle/>
          <a:p>
            <a:r>
              <a:rPr lang="en-US" sz="2000" u="sng" kern="0" dirty="0" smtClean="0">
                <a:solidFill>
                  <a:srgbClr val="000000"/>
                </a:solidFill>
                <a:latin typeface="Calibri"/>
              </a:rPr>
              <a:t>Romney</a:t>
            </a:r>
            <a:endParaRPr lang="en-US" sz="1400" u="sng" dirty="0"/>
          </a:p>
        </p:txBody>
      </p:sp>
      <p:sp>
        <p:nvSpPr>
          <p:cNvPr id="17" name="Rectangle 16"/>
          <p:cNvSpPr/>
          <p:nvPr/>
        </p:nvSpPr>
        <p:spPr>
          <a:xfrm>
            <a:off x="5837474" y="2817958"/>
            <a:ext cx="1869698" cy="400110"/>
          </a:xfrm>
          <a:prstGeom prst="rect">
            <a:avLst/>
          </a:prstGeom>
        </p:spPr>
        <p:txBody>
          <a:bodyPr wrap="none">
            <a:spAutoFit/>
          </a:bodyPr>
          <a:lstStyle/>
          <a:p>
            <a:r>
              <a:rPr lang="en-US" sz="2000" u="sng" kern="0" dirty="0" smtClean="0">
                <a:solidFill>
                  <a:srgbClr val="000000"/>
                </a:solidFill>
                <a:latin typeface="Calibri"/>
              </a:rPr>
              <a:t>Zero Dark Thirty</a:t>
            </a:r>
            <a:endParaRPr lang="en-US" sz="1400" u="sng" dirty="0"/>
          </a:p>
        </p:txBody>
      </p:sp>
      <p:sp>
        <p:nvSpPr>
          <p:cNvPr id="18" name="Rectangle 17"/>
          <p:cNvSpPr/>
          <p:nvPr/>
        </p:nvSpPr>
        <p:spPr>
          <a:xfrm>
            <a:off x="7705353" y="2817958"/>
            <a:ext cx="678466" cy="400110"/>
          </a:xfrm>
          <a:prstGeom prst="rect">
            <a:avLst/>
          </a:prstGeom>
        </p:spPr>
        <p:txBody>
          <a:bodyPr wrap="none">
            <a:spAutoFit/>
          </a:bodyPr>
          <a:lstStyle/>
          <a:p>
            <a:r>
              <a:rPr lang="en-US" sz="2000" u="sng" kern="0" dirty="0" smtClean="0">
                <a:solidFill>
                  <a:srgbClr val="000000"/>
                </a:solidFill>
                <a:latin typeface="Calibri"/>
              </a:rPr>
              <a:t>Argo</a:t>
            </a:r>
            <a:endParaRPr lang="en-US" sz="1400" u="sng" dirty="0"/>
          </a:p>
        </p:txBody>
      </p:sp>
      <p:sp>
        <p:nvSpPr>
          <p:cNvPr id="19" name="Rectangle 18"/>
          <p:cNvSpPr/>
          <p:nvPr/>
        </p:nvSpPr>
        <p:spPr>
          <a:xfrm>
            <a:off x="8382000" y="2817958"/>
            <a:ext cx="582211" cy="400110"/>
          </a:xfrm>
          <a:prstGeom prst="rect">
            <a:avLst/>
          </a:prstGeom>
        </p:spPr>
        <p:txBody>
          <a:bodyPr wrap="none">
            <a:spAutoFit/>
          </a:bodyPr>
          <a:lstStyle/>
          <a:p>
            <a:r>
              <a:rPr lang="en-US" sz="2000" u="sng" kern="0" dirty="0" smtClean="0">
                <a:solidFill>
                  <a:srgbClr val="000000"/>
                </a:solidFill>
                <a:latin typeface="Calibri"/>
              </a:rPr>
              <a:t>NFL</a:t>
            </a:r>
            <a:endParaRPr lang="en-US" sz="1400" u="sng" dirty="0"/>
          </a:p>
        </p:txBody>
      </p:sp>
      <p:cxnSp>
        <p:nvCxnSpPr>
          <p:cNvPr id="20" name="Straight Connector 19"/>
          <p:cNvCxnSpPr>
            <a:stCxn id="4" idx="0"/>
            <a:endCxn id="11" idx="2"/>
          </p:cNvCxnSpPr>
          <p:nvPr/>
        </p:nvCxnSpPr>
        <p:spPr bwMode="auto">
          <a:xfrm flipH="1" flipV="1">
            <a:off x="823802" y="3218068"/>
            <a:ext cx="1271698"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1" name="Straight Connector 20"/>
          <p:cNvCxnSpPr>
            <a:stCxn id="4" idx="0"/>
            <a:endCxn id="12" idx="2"/>
          </p:cNvCxnSpPr>
          <p:nvPr/>
        </p:nvCxnSpPr>
        <p:spPr bwMode="auto">
          <a:xfrm flipH="1" flipV="1">
            <a:off x="1587049" y="3218068"/>
            <a:ext cx="508451"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2" name="Straight Connector 21"/>
          <p:cNvCxnSpPr>
            <a:stCxn id="6" idx="0"/>
            <a:endCxn id="13" idx="2"/>
          </p:cNvCxnSpPr>
          <p:nvPr/>
        </p:nvCxnSpPr>
        <p:spPr bwMode="auto">
          <a:xfrm flipH="1" flipV="1">
            <a:off x="2294754" y="3218068"/>
            <a:ext cx="664346"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3" name="Straight Connector 22"/>
          <p:cNvCxnSpPr>
            <a:stCxn id="6" idx="0"/>
            <a:endCxn id="14" idx="2"/>
          </p:cNvCxnSpPr>
          <p:nvPr/>
        </p:nvCxnSpPr>
        <p:spPr bwMode="auto">
          <a:xfrm flipV="1">
            <a:off x="2959100" y="3218068"/>
            <a:ext cx="310610"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4" name="Straight Connector 23"/>
          <p:cNvCxnSpPr>
            <a:stCxn id="6" idx="0"/>
            <a:endCxn id="15" idx="2"/>
          </p:cNvCxnSpPr>
          <p:nvPr/>
        </p:nvCxnSpPr>
        <p:spPr bwMode="auto">
          <a:xfrm flipV="1">
            <a:off x="2959100" y="3218068"/>
            <a:ext cx="1368221"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5" name="Straight Connector 24"/>
          <p:cNvCxnSpPr>
            <a:stCxn id="7" idx="0"/>
            <a:endCxn id="15" idx="2"/>
          </p:cNvCxnSpPr>
          <p:nvPr/>
        </p:nvCxnSpPr>
        <p:spPr bwMode="auto">
          <a:xfrm flipV="1">
            <a:off x="3822700" y="3218068"/>
            <a:ext cx="504621"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6" name="Straight Connector 25"/>
          <p:cNvCxnSpPr>
            <a:stCxn id="7" idx="0"/>
            <a:endCxn id="16" idx="2"/>
          </p:cNvCxnSpPr>
          <p:nvPr/>
        </p:nvCxnSpPr>
        <p:spPr bwMode="auto">
          <a:xfrm flipV="1">
            <a:off x="3822700" y="3218068"/>
            <a:ext cx="1494655"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7" name="Straight Connector 26"/>
          <p:cNvCxnSpPr>
            <a:stCxn id="8" idx="0"/>
            <a:endCxn id="14" idx="2"/>
          </p:cNvCxnSpPr>
          <p:nvPr/>
        </p:nvCxnSpPr>
        <p:spPr bwMode="auto">
          <a:xfrm flipH="1" flipV="1">
            <a:off x="3269710" y="3218068"/>
            <a:ext cx="1416590"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8" name="Straight Connector 27"/>
          <p:cNvCxnSpPr>
            <a:stCxn id="8" idx="0"/>
            <a:endCxn id="17" idx="2"/>
          </p:cNvCxnSpPr>
          <p:nvPr/>
        </p:nvCxnSpPr>
        <p:spPr bwMode="auto">
          <a:xfrm flipV="1">
            <a:off x="4686300" y="3218068"/>
            <a:ext cx="2086023"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9" name="Straight Connector 28"/>
          <p:cNvCxnSpPr>
            <a:stCxn id="10" idx="0"/>
            <a:endCxn id="17" idx="2"/>
          </p:cNvCxnSpPr>
          <p:nvPr/>
        </p:nvCxnSpPr>
        <p:spPr bwMode="auto">
          <a:xfrm flipV="1">
            <a:off x="6413500" y="3218068"/>
            <a:ext cx="358823"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0" name="Straight Connector 29"/>
          <p:cNvCxnSpPr>
            <a:stCxn id="10" idx="0"/>
            <a:endCxn id="18" idx="2"/>
          </p:cNvCxnSpPr>
          <p:nvPr/>
        </p:nvCxnSpPr>
        <p:spPr bwMode="auto">
          <a:xfrm flipV="1">
            <a:off x="6413500" y="3218068"/>
            <a:ext cx="1631086"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1" name="Straight Connector 30"/>
          <p:cNvCxnSpPr>
            <a:stCxn id="9" idx="0"/>
            <a:endCxn id="16" idx="2"/>
          </p:cNvCxnSpPr>
          <p:nvPr/>
        </p:nvCxnSpPr>
        <p:spPr bwMode="auto">
          <a:xfrm flipH="1" flipV="1">
            <a:off x="5317355" y="3218068"/>
            <a:ext cx="232545"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2" name="Straight Connector 31"/>
          <p:cNvCxnSpPr>
            <a:stCxn id="5" idx="0"/>
            <a:endCxn id="19" idx="2"/>
          </p:cNvCxnSpPr>
          <p:nvPr/>
        </p:nvCxnSpPr>
        <p:spPr bwMode="auto">
          <a:xfrm flipV="1">
            <a:off x="7277100" y="3218068"/>
            <a:ext cx="1396006"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3" name="Straight Connector 32"/>
          <p:cNvCxnSpPr>
            <a:stCxn id="9" idx="0"/>
            <a:endCxn id="15" idx="2"/>
          </p:cNvCxnSpPr>
          <p:nvPr/>
        </p:nvCxnSpPr>
        <p:spPr bwMode="auto">
          <a:xfrm flipH="1" flipV="1">
            <a:off x="4327321" y="3218068"/>
            <a:ext cx="1222579" cy="668132"/>
          </a:xfrm>
          <a:prstGeom prst="line">
            <a:avLst/>
          </a:prstGeom>
          <a:noFill/>
          <a:ln w="38100" cap="flat" cmpd="sng" algn="ctr">
            <a:solidFill>
              <a:schemeClr val="tx1"/>
            </a:solidFill>
            <a:prstDash val="solid"/>
            <a:round/>
            <a:headEnd type="oval" w="med" len="med"/>
            <a:tailEnd type="triangle" w="med" len="med"/>
          </a:ln>
          <a:effectLst/>
        </p:spPr>
      </p:cxnSp>
      <p:sp>
        <p:nvSpPr>
          <p:cNvPr id="34" name="Rectangle 33"/>
          <p:cNvSpPr/>
          <p:nvPr/>
        </p:nvSpPr>
        <p:spPr>
          <a:xfrm>
            <a:off x="685800" y="1752600"/>
            <a:ext cx="235265" cy="10383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5" name="Rectangle 34"/>
          <p:cNvSpPr/>
          <p:nvPr/>
        </p:nvSpPr>
        <p:spPr>
          <a:xfrm>
            <a:off x="1414755" y="1752600"/>
            <a:ext cx="235265" cy="10383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6" name="Rectangle 35"/>
          <p:cNvSpPr/>
          <p:nvPr/>
        </p:nvSpPr>
        <p:spPr>
          <a:xfrm>
            <a:off x="2133600" y="1905000"/>
            <a:ext cx="235265" cy="885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7" name="Rectangle 36"/>
          <p:cNvSpPr/>
          <p:nvPr/>
        </p:nvSpPr>
        <p:spPr>
          <a:xfrm>
            <a:off x="3200400" y="2438400"/>
            <a:ext cx="235265" cy="352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8" name="Rectangle 37"/>
          <p:cNvSpPr/>
          <p:nvPr/>
        </p:nvSpPr>
        <p:spPr>
          <a:xfrm>
            <a:off x="5181600" y="2667000"/>
            <a:ext cx="235265" cy="123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9" name="Rectangle 38"/>
          <p:cNvSpPr/>
          <p:nvPr/>
        </p:nvSpPr>
        <p:spPr>
          <a:xfrm>
            <a:off x="6629400" y="2360758"/>
            <a:ext cx="235265" cy="4301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0" name="Rectangle 39"/>
          <p:cNvSpPr/>
          <p:nvPr/>
        </p:nvSpPr>
        <p:spPr>
          <a:xfrm>
            <a:off x="4191000" y="2055959"/>
            <a:ext cx="235265" cy="7349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1" name="Rectangle 40"/>
          <p:cNvSpPr/>
          <p:nvPr/>
        </p:nvSpPr>
        <p:spPr>
          <a:xfrm>
            <a:off x="7924800" y="1676400"/>
            <a:ext cx="235265" cy="1114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2" name="Rectangle 41"/>
          <p:cNvSpPr/>
          <p:nvPr/>
        </p:nvSpPr>
        <p:spPr>
          <a:xfrm>
            <a:off x="8534400" y="2438399"/>
            <a:ext cx="235265" cy="35250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4" name="Content Placeholder 2"/>
          <p:cNvSpPr>
            <a:spLocks noGrp="1"/>
          </p:cNvSpPr>
          <p:nvPr>
            <p:ph idx="1"/>
          </p:nvPr>
        </p:nvSpPr>
        <p:spPr>
          <a:xfrm>
            <a:off x="1981200" y="0"/>
            <a:ext cx="5105400" cy="914400"/>
          </a:xfrm>
        </p:spPr>
        <p:txBody>
          <a:bodyPr/>
          <a:lstStyle/>
          <a:p>
            <a:pPr marL="0" indent="0">
              <a:buNone/>
            </a:pPr>
            <a:r>
              <a:rPr lang="en-US" sz="5400" dirty="0">
                <a:latin typeface="Calibri"/>
                <a:cs typeface="Calibri"/>
              </a:rPr>
              <a:t>c</a:t>
            </a:r>
            <a:r>
              <a:rPr lang="en-US" sz="5400" dirty="0" smtClean="0">
                <a:latin typeface="Calibri"/>
                <a:cs typeface="Calibri"/>
              </a:rPr>
              <a:t>oncept coverage</a:t>
            </a:r>
            <a:endParaRPr lang="en-US" sz="5400" b="1" dirty="0">
              <a:latin typeface="Calibri"/>
              <a:cs typeface="Calibri"/>
            </a:endParaRPr>
          </a:p>
        </p:txBody>
      </p:sp>
      <p:grpSp>
        <p:nvGrpSpPr>
          <p:cNvPr id="46" name="Group 45"/>
          <p:cNvGrpSpPr/>
          <p:nvPr/>
        </p:nvGrpSpPr>
        <p:grpSpPr>
          <a:xfrm>
            <a:off x="3352800" y="4887432"/>
            <a:ext cx="2133600" cy="1894368"/>
            <a:chOff x="6248400" y="4419600"/>
            <a:chExt cx="2133600" cy="1894368"/>
          </a:xfrm>
        </p:grpSpPr>
        <p:sp>
          <p:nvSpPr>
            <p:cNvPr id="47" name="Rectangle 46"/>
            <p:cNvSpPr/>
            <p:nvPr/>
          </p:nvSpPr>
          <p:spPr>
            <a:xfrm>
              <a:off x="6248400" y="4419600"/>
              <a:ext cx="2133600" cy="1894368"/>
            </a:xfrm>
            <a:prstGeom prst="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8" name="TextBox 47"/>
            <p:cNvSpPr txBox="1"/>
            <p:nvPr/>
          </p:nvSpPr>
          <p:spPr>
            <a:xfrm>
              <a:off x="6275237" y="4535100"/>
              <a:ext cx="2046278"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France intervenes</a:t>
              </a:r>
              <a:endParaRPr lang="en-US" sz="2000" u="sng" dirty="0">
                <a:solidFill>
                  <a:srgbClr val="FF6600"/>
                </a:solidFill>
                <a:latin typeface="Calibri"/>
              </a:endParaRPr>
            </a:p>
          </p:txBody>
        </p:sp>
        <p:sp>
          <p:nvSpPr>
            <p:cNvPr id="49" name="TextBox 48"/>
            <p:cNvSpPr txBox="1"/>
            <p:nvPr/>
          </p:nvSpPr>
          <p:spPr>
            <a:xfrm>
              <a:off x="6275237" y="5086950"/>
              <a:ext cx="2088858"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Chuck for Defense</a:t>
              </a:r>
              <a:endParaRPr lang="en-US" sz="2000" u="sng" dirty="0">
                <a:solidFill>
                  <a:srgbClr val="FF6600"/>
                </a:solidFill>
                <a:latin typeface="Calibri"/>
              </a:endParaRPr>
            </a:p>
          </p:txBody>
        </p:sp>
        <p:sp>
          <p:nvSpPr>
            <p:cNvPr id="50" name="TextBox 49"/>
            <p:cNvSpPr txBox="1"/>
            <p:nvPr/>
          </p:nvSpPr>
          <p:spPr>
            <a:xfrm>
              <a:off x="6275237" y="5638800"/>
              <a:ext cx="1586041"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Argo wins big</a:t>
              </a:r>
              <a:endParaRPr lang="en-US" sz="2000" u="sng" dirty="0">
                <a:solidFill>
                  <a:srgbClr val="FF6600"/>
                </a:solidFill>
                <a:latin typeface="Calibri"/>
              </a:endParaRPr>
            </a:p>
          </p:txBody>
        </p:sp>
      </p:grpSp>
      <p:sp>
        <p:nvSpPr>
          <p:cNvPr id="53" name="Right Bracket 52"/>
          <p:cNvSpPr/>
          <p:nvPr/>
        </p:nvSpPr>
        <p:spPr>
          <a:xfrm rot="5400000">
            <a:off x="2012244"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7" name="Right Bracket 56"/>
          <p:cNvSpPr/>
          <p:nvPr/>
        </p:nvSpPr>
        <p:spPr>
          <a:xfrm rot="5400000">
            <a:off x="2920999"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8" name="Right Bracket 57"/>
          <p:cNvSpPr/>
          <p:nvPr/>
        </p:nvSpPr>
        <p:spPr>
          <a:xfrm rot="5400000">
            <a:off x="6349999"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2" name="Rectangle 1"/>
          <p:cNvSpPr/>
          <p:nvPr/>
        </p:nvSpPr>
        <p:spPr bwMode="auto">
          <a:xfrm>
            <a:off x="304800" y="1524000"/>
            <a:ext cx="8763000" cy="1828800"/>
          </a:xfrm>
          <a:prstGeom prst="rect">
            <a:avLst/>
          </a:prstGeom>
          <a:noFill/>
          <a:ln w="38100" cap="flat" cmpd="sng" algn="ctr">
            <a:solidFill>
              <a:schemeClr val="hlink"/>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60" name="Content Placeholder 2"/>
          <p:cNvSpPr txBox="1">
            <a:spLocks/>
          </p:cNvSpPr>
          <p:nvPr/>
        </p:nvSpPr>
        <p:spPr bwMode="auto">
          <a:xfrm>
            <a:off x="412750" y="762000"/>
            <a:ext cx="895985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3"/>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4"/>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5"/>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6"/>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9pPr>
          </a:lstStyle>
          <a:p>
            <a:pPr marL="0" indent="0">
              <a:buFont typeface="Wingdings" pitchFamily="-112" charset="2"/>
              <a:buNone/>
            </a:pPr>
            <a:r>
              <a:rPr lang="en-US" sz="3600" dirty="0" smtClean="0">
                <a:solidFill>
                  <a:srgbClr val="E93927"/>
                </a:solidFill>
                <a:latin typeface="Calibri"/>
                <a:cs typeface="Calibri"/>
              </a:rPr>
              <a:t>Assume same concept weighting for all users</a:t>
            </a:r>
            <a:endParaRPr lang="en-US" sz="3600" b="1" dirty="0">
              <a:solidFill>
                <a:srgbClr val="E93927"/>
              </a:solidFill>
              <a:latin typeface="Calibri"/>
              <a:cs typeface="Calibri"/>
            </a:endParaRPr>
          </a:p>
        </p:txBody>
      </p:sp>
    </p:spTree>
    <p:extLst>
      <p:ext uri="{BB962C8B-B14F-4D97-AF65-F5344CB8AC3E}">
        <p14:creationId xmlns:p14="http://schemas.microsoft.com/office/powerpoint/2010/main" val="4072394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44800" y="2362200"/>
            <a:ext cx="1422400" cy="1066800"/>
          </a:xfrm>
          <a:prstGeom prst="rect">
            <a:avLst/>
          </a:prstGeom>
        </p:spPr>
      </p:pic>
      <p:pic>
        <p:nvPicPr>
          <p:cNvPr id="8" name="Picture 2" descr="http://static.flickr.com/2667/3760943155_e1c95670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500" y="2590800"/>
            <a:ext cx="12573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logostage.com/logos/Goog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4191000"/>
            <a:ext cx="2092459" cy="8706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netflix.hs.llnwd.net/e1/us/layout/signup/950/header/netflix_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2524125"/>
            <a:ext cx="1914525" cy="5949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3505200"/>
            <a:ext cx="7143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descr="http://www.ctd.northwestern.edu/images/youtube-logo(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4431047"/>
            <a:ext cx="1600200" cy="11315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http://daveibsen.typepad.com/.a/6a00d83451db4269e20134863de492970c-800w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3124200"/>
            <a:ext cx="1752600" cy="7792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paidcontent.org/images/editorial/_original/amazon-logo-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4784242"/>
            <a:ext cx="2653061" cy="7783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 descr="http://www.usernetsite.com/creativity/facebook-vrs-twitter/twitter-logo-sky-blu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004" y="3733800"/>
            <a:ext cx="2316996" cy="8543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descr="http://www.kdd.org/kdd2010/images/logo_Facebook.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8600" y="2438400"/>
            <a:ext cx="2514600" cy="9440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2"/>
          <a:stretch>
            <a:fillRect/>
          </a:stretch>
        </p:blipFill>
        <p:spPr>
          <a:xfrm>
            <a:off x="2895600" y="4876800"/>
            <a:ext cx="1447800" cy="366583"/>
          </a:xfrm>
          <a:prstGeom prst="rect">
            <a:avLst/>
          </a:prstGeom>
        </p:spPr>
      </p:pic>
      <p:pic>
        <p:nvPicPr>
          <p:cNvPr id="5" name="Picture 4"/>
          <p:cNvPicPr>
            <a:picLocks noChangeAspect="1"/>
          </p:cNvPicPr>
          <p:nvPr/>
        </p:nvPicPr>
        <p:blipFill>
          <a:blip r:embed="rId13"/>
          <a:stretch>
            <a:fillRect/>
          </a:stretch>
        </p:blipFill>
        <p:spPr>
          <a:xfrm>
            <a:off x="4648200" y="3962400"/>
            <a:ext cx="1679677" cy="635000"/>
          </a:xfrm>
          <a:prstGeom prst="rect">
            <a:avLst/>
          </a:prstGeom>
        </p:spPr>
      </p:pic>
      <p:sp>
        <p:nvSpPr>
          <p:cNvPr id="27" name="Content Placeholder 2"/>
          <p:cNvSpPr txBox="1">
            <a:spLocks/>
          </p:cNvSpPr>
          <p:nvPr/>
        </p:nvSpPr>
        <p:spPr bwMode="auto">
          <a:xfrm>
            <a:off x="419100" y="76200"/>
            <a:ext cx="83058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14"/>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15"/>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16"/>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17"/>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18"/>
              </a:buBlip>
              <a:defRPr>
                <a:solidFill>
                  <a:schemeClr val="tx1"/>
                </a:solidFill>
                <a:latin typeface="+mn-lt"/>
              </a:defRPr>
            </a:lvl9pPr>
          </a:lstStyle>
          <a:p>
            <a:pPr marL="0" indent="0" algn="ctr">
              <a:buFont typeface="Wingdings" pitchFamily="-112" charset="2"/>
              <a:buNone/>
            </a:pPr>
            <a:r>
              <a:rPr lang="en-US" sz="4800" dirty="0" smtClean="0"/>
              <a:t>Personalization is </a:t>
            </a:r>
            <a:r>
              <a:rPr lang="en-US" sz="4800" b="1" dirty="0" smtClean="0"/>
              <a:t>ubiquitous</a:t>
            </a:r>
            <a:r>
              <a:rPr lang="en-US" sz="4800" dirty="0" smtClean="0"/>
              <a:t>.</a:t>
            </a:r>
            <a:endParaRPr lang="en-US" sz="4800" dirty="0"/>
          </a:p>
        </p:txBody>
      </p:sp>
    </p:spTree>
    <p:extLst>
      <p:ext uri="{BB962C8B-B14F-4D97-AF65-F5344CB8AC3E}">
        <p14:creationId xmlns:p14="http://schemas.microsoft.com/office/powerpoint/2010/main" val="3865812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concept weights</a:t>
            </a:r>
            <a:endParaRPr lang="en-US" dirty="0"/>
          </a:p>
        </p:txBody>
      </p:sp>
      <p:sp>
        <p:nvSpPr>
          <p:cNvPr id="3" name="Content Placeholder 2"/>
          <p:cNvSpPr>
            <a:spLocks noGrp="1"/>
          </p:cNvSpPr>
          <p:nvPr>
            <p:ph idx="1"/>
          </p:nvPr>
        </p:nvSpPr>
        <p:spPr>
          <a:xfrm>
            <a:off x="457200" y="990601"/>
            <a:ext cx="8305800" cy="1142999"/>
          </a:xfrm>
        </p:spPr>
        <p:txBody>
          <a:bodyPr/>
          <a:lstStyle/>
          <a:p>
            <a:r>
              <a:rPr lang="en-US" dirty="0"/>
              <a:t>Assume each user has </a:t>
            </a:r>
            <a:r>
              <a:rPr lang="en-US" b="1" dirty="0"/>
              <a:t>different</a:t>
            </a:r>
            <a:r>
              <a:rPr lang="en-US" dirty="0"/>
              <a:t> preference vector over concepts</a:t>
            </a:r>
          </a:p>
          <a:p>
            <a:endParaRPr lang="en-US" dirty="0"/>
          </a:p>
          <a:p>
            <a:endParaRPr lang="en-US" dirty="0" smtClean="0"/>
          </a:p>
          <a:p>
            <a:endParaRPr lang="en-US" dirty="0"/>
          </a:p>
          <a:p>
            <a:pPr marL="0" indent="0">
              <a:buNone/>
            </a:pPr>
            <a:endParaRPr lang="en-US" dirty="0" smtClean="0"/>
          </a:p>
        </p:txBody>
      </p:sp>
      <p:sp>
        <p:nvSpPr>
          <p:cNvPr id="13" name="Rectangle 12"/>
          <p:cNvSpPr/>
          <p:nvPr/>
        </p:nvSpPr>
        <p:spPr>
          <a:xfrm>
            <a:off x="228600" y="3105090"/>
            <a:ext cx="885604" cy="400110"/>
          </a:xfrm>
          <a:prstGeom prst="rect">
            <a:avLst/>
          </a:prstGeom>
        </p:spPr>
        <p:txBody>
          <a:bodyPr wrap="none">
            <a:spAutoFit/>
          </a:bodyPr>
          <a:lstStyle/>
          <a:p>
            <a:r>
              <a:rPr lang="en-US" sz="2000" u="sng" kern="0" dirty="0" smtClean="0">
                <a:solidFill>
                  <a:srgbClr val="000000"/>
                </a:solidFill>
                <a:latin typeface="Calibri"/>
              </a:rPr>
              <a:t>France</a:t>
            </a:r>
            <a:endParaRPr lang="en-US" sz="1400" u="sng" dirty="0"/>
          </a:p>
        </p:txBody>
      </p:sp>
      <p:sp>
        <p:nvSpPr>
          <p:cNvPr id="14" name="Rectangle 13"/>
          <p:cNvSpPr/>
          <p:nvPr/>
        </p:nvSpPr>
        <p:spPr>
          <a:xfrm>
            <a:off x="1112385" y="3105090"/>
            <a:ext cx="644527" cy="400110"/>
          </a:xfrm>
          <a:prstGeom prst="rect">
            <a:avLst/>
          </a:prstGeom>
        </p:spPr>
        <p:txBody>
          <a:bodyPr wrap="none">
            <a:spAutoFit/>
          </a:bodyPr>
          <a:lstStyle/>
          <a:p>
            <a:r>
              <a:rPr lang="en-US" sz="2000" u="sng" kern="0" dirty="0" smtClean="0">
                <a:solidFill>
                  <a:srgbClr val="000000"/>
                </a:solidFill>
                <a:latin typeface="Calibri"/>
              </a:rPr>
              <a:t>Mali</a:t>
            </a:r>
            <a:endParaRPr lang="en-US" sz="1400" u="sng" dirty="0"/>
          </a:p>
        </p:txBody>
      </p:sp>
      <p:sp>
        <p:nvSpPr>
          <p:cNvPr id="15" name="Rectangle 14"/>
          <p:cNvSpPr/>
          <p:nvPr/>
        </p:nvSpPr>
        <p:spPr>
          <a:xfrm>
            <a:off x="1755093" y="3105090"/>
            <a:ext cx="774521" cy="400110"/>
          </a:xfrm>
          <a:prstGeom prst="rect">
            <a:avLst/>
          </a:prstGeom>
        </p:spPr>
        <p:txBody>
          <a:bodyPr wrap="none">
            <a:spAutoFit/>
          </a:bodyPr>
          <a:lstStyle/>
          <a:p>
            <a:r>
              <a:rPr lang="en-US" sz="2000" u="sng" kern="0" dirty="0" smtClean="0">
                <a:solidFill>
                  <a:srgbClr val="000000"/>
                </a:solidFill>
                <a:latin typeface="Calibri"/>
              </a:rPr>
              <a:t>Hagel</a:t>
            </a:r>
            <a:endParaRPr lang="en-US" sz="1400" u="sng" dirty="0"/>
          </a:p>
        </p:txBody>
      </p:sp>
      <p:sp>
        <p:nvSpPr>
          <p:cNvPr id="16" name="Rectangle 15"/>
          <p:cNvSpPr/>
          <p:nvPr/>
        </p:nvSpPr>
        <p:spPr>
          <a:xfrm>
            <a:off x="2527795" y="3105090"/>
            <a:ext cx="1179029" cy="400110"/>
          </a:xfrm>
          <a:prstGeom prst="rect">
            <a:avLst/>
          </a:prstGeom>
        </p:spPr>
        <p:txBody>
          <a:bodyPr wrap="none">
            <a:spAutoFit/>
          </a:bodyPr>
          <a:lstStyle/>
          <a:p>
            <a:r>
              <a:rPr lang="en-US" sz="2000" u="sng" kern="0" dirty="0" smtClean="0">
                <a:solidFill>
                  <a:srgbClr val="000000"/>
                </a:solidFill>
                <a:latin typeface="Calibri"/>
              </a:rPr>
              <a:t>Pentagon</a:t>
            </a:r>
            <a:endParaRPr lang="en-US" sz="1400" u="sng" dirty="0"/>
          </a:p>
        </p:txBody>
      </p:sp>
      <p:sp>
        <p:nvSpPr>
          <p:cNvPr id="17" name="Rectangle 16"/>
          <p:cNvSpPr/>
          <p:nvPr/>
        </p:nvSpPr>
        <p:spPr>
          <a:xfrm>
            <a:off x="3705005" y="3105090"/>
            <a:ext cx="939831" cy="400110"/>
          </a:xfrm>
          <a:prstGeom prst="rect">
            <a:avLst/>
          </a:prstGeom>
        </p:spPr>
        <p:txBody>
          <a:bodyPr wrap="none">
            <a:spAutoFit/>
          </a:bodyPr>
          <a:lstStyle/>
          <a:p>
            <a:r>
              <a:rPr lang="en-US" sz="2000" u="sng" kern="0" dirty="0" smtClean="0">
                <a:solidFill>
                  <a:srgbClr val="000000"/>
                </a:solidFill>
                <a:latin typeface="Calibri"/>
              </a:rPr>
              <a:t>Obama</a:t>
            </a:r>
            <a:endParaRPr lang="en-US" sz="1400" u="sng" dirty="0"/>
          </a:p>
        </p:txBody>
      </p:sp>
      <p:sp>
        <p:nvSpPr>
          <p:cNvPr id="18" name="Rectangle 17"/>
          <p:cNvSpPr/>
          <p:nvPr/>
        </p:nvSpPr>
        <p:spPr>
          <a:xfrm>
            <a:off x="4643017" y="3105090"/>
            <a:ext cx="1043876" cy="400110"/>
          </a:xfrm>
          <a:prstGeom prst="rect">
            <a:avLst/>
          </a:prstGeom>
        </p:spPr>
        <p:txBody>
          <a:bodyPr wrap="none">
            <a:spAutoFit/>
          </a:bodyPr>
          <a:lstStyle/>
          <a:p>
            <a:r>
              <a:rPr lang="en-US" sz="2000" u="sng" kern="0" dirty="0" smtClean="0">
                <a:solidFill>
                  <a:srgbClr val="000000"/>
                </a:solidFill>
                <a:latin typeface="Calibri"/>
              </a:rPr>
              <a:t>Romney</a:t>
            </a:r>
            <a:endParaRPr lang="en-US" sz="1400" u="sng" dirty="0"/>
          </a:p>
        </p:txBody>
      </p:sp>
      <p:sp>
        <p:nvSpPr>
          <p:cNvPr id="19" name="Rectangle 18"/>
          <p:cNvSpPr/>
          <p:nvPr/>
        </p:nvSpPr>
        <p:spPr>
          <a:xfrm>
            <a:off x="5685074" y="3105090"/>
            <a:ext cx="1869698" cy="400110"/>
          </a:xfrm>
          <a:prstGeom prst="rect">
            <a:avLst/>
          </a:prstGeom>
        </p:spPr>
        <p:txBody>
          <a:bodyPr wrap="none">
            <a:spAutoFit/>
          </a:bodyPr>
          <a:lstStyle/>
          <a:p>
            <a:r>
              <a:rPr lang="en-US" sz="2000" u="sng" kern="0" dirty="0" smtClean="0">
                <a:solidFill>
                  <a:srgbClr val="000000"/>
                </a:solidFill>
                <a:latin typeface="Calibri"/>
              </a:rPr>
              <a:t>Zero Dark Thirty</a:t>
            </a:r>
            <a:endParaRPr lang="en-US" sz="1400" u="sng" dirty="0"/>
          </a:p>
        </p:txBody>
      </p:sp>
      <p:sp>
        <p:nvSpPr>
          <p:cNvPr id="20" name="Rectangle 19"/>
          <p:cNvSpPr/>
          <p:nvPr/>
        </p:nvSpPr>
        <p:spPr>
          <a:xfrm>
            <a:off x="7552953" y="3105090"/>
            <a:ext cx="678466" cy="400110"/>
          </a:xfrm>
          <a:prstGeom prst="rect">
            <a:avLst/>
          </a:prstGeom>
        </p:spPr>
        <p:txBody>
          <a:bodyPr wrap="none">
            <a:spAutoFit/>
          </a:bodyPr>
          <a:lstStyle/>
          <a:p>
            <a:r>
              <a:rPr lang="en-US" sz="2000" u="sng" kern="0" dirty="0" smtClean="0">
                <a:solidFill>
                  <a:srgbClr val="000000"/>
                </a:solidFill>
                <a:latin typeface="Calibri"/>
              </a:rPr>
              <a:t>Argo</a:t>
            </a:r>
            <a:endParaRPr lang="en-US" sz="1400" u="sng" dirty="0"/>
          </a:p>
        </p:txBody>
      </p:sp>
      <p:sp>
        <p:nvSpPr>
          <p:cNvPr id="21" name="Rectangle 20"/>
          <p:cNvSpPr/>
          <p:nvPr/>
        </p:nvSpPr>
        <p:spPr>
          <a:xfrm>
            <a:off x="8229600" y="3105090"/>
            <a:ext cx="582211" cy="400110"/>
          </a:xfrm>
          <a:prstGeom prst="rect">
            <a:avLst/>
          </a:prstGeom>
        </p:spPr>
        <p:txBody>
          <a:bodyPr wrap="none">
            <a:spAutoFit/>
          </a:bodyPr>
          <a:lstStyle/>
          <a:p>
            <a:r>
              <a:rPr lang="en-US" sz="2000" u="sng" kern="0" dirty="0" smtClean="0">
                <a:solidFill>
                  <a:srgbClr val="000000"/>
                </a:solidFill>
                <a:latin typeface="Calibri"/>
              </a:rPr>
              <a:t>NFL</a:t>
            </a:r>
            <a:endParaRPr lang="en-US" sz="1400" u="sng" dirty="0"/>
          </a:p>
        </p:txBody>
      </p:sp>
      <p:sp>
        <p:nvSpPr>
          <p:cNvPr id="22" name="Rectangle 21"/>
          <p:cNvSpPr/>
          <p:nvPr/>
        </p:nvSpPr>
        <p:spPr>
          <a:xfrm>
            <a:off x="533400" y="2971800"/>
            <a:ext cx="235265" cy="1062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3" name="Rectangle 22"/>
          <p:cNvSpPr/>
          <p:nvPr/>
        </p:nvSpPr>
        <p:spPr>
          <a:xfrm>
            <a:off x="1262355" y="2971800"/>
            <a:ext cx="235265" cy="1062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4" name="Rectangle 23"/>
          <p:cNvSpPr/>
          <p:nvPr/>
        </p:nvSpPr>
        <p:spPr>
          <a:xfrm>
            <a:off x="1981200" y="2514600"/>
            <a:ext cx="235265" cy="5634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5" name="Rectangle 24"/>
          <p:cNvSpPr/>
          <p:nvPr/>
        </p:nvSpPr>
        <p:spPr>
          <a:xfrm>
            <a:off x="3048000" y="2590800"/>
            <a:ext cx="235265" cy="4872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6" name="Rectangle 25"/>
          <p:cNvSpPr/>
          <p:nvPr/>
        </p:nvSpPr>
        <p:spPr>
          <a:xfrm>
            <a:off x="5029200" y="2057400"/>
            <a:ext cx="235265" cy="10206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7" name="Rectangle 26"/>
          <p:cNvSpPr/>
          <p:nvPr/>
        </p:nvSpPr>
        <p:spPr>
          <a:xfrm>
            <a:off x="6477000" y="2971800"/>
            <a:ext cx="235265" cy="1062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8" name="Rectangle 27"/>
          <p:cNvSpPr/>
          <p:nvPr/>
        </p:nvSpPr>
        <p:spPr>
          <a:xfrm>
            <a:off x="4038600" y="1981200"/>
            <a:ext cx="235265" cy="1096833"/>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9" name="Rectangle 28"/>
          <p:cNvSpPr/>
          <p:nvPr/>
        </p:nvSpPr>
        <p:spPr>
          <a:xfrm>
            <a:off x="7772400" y="2971800"/>
            <a:ext cx="235265" cy="1062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0" name="Rectangle 29"/>
          <p:cNvSpPr/>
          <p:nvPr/>
        </p:nvSpPr>
        <p:spPr>
          <a:xfrm>
            <a:off x="8382000" y="2971800"/>
            <a:ext cx="235265" cy="1062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5" name="Rectangle 54"/>
          <p:cNvSpPr/>
          <p:nvPr/>
        </p:nvSpPr>
        <p:spPr>
          <a:xfrm>
            <a:off x="228600" y="5772090"/>
            <a:ext cx="885604" cy="400110"/>
          </a:xfrm>
          <a:prstGeom prst="rect">
            <a:avLst/>
          </a:prstGeom>
        </p:spPr>
        <p:txBody>
          <a:bodyPr wrap="none">
            <a:spAutoFit/>
          </a:bodyPr>
          <a:lstStyle/>
          <a:p>
            <a:r>
              <a:rPr lang="en-US" sz="2000" u="sng" kern="0" dirty="0" smtClean="0">
                <a:solidFill>
                  <a:srgbClr val="000000"/>
                </a:solidFill>
                <a:latin typeface="Calibri"/>
              </a:rPr>
              <a:t>France</a:t>
            </a:r>
            <a:endParaRPr lang="en-US" sz="1400" u="sng" dirty="0"/>
          </a:p>
        </p:txBody>
      </p:sp>
      <p:sp>
        <p:nvSpPr>
          <p:cNvPr id="56" name="Rectangle 55"/>
          <p:cNvSpPr/>
          <p:nvPr/>
        </p:nvSpPr>
        <p:spPr>
          <a:xfrm>
            <a:off x="1112385" y="5772090"/>
            <a:ext cx="644527" cy="400110"/>
          </a:xfrm>
          <a:prstGeom prst="rect">
            <a:avLst/>
          </a:prstGeom>
        </p:spPr>
        <p:txBody>
          <a:bodyPr wrap="none">
            <a:spAutoFit/>
          </a:bodyPr>
          <a:lstStyle/>
          <a:p>
            <a:r>
              <a:rPr lang="en-US" sz="2000" u="sng" kern="0" dirty="0" smtClean="0">
                <a:solidFill>
                  <a:srgbClr val="000000"/>
                </a:solidFill>
                <a:latin typeface="Calibri"/>
              </a:rPr>
              <a:t>Mali</a:t>
            </a:r>
            <a:endParaRPr lang="en-US" sz="1400" u="sng" dirty="0"/>
          </a:p>
        </p:txBody>
      </p:sp>
      <p:sp>
        <p:nvSpPr>
          <p:cNvPr id="57" name="Rectangle 56"/>
          <p:cNvSpPr/>
          <p:nvPr/>
        </p:nvSpPr>
        <p:spPr>
          <a:xfrm>
            <a:off x="1755093" y="5772090"/>
            <a:ext cx="774521" cy="400110"/>
          </a:xfrm>
          <a:prstGeom prst="rect">
            <a:avLst/>
          </a:prstGeom>
        </p:spPr>
        <p:txBody>
          <a:bodyPr wrap="none">
            <a:spAutoFit/>
          </a:bodyPr>
          <a:lstStyle/>
          <a:p>
            <a:r>
              <a:rPr lang="en-US" sz="2000" u="sng" kern="0" dirty="0" smtClean="0">
                <a:solidFill>
                  <a:srgbClr val="000000"/>
                </a:solidFill>
                <a:latin typeface="Calibri"/>
              </a:rPr>
              <a:t>Hagel</a:t>
            </a:r>
            <a:endParaRPr lang="en-US" sz="1400" u="sng" dirty="0"/>
          </a:p>
        </p:txBody>
      </p:sp>
      <p:sp>
        <p:nvSpPr>
          <p:cNvPr id="58" name="Rectangle 57"/>
          <p:cNvSpPr/>
          <p:nvPr/>
        </p:nvSpPr>
        <p:spPr>
          <a:xfrm>
            <a:off x="2527795" y="5772090"/>
            <a:ext cx="1179029" cy="400110"/>
          </a:xfrm>
          <a:prstGeom prst="rect">
            <a:avLst/>
          </a:prstGeom>
        </p:spPr>
        <p:txBody>
          <a:bodyPr wrap="none">
            <a:spAutoFit/>
          </a:bodyPr>
          <a:lstStyle/>
          <a:p>
            <a:r>
              <a:rPr lang="en-US" sz="2000" u="sng" kern="0" dirty="0" smtClean="0">
                <a:solidFill>
                  <a:srgbClr val="000000"/>
                </a:solidFill>
                <a:latin typeface="Calibri"/>
              </a:rPr>
              <a:t>Pentagon</a:t>
            </a:r>
            <a:endParaRPr lang="en-US" sz="1400" u="sng" dirty="0"/>
          </a:p>
        </p:txBody>
      </p:sp>
      <p:sp>
        <p:nvSpPr>
          <p:cNvPr id="59" name="Rectangle 58"/>
          <p:cNvSpPr/>
          <p:nvPr/>
        </p:nvSpPr>
        <p:spPr>
          <a:xfrm>
            <a:off x="3705005" y="5772090"/>
            <a:ext cx="939831" cy="400110"/>
          </a:xfrm>
          <a:prstGeom prst="rect">
            <a:avLst/>
          </a:prstGeom>
        </p:spPr>
        <p:txBody>
          <a:bodyPr wrap="none">
            <a:spAutoFit/>
          </a:bodyPr>
          <a:lstStyle/>
          <a:p>
            <a:r>
              <a:rPr lang="en-US" sz="2000" u="sng" kern="0" dirty="0" smtClean="0">
                <a:solidFill>
                  <a:srgbClr val="000000"/>
                </a:solidFill>
                <a:latin typeface="Calibri"/>
              </a:rPr>
              <a:t>Obama</a:t>
            </a:r>
            <a:endParaRPr lang="en-US" sz="1400" u="sng" dirty="0"/>
          </a:p>
        </p:txBody>
      </p:sp>
      <p:sp>
        <p:nvSpPr>
          <p:cNvPr id="60" name="Rectangle 59"/>
          <p:cNvSpPr/>
          <p:nvPr/>
        </p:nvSpPr>
        <p:spPr>
          <a:xfrm>
            <a:off x="4643017" y="5772090"/>
            <a:ext cx="1043876" cy="400110"/>
          </a:xfrm>
          <a:prstGeom prst="rect">
            <a:avLst/>
          </a:prstGeom>
        </p:spPr>
        <p:txBody>
          <a:bodyPr wrap="none">
            <a:spAutoFit/>
          </a:bodyPr>
          <a:lstStyle/>
          <a:p>
            <a:r>
              <a:rPr lang="en-US" sz="2000" u="sng" kern="0" dirty="0" smtClean="0">
                <a:solidFill>
                  <a:srgbClr val="000000"/>
                </a:solidFill>
                <a:latin typeface="Calibri"/>
              </a:rPr>
              <a:t>Romney</a:t>
            </a:r>
            <a:endParaRPr lang="en-US" sz="1400" u="sng" dirty="0"/>
          </a:p>
        </p:txBody>
      </p:sp>
      <p:sp>
        <p:nvSpPr>
          <p:cNvPr id="61" name="Rectangle 60"/>
          <p:cNvSpPr/>
          <p:nvPr/>
        </p:nvSpPr>
        <p:spPr>
          <a:xfrm>
            <a:off x="5685074" y="5772090"/>
            <a:ext cx="1869698" cy="400110"/>
          </a:xfrm>
          <a:prstGeom prst="rect">
            <a:avLst/>
          </a:prstGeom>
        </p:spPr>
        <p:txBody>
          <a:bodyPr wrap="none">
            <a:spAutoFit/>
          </a:bodyPr>
          <a:lstStyle/>
          <a:p>
            <a:r>
              <a:rPr lang="en-US" sz="2000" u="sng" kern="0" dirty="0" smtClean="0">
                <a:solidFill>
                  <a:srgbClr val="000000"/>
                </a:solidFill>
                <a:latin typeface="Calibri"/>
              </a:rPr>
              <a:t>Zero Dark Thirty</a:t>
            </a:r>
            <a:endParaRPr lang="en-US" sz="1400" u="sng" dirty="0"/>
          </a:p>
        </p:txBody>
      </p:sp>
      <p:sp>
        <p:nvSpPr>
          <p:cNvPr id="62" name="Rectangle 61"/>
          <p:cNvSpPr/>
          <p:nvPr/>
        </p:nvSpPr>
        <p:spPr>
          <a:xfrm>
            <a:off x="7552953" y="5772090"/>
            <a:ext cx="678466" cy="400110"/>
          </a:xfrm>
          <a:prstGeom prst="rect">
            <a:avLst/>
          </a:prstGeom>
        </p:spPr>
        <p:txBody>
          <a:bodyPr wrap="none">
            <a:spAutoFit/>
          </a:bodyPr>
          <a:lstStyle/>
          <a:p>
            <a:r>
              <a:rPr lang="en-US" sz="2000" u="sng" kern="0" dirty="0" smtClean="0">
                <a:solidFill>
                  <a:srgbClr val="000000"/>
                </a:solidFill>
                <a:latin typeface="Calibri"/>
              </a:rPr>
              <a:t>Argo</a:t>
            </a:r>
            <a:endParaRPr lang="en-US" sz="1400" u="sng" dirty="0"/>
          </a:p>
        </p:txBody>
      </p:sp>
      <p:sp>
        <p:nvSpPr>
          <p:cNvPr id="63" name="Rectangle 62"/>
          <p:cNvSpPr/>
          <p:nvPr/>
        </p:nvSpPr>
        <p:spPr>
          <a:xfrm>
            <a:off x="8229600" y="5772090"/>
            <a:ext cx="582211" cy="400110"/>
          </a:xfrm>
          <a:prstGeom prst="rect">
            <a:avLst/>
          </a:prstGeom>
        </p:spPr>
        <p:txBody>
          <a:bodyPr wrap="none">
            <a:spAutoFit/>
          </a:bodyPr>
          <a:lstStyle/>
          <a:p>
            <a:r>
              <a:rPr lang="en-US" sz="2000" u="sng" kern="0" dirty="0" smtClean="0">
                <a:solidFill>
                  <a:srgbClr val="000000"/>
                </a:solidFill>
                <a:latin typeface="Calibri"/>
              </a:rPr>
              <a:t>NFL</a:t>
            </a:r>
            <a:endParaRPr lang="en-US" sz="1400" u="sng" dirty="0"/>
          </a:p>
        </p:txBody>
      </p:sp>
      <p:sp>
        <p:nvSpPr>
          <p:cNvPr id="64" name="Rectangle 63"/>
          <p:cNvSpPr/>
          <p:nvPr/>
        </p:nvSpPr>
        <p:spPr>
          <a:xfrm>
            <a:off x="533400" y="5638800"/>
            <a:ext cx="235265" cy="1062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5" name="Rectangle 64"/>
          <p:cNvSpPr/>
          <p:nvPr/>
        </p:nvSpPr>
        <p:spPr>
          <a:xfrm>
            <a:off x="1262355" y="5638800"/>
            <a:ext cx="235265" cy="1062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6" name="Rectangle 65"/>
          <p:cNvSpPr/>
          <p:nvPr/>
        </p:nvSpPr>
        <p:spPr>
          <a:xfrm>
            <a:off x="1981200" y="5638800"/>
            <a:ext cx="235265" cy="1062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7" name="Rectangle 66"/>
          <p:cNvSpPr/>
          <p:nvPr/>
        </p:nvSpPr>
        <p:spPr>
          <a:xfrm>
            <a:off x="3048000" y="5638800"/>
            <a:ext cx="235265" cy="1062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8" name="Rectangle 67"/>
          <p:cNvSpPr/>
          <p:nvPr/>
        </p:nvSpPr>
        <p:spPr>
          <a:xfrm>
            <a:off x="5029200" y="5621132"/>
            <a:ext cx="235265" cy="123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9" name="Rectangle 68"/>
          <p:cNvSpPr/>
          <p:nvPr/>
        </p:nvSpPr>
        <p:spPr>
          <a:xfrm>
            <a:off x="6477000" y="4495800"/>
            <a:ext cx="235265" cy="12492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0" name="Rectangle 69"/>
          <p:cNvSpPr/>
          <p:nvPr/>
        </p:nvSpPr>
        <p:spPr>
          <a:xfrm>
            <a:off x="4038600" y="5638799"/>
            <a:ext cx="235265" cy="106233"/>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1" name="Rectangle 70"/>
          <p:cNvSpPr/>
          <p:nvPr/>
        </p:nvSpPr>
        <p:spPr>
          <a:xfrm>
            <a:off x="7772400" y="4419600"/>
            <a:ext cx="235265" cy="132543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2" name="Rectangle 71"/>
          <p:cNvSpPr/>
          <p:nvPr/>
        </p:nvSpPr>
        <p:spPr>
          <a:xfrm>
            <a:off x="8382000" y="5410199"/>
            <a:ext cx="235265" cy="334833"/>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4" name="Content Placeholder 2"/>
          <p:cNvSpPr txBox="1">
            <a:spLocks/>
          </p:cNvSpPr>
          <p:nvPr/>
        </p:nvSpPr>
        <p:spPr bwMode="auto">
          <a:xfrm>
            <a:off x="3657600" y="3429000"/>
            <a:ext cx="18288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3600" b="1" dirty="0" smtClean="0">
                <a:latin typeface="Calibri"/>
                <a:cs typeface="Calibri"/>
              </a:rPr>
              <a:t>politico</a:t>
            </a:r>
            <a:endParaRPr lang="en-US" sz="3600" b="1" dirty="0">
              <a:latin typeface="Calibri"/>
              <a:cs typeface="Calibri"/>
            </a:endParaRPr>
          </a:p>
        </p:txBody>
      </p:sp>
      <p:sp>
        <p:nvSpPr>
          <p:cNvPr id="75" name="Content Placeholder 2"/>
          <p:cNvSpPr txBox="1">
            <a:spLocks/>
          </p:cNvSpPr>
          <p:nvPr/>
        </p:nvSpPr>
        <p:spPr bwMode="auto">
          <a:xfrm>
            <a:off x="3200400" y="6096000"/>
            <a:ext cx="2743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3600" b="1" dirty="0">
                <a:latin typeface="Calibri"/>
                <a:cs typeface="Calibri"/>
              </a:rPr>
              <a:t>m</a:t>
            </a:r>
            <a:r>
              <a:rPr lang="en-US" sz="3600" b="1" dirty="0" smtClean="0">
                <a:latin typeface="Calibri"/>
                <a:cs typeface="Calibri"/>
              </a:rPr>
              <a:t>ovie buff</a:t>
            </a:r>
            <a:endParaRPr lang="en-US" sz="3600" b="1" dirty="0">
              <a:latin typeface="Calibri"/>
              <a:cs typeface="Calibri"/>
            </a:endParaRPr>
          </a:p>
        </p:txBody>
      </p:sp>
      <p:cxnSp>
        <p:nvCxnSpPr>
          <p:cNvPr id="77" name="Straight Connector 76"/>
          <p:cNvCxnSpPr/>
          <p:nvPr/>
        </p:nvCxnSpPr>
        <p:spPr bwMode="auto">
          <a:xfrm flipV="1">
            <a:off x="152400" y="4187825"/>
            <a:ext cx="8839200" cy="76200"/>
          </a:xfrm>
          <a:prstGeom prst="line">
            <a:avLst/>
          </a:prstGeom>
          <a:noFill/>
          <a:ln w="381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543906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animBg="1"/>
      <p:bldP spid="23" grpId="0" animBg="1"/>
      <p:bldP spid="24" grpId="0" animBg="1"/>
      <p:bldP spid="25" grpId="0" animBg="1"/>
      <p:bldP spid="26" grpId="0" animBg="1"/>
      <p:bldP spid="27" grpId="0" animBg="1"/>
      <p:bldP spid="28" grpId="0" animBg="1"/>
      <p:bldP spid="29" grpId="0" animBg="1"/>
      <p:bldP spid="30" grpId="0" animBg="1"/>
      <p:bldP spid="55" grpId="0"/>
      <p:bldP spid="56" grpId="0"/>
      <p:bldP spid="57" grpId="0"/>
      <p:bldP spid="58" grpId="0"/>
      <p:bldP spid="59" grpId="0"/>
      <p:bldP spid="60" grpId="0"/>
      <p:bldP spid="61" grpId="0"/>
      <p:bldP spid="62" grpId="0"/>
      <p:bldP spid="63" grpId="0"/>
      <p:bldP spid="64" grpId="0" animBg="1"/>
      <p:bldP spid="65" grpId="0" animBg="1"/>
      <p:bldP spid="66" grpId="0" animBg="1"/>
      <p:bldP spid="67" grpId="0" animBg="1"/>
      <p:bldP spid="68" grpId="0" animBg="1"/>
      <p:bldP spid="69" grpId="0" animBg="1"/>
      <p:bldP spid="70" grpId="0" animBg="1"/>
      <p:bldP spid="71" grpId="0" animBg="1"/>
      <p:bldP spid="72" grpId="0" animBg="1"/>
      <p:bldP spid="74" grpId="0"/>
      <p:bldP spid="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concept weights</a:t>
            </a:r>
            <a:endParaRPr lang="en-US" dirty="0"/>
          </a:p>
        </p:txBody>
      </p:sp>
      <p:sp>
        <p:nvSpPr>
          <p:cNvPr id="3" name="Content Placeholder 2"/>
          <p:cNvSpPr>
            <a:spLocks noGrp="1"/>
          </p:cNvSpPr>
          <p:nvPr>
            <p:ph idx="1"/>
          </p:nvPr>
        </p:nvSpPr>
        <p:spPr>
          <a:xfrm>
            <a:off x="457200" y="990601"/>
            <a:ext cx="8305800" cy="1142999"/>
          </a:xfrm>
        </p:spPr>
        <p:txBody>
          <a:bodyPr/>
          <a:lstStyle/>
          <a:p>
            <a:r>
              <a:rPr lang="en-US" dirty="0" smtClean="0"/>
              <a:t>Assume each user has </a:t>
            </a:r>
            <a:r>
              <a:rPr lang="en-US" b="1" dirty="0" smtClean="0"/>
              <a:t>different</a:t>
            </a:r>
            <a:r>
              <a:rPr lang="en-US" dirty="0" smtClean="0"/>
              <a:t> preference vector over concepts</a:t>
            </a:r>
          </a:p>
          <a:p>
            <a:pPr marL="0" indent="0">
              <a:buNone/>
            </a:pPr>
            <a:endParaRPr lang="en-US" dirty="0" smtClean="0"/>
          </a:p>
          <a:p>
            <a:endParaRPr lang="en-US" dirty="0"/>
          </a:p>
          <a:p>
            <a:endParaRPr lang="en-US" dirty="0" smtClean="0"/>
          </a:p>
          <a:p>
            <a:endParaRPr lang="en-US" dirty="0"/>
          </a:p>
          <a:p>
            <a:pPr marL="0" indent="0">
              <a:buNone/>
            </a:pPr>
            <a:endParaRPr lang="en-US" dirty="0" smtClean="0"/>
          </a:p>
        </p:txBody>
      </p:sp>
      <p:pic>
        <p:nvPicPr>
          <p:cNvPr id="43" name="Picture 4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133600"/>
            <a:ext cx="6485331" cy="990600"/>
          </a:xfrm>
          <a:prstGeom prst="rect">
            <a:avLst/>
          </a:prstGeom>
        </p:spPr>
      </p:pic>
      <p:sp>
        <p:nvSpPr>
          <p:cNvPr id="44" name="Content Placeholder 2"/>
          <p:cNvSpPr txBox="1">
            <a:spLocks/>
          </p:cNvSpPr>
          <p:nvPr/>
        </p:nvSpPr>
        <p:spPr bwMode="auto">
          <a:xfrm>
            <a:off x="228600" y="5105400"/>
            <a:ext cx="86106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3"/>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4"/>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5"/>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6"/>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9pPr>
          </a:lstStyle>
          <a:p>
            <a:pPr marL="0" indent="0">
              <a:lnSpc>
                <a:spcPct val="80000"/>
              </a:lnSpc>
              <a:buFont typeface="Wingdings" pitchFamily="-112" charset="2"/>
              <a:buNone/>
              <a:tabLst>
                <a:tab pos="1079500" algn="l"/>
                <a:tab pos="1428750" algn="l"/>
              </a:tabLst>
            </a:pPr>
            <a:r>
              <a:rPr lang="en-US" sz="4000" b="1" dirty="0" smtClean="0">
                <a:latin typeface="Calibri"/>
                <a:cs typeface="Calibri"/>
              </a:rPr>
              <a:t>Goal: 	</a:t>
            </a:r>
            <a:r>
              <a:rPr lang="en-US" sz="4000" dirty="0" smtClean="0">
                <a:latin typeface="Calibri"/>
                <a:cs typeface="Calibri"/>
              </a:rPr>
              <a:t>Learn personal concept weights</a:t>
            </a:r>
          </a:p>
          <a:p>
            <a:pPr marL="0" indent="0">
              <a:lnSpc>
                <a:spcPct val="80000"/>
              </a:lnSpc>
              <a:buFont typeface="Wingdings" pitchFamily="-112" charset="2"/>
              <a:buNone/>
              <a:tabLst>
                <a:tab pos="1079500" algn="l"/>
                <a:tab pos="1428750" algn="l"/>
              </a:tabLst>
            </a:pPr>
            <a:r>
              <a:rPr lang="en-US" sz="4000" dirty="0" smtClean="0">
                <a:latin typeface="Calibri"/>
                <a:cs typeface="Calibri"/>
              </a:rPr>
              <a:t>		from user feedback</a:t>
            </a:r>
            <a:endParaRPr lang="en-US" sz="4000" b="1" dirty="0">
              <a:latin typeface="Calibri"/>
              <a:cs typeface="Calibri"/>
            </a:endParaRPr>
          </a:p>
        </p:txBody>
      </p:sp>
      <p:pic>
        <p:nvPicPr>
          <p:cNvPr id="4" name="Picture 3"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3657600"/>
            <a:ext cx="6841329" cy="990600"/>
          </a:xfrm>
          <a:prstGeom prst="rect">
            <a:avLst/>
          </a:prstGeom>
        </p:spPr>
      </p:pic>
      <p:sp>
        <p:nvSpPr>
          <p:cNvPr id="5" name="Down Arrow 4"/>
          <p:cNvSpPr/>
          <p:nvPr/>
        </p:nvSpPr>
        <p:spPr bwMode="auto">
          <a:xfrm>
            <a:off x="5257800" y="2895600"/>
            <a:ext cx="304800" cy="609600"/>
          </a:xfrm>
          <a:prstGeom prst="downArrow">
            <a:avLst/>
          </a:prstGeom>
          <a:solidFill>
            <a:srgbClr val="3366FF"/>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1675590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752600" y="3886200"/>
            <a:ext cx="685800" cy="6858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6934200" y="3886200"/>
            <a:ext cx="685800" cy="68580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2616200" y="3886200"/>
            <a:ext cx="685800" cy="685800"/>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3479800" y="3886200"/>
            <a:ext cx="685800" cy="685800"/>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a:stretch>
            <a:fillRect/>
          </a:stretch>
        </p:blipFill>
        <p:spPr bwMode="auto">
          <a:xfrm>
            <a:off x="4343400" y="3886200"/>
            <a:ext cx="685800" cy="685800"/>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a:stretch>
            <a:fillRect/>
          </a:stretch>
        </p:blipFill>
        <p:spPr bwMode="auto">
          <a:xfrm>
            <a:off x="5207000" y="3886200"/>
            <a:ext cx="685800" cy="685800"/>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a:stretch>
            <a:fillRect/>
          </a:stretch>
        </p:blipFill>
        <p:spPr bwMode="auto">
          <a:xfrm>
            <a:off x="6070600" y="3886200"/>
            <a:ext cx="685800" cy="685800"/>
          </a:xfrm>
          <a:prstGeom prst="rect">
            <a:avLst/>
          </a:prstGeom>
          <a:noFill/>
          <a:ln w="9525">
            <a:noFill/>
            <a:miter lim="800000"/>
            <a:headEnd/>
            <a:tailEnd/>
          </a:ln>
          <a:effectLst/>
        </p:spPr>
      </p:pic>
      <p:sp>
        <p:nvSpPr>
          <p:cNvPr id="11" name="Rectangle 10"/>
          <p:cNvSpPr/>
          <p:nvPr/>
        </p:nvSpPr>
        <p:spPr>
          <a:xfrm>
            <a:off x="381000" y="2817958"/>
            <a:ext cx="885604" cy="400110"/>
          </a:xfrm>
          <a:prstGeom prst="rect">
            <a:avLst/>
          </a:prstGeom>
        </p:spPr>
        <p:txBody>
          <a:bodyPr wrap="none">
            <a:spAutoFit/>
          </a:bodyPr>
          <a:lstStyle/>
          <a:p>
            <a:r>
              <a:rPr lang="en-US" sz="2000" u="sng" kern="0" dirty="0" smtClean="0">
                <a:solidFill>
                  <a:srgbClr val="000000"/>
                </a:solidFill>
                <a:latin typeface="Calibri"/>
              </a:rPr>
              <a:t>France</a:t>
            </a:r>
            <a:endParaRPr lang="en-US" sz="1400" u="sng" dirty="0"/>
          </a:p>
        </p:txBody>
      </p:sp>
      <p:sp>
        <p:nvSpPr>
          <p:cNvPr id="12" name="Rectangle 11"/>
          <p:cNvSpPr/>
          <p:nvPr/>
        </p:nvSpPr>
        <p:spPr>
          <a:xfrm>
            <a:off x="1264785" y="2817958"/>
            <a:ext cx="644527" cy="400110"/>
          </a:xfrm>
          <a:prstGeom prst="rect">
            <a:avLst/>
          </a:prstGeom>
        </p:spPr>
        <p:txBody>
          <a:bodyPr wrap="none">
            <a:spAutoFit/>
          </a:bodyPr>
          <a:lstStyle/>
          <a:p>
            <a:r>
              <a:rPr lang="en-US" sz="2000" u="sng" kern="0" dirty="0" smtClean="0">
                <a:solidFill>
                  <a:srgbClr val="000000"/>
                </a:solidFill>
                <a:latin typeface="Calibri"/>
              </a:rPr>
              <a:t>Mali</a:t>
            </a:r>
            <a:endParaRPr lang="en-US" sz="1400" u="sng" dirty="0"/>
          </a:p>
        </p:txBody>
      </p:sp>
      <p:sp>
        <p:nvSpPr>
          <p:cNvPr id="13" name="Rectangle 12"/>
          <p:cNvSpPr/>
          <p:nvPr/>
        </p:nvSpPr>
        <p:spPr>
          <a:xfrm>
            <a:off x="1907493" y="2817958"/>
            <a:ext cx="774521" cy="400110"/>
          </a:xfrm>
          <a:prstGeom prst="rect">
            <a:avLst/>
          </a:prstGeom>
        </p:spPr>
        <p:txBody>
          <a:bodyPr wrap="none">
            <a:spAutoFit/>
          </a:bodyPr>
          <a:lstStyle/>
          <a:p>
            <a:r>
              <a:rPr lang="en-US" sz="2000" u="sng" kern="0" dirty="0" smtClean="0">
                <a:solidFill>
                  <a:srgbClr val="000000"/>
                </a:solidFill>
                <a:latin typeface="Calibri"/>
              </a:rPr>
              <a:t>Hagel</a:t>
            </a:r>
            <a:endParaRPr lang="en-US" sz="1400" u="sng" dirty="0"/>
          </a:p>
        </p:txBody>
      </p:sp>
      <p:sp>
        <p:nvSpPr>
          <p:cNvPr id="14" name="Rectangle 13"/>
          <p:cNvSpPr/>
          <p:nvPr/>
        </p:nvSpPr>
        <p:spPr>
          <a:xfrm>
            <a:off x="2680195" y="2817958"/>
            <a:ext cx="1179029" cy="400110"/>
          </a:xfrm>
          <a:prstGeom prst="rect">
            <a:avLst/>
          </a:prstGeom>
        </p:spPr>
        <p:txBody>
          <a:bodyPr wrap="none">
            <a:spAutoFit/>
          </a:bodyPr>
          <a:lstStyle/>
          <a:p>
            <a:r>
              <a:rPr lang="en-US" sz="2000" u="sng" kern="0" dirty="0" smtClean="0">
                <a:solidFill>
                  <a:srgbClr val="000000"/>
                </a:solidFill>
                <a:latin typeface="Calibri"/>
              </a:rPr>
              <a:t>Pentagon</a:t>
            </a:r>
            <a:endParaRPr lang="en-US" sz="1400" u="sng" dirty="0"/>
          </a:p>
        </p:txBody>
      </p:sp>
      <p:sp>
        <p:nvSpPr>
          <p:cNvPr id="15" name="Rectangle 14"/>
          <p:cNvSpPr/>
          <p:nvPr/>
        </p:nvSpPr>
        <p:spPr>
          <a:xfrm>
            <a:off x="3857405" y="2817958"/>
            <a:ext cx="939831" cy="400110"/>
          </a:xfrm>
          <a:prstGeom prst="rect">
            <a:avLst/>
          </a:prstGeom>
        </p:spPr>
        <p:txBody>
          <a:bodyPr wrap="none">
            <a:spAutoFit/>
          </a:bodyPr>
          <a:lstStyle/>
          <a:p>
            <a:r>
              <a:rPr lang="en-US" sz="2000" u="sng" kern="0" dirty="0" smtClean="0">
                <a:solidFill>
                  <a:srgbClr val="000000"/>
                </a:solidFill>
                <a:latin typeface="Calibri"/>
              </a:rPr>
              <a:t>Obama</a:t>
            </a:r>
            <a:endParaRPr lang="en-US" sz="1400" u="sng" dirty="0"/>
          </a:p>
        </p:txBody>
      </p:sp>
      <p:sp>
        <p:nvSpPr>
          <p:cNvPr id="16" name="Rectangle 15"/>
          <p:cNvSpPr/>
          <p:nvPr/>
        </p:nvSpPr>
        <p:spPr>
          <a:xfrm>
            <a:off x="4795417" y="2817958"/>
            <a:ext cx="1043876" cy="400110"/>
          </a:xfrm>
          <a:prstGeom prst="rect">
            <a:avLst/>
          </a:prstGeom>
        </p:spPr>
        <p:txBody>
          <a:bodyPr wrap="none">
            <a:spAutoFit/>
          </a:bodyPr>
          <a:lstStyle/>
          <a:p>
            <a:r>
              <a:rPr lang="en-US" sz="2000" u="sng" kern="0" dirty="0" smtClean="0">
                <a:solidFill>
                  <a:srgbClr val="000000"/>
                </a:solidFill>
                <a:latin typeface="Calibri"/>
              </a:rPr>
              <a:t>Romney</a:t>
            </a:r>
            <a:endParaRPr lang="en-US" sz="1400" u="sng" dirty="0"/>
          </a:p>
        </p:txBody>
      </p:sp>
      <p:sp>
        <p:nvSpPr>
          <p:cNvPr id="17" name="Rectangle 16"/>
          <p:cNvSpPr/>
          <p:nvPr/>
        </p:nvSpPr>
        <p:spPr>
          <a:xfrm>
            <a:off x="5837474" y="2817958"/>
            <a:ext cx="1869698" cy="400110"/>
          </a:xfrm>
          <a:prstGeom prst="rect">
            <a:avLst/>
          </a:prstGeom>
        </p:spPr>
        <p:txBody>
          <a:bodyPr wrap="none">
            <a:spAutoFit/>
          </a:bodyPr>
          <a:lstStyle/>
          <a:p>
            <a:r>
              <a:rPr lang="en-US" sz="2000" u="sng" kern="0" dirty="0" smtClean="0">
                <a:solidFill>
                  <a:srgbClr val="000000"/>
                </a:solidFill>
                <a:latin typeface="Calibri"/>
              </a:rPr>
              <a:t>Zero Dark Thirty</a:t>
            </a:r>
            <a:endParaRPr lang="en-US" sz="1400" u="sng" dirty="0"/>
          </a:p>
        </p:txBody>
      </p:sp>
      <p:sp>
        <p:nvSpPr>
          <p:cNvPr id="18" name="Rectangle 17"/>
          <p:cNvSpPr/>
          <p:nvPr/>
        </p:nvSpPr>
        <p:spPr>
          <a:xfrm>
            <a:off x="7705353" y="2817958"/>
            <a:ext cx="678466" cy="400110"/>
          </a:xfrm>
          <a:prstGeom prst="rect">
            <a:avLst/>
          </a:prstGeom>
        </p:spPr>
        <p:txBody>
          <a:bodyPr wrap="none">
            <a:spAutoFit/>
          </a:bodyPr>
          <a:lstStyle/>
          <a:p>
            <a:r>
              <a:rPr lang="en-US" sz="2000" u="sng" kern="0" dirty="0" smtClean="0">
                <a:solidFill>
                  <a:srgbClr val="000000"/>
                </a:solidFill>
                <a:latin typeface="Calibri"/>
              </a:rPr>
              <a:t>Argo</a:t>
            </a:r>
            <a:endParaRPr lang="en-US" sz="1400" u="sng" dirty="0"/>
          </a:p>
        </p:txBody>
      </p:sp>
      <p:sp>
        <p:nvSpPr>
          <p:cNvPr id="19" name="Rectangle 18"/>
          <p:cNvSpPr/>
          <p:nvPr/>
        </p:nvSpPr>
        <p:spPr>
          <a:xfrm>
            <a:off x="8382000" y="2817958"/>
            <a:ext cx="582211" cy="400110"/>
          </a:xfrm>
          <a:prstGeom prst="rect">
            <a:avLst/>
          </a:prstGeom>
        </p:spPr>
        <p:txBody>
          <a:bodyPr wrap="none">
            <a:spAutoFit/>
          </a:bodyPr>
          <a:lstStyle/>
          <a:p>
            <a:r>
              <a:rPr lang="en-US" sz="2000" u="sng" kern="0" dirty="0" smtClean="0">
                <a:solidFill>
                  <a:srgbClr val="000000"/>
                </a:solidFill>
                <a:latin typeface="Calibri"/>
              </a:rPr>
              <a:t>NFL</a:t>
            </a:r>
            <a:endParaRPr lang="en-US" sz="1400" u="sng" dirty="0"/>
          </a:p>
        </p:txBody>
      </p:sp>
      <p:cxnSp>
        <p:nvCxnSpPr>
          <p:cNvPr id="20" name="Straight Connector 19"/>
          <p:cNvCxnSpPr>
            <a:stCxn id="4" idx="0"/>
            <a:endCxn id="11" idx="2"/>
          </p:cNvCxnSpPr>
          <p:nvPr/>
        </p:nvCxnSpPr>
        <p:spPr bwMode="auto">
          <a:xfrm flipH="1" flipV="1">
            <a:off x="823802" y="3218068"/>
            <a:ext cx="1271698"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1" name="Straight Connector 20"/>
          <p:cNvCxnSpPr>
            <a:stCxn id="4" idx="0"/>
            <a:endCxn id="12" idx="2"/>
          </p:cNvCxnSpPr>
          <p:nvPr/>
        </p:nvCxnSpPr>
        <p:spPr bwMode="auto">
          <a:xfrm flipH="1" flipV="1">
            <a:off x="1587049" y="3218068"/>
            <a:ext cx="508451"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2" name="Straight Connector 21"/>
          <p:cNvCxnSpPr>
            <a:stCxn id="6" idx="0"/>
            <a:endCxn id="13" idx="2"/>
          </p:cNvCxnSpPr>
          <p:nvPr/>
        </p:nvCxnSpPr>
        <p:spPr bwMode="auto">
          <a:xfrm flipH="1" flipV="1">
            <a:off x="2294754" y="3218068"/>
            <a:ext cx="664346" cy="668132"/>
          </a:xfrm>
          <a:prstGeom prst="line">
            <a:avLst/>
          </a:prstGeom>
          <a:noFill/>
          <a:ln w="57150" cap="flat" cmpd="sng" algn="ctr">
            <a:solidFill>
              <a:schemeClr val="tx1"/>
            </a:solidFill>
            <a:prstDash val="solid"/>
            <a:round/>
            <a:headEnd type="oval" w="med" len="med"/>
            <a:tailEnd type="triangle" w="med" len="med"/>
          </a:ln>
          <a:effectLst/>
        </p:spPr>
      </p:cxnSp>
      <p:cxnSp>
        <p:nvCxnSpPr>
          <p:cNvPr id="23" name="Straight Connector 22"/>
          <p:cNvCxnSpPr>
            <a:stCxn id="6" idx="0"/>
            <a:endCxn id="14" idx="2"/>
          </p:cNvCxnSpPr>
          <p:nvPr/>
        </p:nvCxnSpPr>
        <p:spPr bwMode="auto">
          <a:xfrm flipV="1">
            <a:off x="2959100" y="3218068"/>
            <a:ext cx="310610" cy="668132"/>
          </a:xfrm>
          <a:prstGeom prst="line">
            <a:avLst/>
          </a:prstGeom>
          <a:noFill/>
          <a:ln w="57150" cap="flat" cmpd="sng" algn="ctr">
            <a:solidFill>
              <a:schemeClr val="tx1"/>
            </a:solidFill>
            <a:prstDash val="solid"/>
            <a:round/>
            <a:headEnd type="oval" w="med" len="med"/>
            <a:tailEnd type="triangle" w="med" len="med"/>
          </a:ln>
          <a:effectLst/>
        </p:spPr>
      </p:cxnSp>
      <p:cxnSp>
        <p:nvCxnSpPr>
          <p:cNvPr id="24" name="Straight Connector 23"/>
          <p:cNvCxnSpPr>
            <a:stCxn id="6" idx="0"/>
            <a:endCxn id="15" idx="2"/>
          </p:cNvCxnSpPr>
          <p:nvPr/>
        </p:nvCxnSpPr>
        <p:spPr bwMode="auto">
          <a:xfrm flipV="1">
            <a:off x="2959100" y="3218068"/>
            <a:ext cx="1368221"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5" name="Straight Connector 24"/>
          <p:cNvCxnSpPr>
            <a:stCxn id="7" idx="0"/>
            <a:endCxn id="15" idx="2"/>
          </p:cNvCxnSpPr>
          <p:nvPr/>
        </p:nvCxnSpPr>
        <p:spPr bwMode="auto">
          <a:xfrm flipV="1">
            <a:off x="3822700" y="3218068"/>
            <a:ext cx="504621" cy="668132"/>
          </a:xfrm>
          <a:prstGeom prst="line">
            <a:avLst/>
          </a:prstGeom>
          <a:noFill/>
          <a:ln w="76200" cap="flat" cmpd="sng" algn="ctr">
            <a:solidFill>
              <a:schemeClr val="tx1"/>
            </a:solidFill>
            <a:prstDash val="solid"/>
            <a:round/>
            <a:headEnd type="none" w="med" len="med"/>
            <a:tailEnd type="triangle" w="med" len="med"/>
          </a:ln>
          <a:effectLst/>
        </p:spPr>
      </p:cxnSp>
      <p:cxnSp>
        <p:nvCxnSpPr>
          <p:cNvPr id="26" name="Straight Connector 25"/>
          <p:cNvCxnSpPr>
            <a:stCxn id="7" idx="0"/>
            <a:endCxn id="16" idx="2"/>
          </p:cNvCxnSpPr>
          <p:nvPr/>
        </p:nvCxnSpPr>
        <p:spPr bwMode="auto">
          <a:xfrm flipV="1">
            <a:off x="3822700" y="3218068"/>
            <a:ext cx="1494655" cy="668132"/>
          </a:xfrm>
          <a:prstGeom prst="line">
            <a:avLst/>
          </a:prstGeom>
          <a:noFill/>
          <a:ln w="9525" cap="flat" cmpd="sng" algn="ctr">
            <a:solidFill>
              <a:schemeClr val="tx1"/>
            </a:solidFill>
            <a:prstDash val="solid"/>
            <a:round/>
            <a:headEnd type="oval" w="med" len="med"/>
            <a:tailEnd type="triangle" w="med" len="med"/>
          </a:ln>
          <a:effectLst/>
        </p:spPr>
      </p:cxnSp>
      <p:cxnSp>
        <p:nvCxnSpPr>
          <p:cNvPr id="27" name="Straight Connector 26"/>
          <p:cNvCxnSpPr>
            <a:stCxn id="8" idx="0"/>
            <a:endCxn id="14" idx="2"/>
          </p:cNvCxnSpPr>
          <p:nvPr/>
        </p:nvCxnSpPr>
        <p:spPr bwMode="auto">
          <a:xfrm flipH="1" flipV="1">
            <a:off x="3269710" y="3218068"/>
            <a:ext cx="1416590"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8" name="Straight Connector 27"/>
          <p:cNvCxnSpPr>
            <a:stCxn id="8" idx="0"/>
            <a:endCxn id="17" idx="2"/>
          </p:cNvCxnSpPr>
          <p:nvPr/>
        </p:nvCxnSpPr>
        <p:spPr bwMode="auto">
          <a:xfrm flipV="1">
            <a:off x="4686300" y="3218068"/>
            <a:ext cx="2086023" cy="668132"/>
          </a:xfrm>
          <a:prstGeom prst="line">
            <a:avLst/>
          </a:prstGeom>
          <a:noFill/>
          <a:ln w="57150" cap="flat" cmpd="sng" algn="ctr">
            <a:solidFill>
              <a:schemeClr val="tx1"/>
            </a:solidFill>
            <a:prstDash val="solid"/>
            <a:round/>
            <a:headEnd type="oval" w="med" len="med"/>
            <a:tailEnd type="triangle" w="med" len="med"/>
          </a:ln>
          <a:effectLst/>
        </p:spPr>
      </p:cxnSp>
      <p:cxnSp>
        <p:nvCxnSpPr>
          <p:cNvPr id="29" name="Straight Connector 28"/>
          <p:cNvCxnSpPr>
            <a:stCxn id="10" idx="0"/>
            <a:endCxn id="17" idx="2"/>
          </p:cNvCxnSpPr>
          <p:nvPr/>
        </p:nvCxnSpPr>
        <p:spPr bwMode="auto">
          <a:xfrm flipV="1">
            <a:off x="6413500" y="3218068"/>
            <a:ext cx="358823"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0" name="Straight Connector 29"/>
          <p:cNvCxnSpPr>
            <a:stCxn id="10" idx="0"/>
            <a:endCxn id="18" idx="2"/>
          </p:cNvCxnSpPr>
          <p:nvPr/>
        </p:nvCxnSpPr>
        <p:spPr bwMode="auto">
          <a:xfrm flipV="1">
            <a:off x="6413500" y="3218068"/>
            <a:ext cx="1631086"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1" name="Straight Connector 30"/>
          <p:cNvCxnSpPr>
            <a:stCxn id="9" idx="0"/>
            <a:endCxn id="16" idx="2"/>
          </p:cNvCxnSpPr>
          <p:nvPr/>
        </p:nvCxnSpPr>
        <p:spPr bwMode="auto">
          <a:xfrm flipH="1" flipV="1">
            <a:off x="5317355" y="3218068"/>
            <a:ext cx="232545"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2" name="Straight Connector 31"/>
          <p:cNvCxnSpPr>
            <a:stCxn id="5" idx="0"/>
            <a:endCxn id="19" idx="2"/>
          </p:cNvCxnSpPr>
          <p:nvPr/>
        </p:nvCxnSpPr>
        <p:spPr bwMode="auto">
          <a:xfrm flipV="1">
            <a:off x="7277100" y="3218068"/>
            <a:ext cx="1396006"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3" name="Straight Connector 32"/>
          <p:cNvCxnSpPr>
            <a:stCxn id="9" idx="0"/>
            <a:endCxn id="15" idx="2"/>
          </p:cNvCxnSpPr>
          <p:nvPr/>
        </p:nvCxnSpPr>
        <p:spPr bwMode="auto">
          <a:xfrm flipH="1" flipV="1">
            <a:off x="4327321" y="3218068"/>
            <a:ext cx="1222579" cy="668132"/>
          </a:xfrm>
          <a:prstGeom prst="line">
            <a:avLst/>
          </a:prstGeom>
          <a:noFill/>
          <a:ln w="38100" cap="flat" cmpd="sng" algn="ctr">
            <a:solidFill>
              <a:schemeClr val="tx1"/>
            </a:solidFill>
            <a:prstDash val="solid"/>
            <a:round/>
            <a:headEnd type="oval" w="med" len="med"/>
            <a:tailEnd type="triangle" w="med" len="med"/>
          </a:ln>
          <a:effectLst/>
        </p:spPr>
      </p:cxnSp>
      <p:sp>
        <p:nvSpPr>
          <p:cNvPr id="34" name="Rectangle 33"/>
          <p:cNvSpPr/>
          <p:nvPr/>
        </p:nvSpPr>
        <p:spPr>
          <a:xfrm>
            <a:off x="685800" y="1752600"/>
            <a:ext cx="235265" cy="10383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5" name="Rectangle 34"/>
          <p:cNvSpPr/>
          <p:nvPr/>
        </p:nvSpPr>
        <p:spPr>
          <a:xfrm>
            <a:off x="1414755" y="1752600"/>
            <a:ext cx="235265" cy="10383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6" name="Rectangle 35"/>
          <p:cNvSpPr/>
          <p:nvPr/>
        </p:nvSpPr>
        <p:spPr>
          <a:xfrm>
            <a:off x="2133600" y="1905000"/>
            <a:ext cx="235265" cy="885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7" name="Rectangle 36"/>
          <p:cNvSpPr/>
          <p:nvPr/>
        </p:nvSpPr>
        <p:spPr>
          <a:xfrm>
            <a:off x="3200400" y="2438400"/>
            <a:ext cx="235265" cy="352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8" name="Rectangle 37"/>
          <p:cNvSpPr/>
          <p:nvPr/>
        </p:nvSpPr>
        <p:spPr>
          <a:xfrm>
            <a:off x="5181600" y="2667000"/>
            <a:ext cx="235265" cy="123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9" name="Rectangle 38"/>
          <p:cNvSpPr/>
          <p:nvPr/>
        </p:nvSpPr>
        <p:spPr>
          <a:xfrm>
            <a:off x="6629400" y="2360758"/>
            <a:ext cx="235265" cy="4301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0" name="Rectangle 39"/>
          <p:cNvSpPr/>
          <p:nvPr/>
        </p:nvSpPr>
        <p:spPr>
          <a:xfrm>
            <a:off x="4191000" y="2055959"/>
            <a:ext cx="235265" cy="7349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1" name="Rectangle 40"/>
          <p:cNvSpPr/>
          <p:nvPr/>
        </p:nvSpPr>
        <p:spPr>
          <a:xfrm>
            <a:off x="7924800" y="1676400"/>
            <a:ext cx="235265" cy="1114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2" name="Rectangle 41"/>
          <p:cNvSpPr/>
          <p:nvPr/>
        </p:nvSpPr>
        <p:spPr>
          <a:xfrm>
            <a:off x="8534400" y="2438399"/>
            <a:ext cx="235265" cy="35250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4" name="Content Placeholder 2"/>
          <p:cNvSpPr>
            <a:spLocks noGrp="1"/>
          </p:cNvSpPr>
          <p:nvPr>
            <p:ph idx="1"/>
          </p:nvPr>
        </p:nvSpPr>
        <p:spPr>
          <a:xfrm>
            <a:off x="1981200" y="609600"/>
            <a:ext cx="5105400" cy="914400"/>
          </a:xfrm>
        </p:spPr>
        <p:txBody>
          <a:bodyPr/>
          <a:lstStyle/>
          <a:p>
            <a:pPr marL="0" indent="0">
              <a:buNone/>
            </a:pPr>
            <a:r>
              <a:rPr lang="en-US" sz="5400" dirty="0">
                <a:latin typeface="Calibri"/>
                <a:cs typeface="Calibri"/>
              </a:rPr>
              <a:t>c</a:t>
            </a:r>
            <a:r>
              <a:rPr lang="en-US" sz="5400" dirty="0" smtClean="0">
                <a:latin typeface="Calibri"/>
                <a:cs typeface="Calibri"/>
              </a:rPr>
              <a:t>oncept coverage</a:t>
            </a:r>
            <a:endParaRPr lang="en-US" sz="5400" b="1" dirty="0">
              <a:latin typeface="Calibri"/>
              <a:cs typeface="Calibri"/>
            </a:endParaRPr>
          </a:p>
        </p:txBody>
      </p:sp>
      <p:sp>
        <p:nvSpPr>
          <p:cNvPr id="45" name="Content Placeholder 2"/>
          <p:cNvSpPr txBox="1">
            <a:spLocks/>
          </p:cNvSpPr>
          <p:nvPr/>
        </p:nvSpPr>
        <p:spPr bwMode="auto">
          <a:xfrm>
            <a:off x="1981200" y="0"/>
            <a:ext cx="51054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4"/>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5"/>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6"/>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7"/>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8"/>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8"/>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8"/>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8"/>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8"/>
              </a:buBlip>
              <a:defRPr>
                <a:solidFill>
                  <a:schemeClr val="tx1"/>
                </a:solidFill>
                <a:latin typeface="+mn-lt"/>
              </a:defRPr>
            </a:lvl9pPr>
          </a:lstStyle>
          <a:p>
            <a:pPr marL="0" indent="0" algn="ctr">
              <a:buFont typeface="Wingdings" pitchFamily="-112" charset="2"/>
              <a:buNone/>
            </a:pPr>
            <a:r>
              <a:rPr lang="en-US" sz="5400" b="1" dirty="0" smtClean="0">
                <a:latin typeface="Calibri"/>
                <a:cs typeface="Calibri"/>
              </a:rPr>
              <a:t>interactive</a:t>
            </a:r>
            <a:endParaRPr lang="en-US" sz="5400" b="1" dirty="0">
              <a:latin typeface="Calibri"/>
              <a:cs typeface="Calibri"/>
            </a:endParaRPr>
          </a:p>
        </p:txBody>
      </p:sp>
      <p:grpSp>
        <p:nvGrpSpPr>
          <p:cNvPr id="46" name="Group 45"/>
          <p:cNvGrpSpPr/>
          <p:nvPr/>
        </p:nvGrpSpPr>
        <p:grpSpPr>
          <a:xfrm>
            <a:off x="3352800" y="4887432"/>
            <a:ext cx="2133600" cy="1894368"/>
            <a:chOff x="6248400" y="4419600"/>
            <a:chExt cx="2133600" cy="1894368"/>
          </a:xfrm>
        </p:grpSpPr>
        <p:sp>
          <p:nvSpPr>
            <p:cNvPr id="47" name="Rectangle 46"/>
            <p:cNvSpPr/>
            <p:nvPr/>
          </p:nvSpPr>
          <p:spPr>
            <a:xfrm>
              <a:off x="6248400" y="4419600"/>
              <a:ext cx="2133600" cy="1894368"/>
            </a:xfrm>
            <a:prstGeom prst="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8" name="TextBox 47"/>
            <p:cNvSpPr txBox="1"/>
            <p:nvPr/>
          </p:nvSpPr>
          <p:spPr>
            <a:xfrm>
              <a:off x="6275237" y="4535100"/>
              <a:ext cx="2046278"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France intervenes</a:t>
              </a:r>
              <a:endParaRPr lang="en-US" sz="2000" u="sng" dirty="0">
                <a:solidFill>
                  <a:srgbClr val="FF6600"/>
                </a:solidFill>
                <a:latin typeface="Calibri"/>
              </a:endParaRPr>
            </a:p>
          </p:txBody>
        </p:sp>
        <p:sp>
          <p:nvSpPr>
            <p:cNvPr id="49" name="TextBox 48"/>
            <p:cNvSpPr txBox="1"/>
            <p:nvPr/>
          </p:nvSpPr>
          <p:spPr>
            <a:xfrm>
              <a:off x="6275237" y="5086950"/>
              <a:ext cx="2088858"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Chuck for Defense</a:t>
              </a:r>
              <a:endParaRPr lang="en-US" sz="2000" u="sng" dirty="0">
                <a:solidFill>
                  <a:srgbClr val="FF6600"/>
                </a:solidFill>
                <a:latin typeface="Calibri"/>
              </a:endParaRPr>
            </a:p>
          </p:txBody>
        </p:sp>
        <p:sp>
          <p:nvSpPr>
            <p:cNvPr id="50" name="TextBox 49"/>
            <p:cNvSpPr txBox="1"/>
            <p:nvPr/>
          </p:nvSpPr>
          <p:spPr>
            <a:xfrm>
              <a:off x="6275237" y="5638800"/>
              <a:ext cx="1586041"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Argo wins big</a:t>
              </a:r>
              <a:endParaRPr lang="en-US" sz="2000" u="sng" dirty="0">
                <a:solidFill>
                  <a:srgbClr val="FF6600"/>
                </a:solidFill>
                <a:latin typeface="Calibri"/>
              </a:endParaRPr>
            </a:p>
          </p:txBody>
        </p:sp>
      </p:grpSp>
      <p:sp>
        <p:nvSpPr>
          <p:cNvPr id="53" name="Right Bracket 52"/>
          <p:cNvSpPr/>
          <p:nvPr/>
        </p:nvSpPr>
        <p:spPr>
          <a:xfrm rot="5400000">
            <a:off x="2012244"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7" name="Right Bracket 56"/>
          <p:cNvSpPr/>
          <p:nvPr/>
        </p:nvSpPr>
        <p:spPr>
          <a:xfrm rot="5400000">
            <a:off x="2920999"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8" name="Right Bracket 57"/>
          <p:cNvSpPr/>
          <p:nvPr/>
        </p:nvSpPr>
        <p:spPr>
          <a:xfrm rot="5400000">
            <a:off x="6349999"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pic>
        <p:nvPicPr>
          <p:cNvPr id="59" name="Picture 58"/>
          <p:cNvPicPr>
            <a:picLocks noChangeAspect="1"/>
          </p:cNvPicPr>
          <p:nvPr/>
        </p:nvPicPr>
        <p:blipFill>
          <a:blip r:embed="rId9"/>
          <a:stretch>
            <a:fillRect/>
          </a:stretch>
        </p:blipFill>
        <p:spPr>
          <a:xfrm>
            <a:off x="5486400" y="5486400"/>
            <a:ext cx="534536" cy="477519"/>
          </a:xfrm>
          <a:prstGeom prst="rect">
            <a:avLst/>
          </a:prstGeom>
        </p:spPr>
      </p:pic>
      <p:cxnSp>
        <p:nvCxnSpPr>
          <p:cNvPr id="61" name="Elbow Connector 60"/>
          <p:cNvCxnSpPr>
            <a:stCxn id="49" idx="1"/>
          </p:cNvCxnSpPr>
          <p:nvPr/>
        </p:nvCxnSpPr>
        <p:spPr bwMode="auto">
          <a:xfrm rot="10800000">
            <a:off x="2514601" y="3200401"/>
            <a:ext cx="865037" cy="2554437"/>
          </a:xfrm>
          <a:prstGeom prst="bentConnector2">
            <a:avLst/>
          </a:prstGeom>
          <a:noFill/>
          <a:ln w="38100" cap="flat" cmpd="sng" algn="ctr">
            <a:solidFill>
              <a:srgbClr val="FF6600"/>
            </a:solidFill>
            <a:prstDash val="sysDash"/>
            <a:round/>
            <a:headEnd type="none" w="med" len="med"/>
            <a:tailEnd type="triangle" w="med" len="med"/>
          </a:ln>
          <a:effectLst/>
        </p:spPr>
      </p:cxnSp>
      <p:sp>
        <p:nvSpPr>
          <p:cNvPr id="69" name="Rectangle 68"/>
          <p:cNvSpPr/>
          <p:nvPr/>
        </p:nvSpPr>
        <p:spPr bwMode="auto">
          <a:xfrm>
            <a:off x="1905000" y="1524000"/>
            <a:ext cx="2971800" cy="1905000"/>
          </a:xfrm>
          <a:prstGeom prst="rect">
            <a:avLst/>
          </a:prstGeom>
          <a:solidFill>
            <a:srgbClr val="9FE6FF">
              <a:alpha val="27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0" name="Rectangle 69"/>
          <p:cNvSpPr/>
          <p:nvPr/>
        </p:nvSpPr>
        <p:spPr>
          <a:xfrm>
            <a:off x="2133600" y="1676400"/>
            <a:ext cx="235265" cy="1114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1" name="Rectangle 70"/>
          <p:cNvSpPr/>
          <p:nvPr/>
        </p:nvSpPr>
        <p:spPr>
          <a:xfrm>
            <a:off x="3200400" y="2209800"/>
            <a:ext cx="235265" cy="5811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2" name="Rectangle 71"/>
          <p:cNvSpPr/>
          <p:nvPr/>
        </p:nvSpPr>
        <p:spPr>
          <a:xfrm>
            <a:off x="4191000" y="1905000"/>
            <a:ext cx="235265" cy="8873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3734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9" grpId="0" animBg="1"/>
      <p:bldP spid="70" grpId="0" animBg="1"/>
      <p:bldP spid="71" grpId="0" animBg="1"/>
      <p:bldP spid="7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Multiplicative Weights (MW)</a:t>
            </a:r>
            <a:endParaRPr lang="en-US" dirty="0"/>
          </a:p>
        </p:txBody>
      </p:sp>
      <p:sp>
        <p:nvSpPr>
          <p:cNvPr id="3" name="Content Placeholder 2"/>
          <p:cNvSpPr>
            <a:spLocks noGrp="1"/>
          </p:cNvSpPr>
          <p:nvPr>
            <p:ph idx="1"/>
          </p:nvPr>
        </p:nvSpPr>
        <p:spPr/>
        <p:txBody>
          <a:bodyPr/>
          <a:lstStyle/>
          <a:p>
            <a:r>
              <a:rPr lang="en-US" dirty="0" smtClean="0"/>
              <a:t>We update our weights using simple, elegant Multiplicative Weights algorithm </a:t>
            </a:r>
            <a:r>
              <a:rPr lang="en-US" sz="1800" dirty="0"/>
              <a:t>[</a:t>
            </a:r>
            <a:r>
              <a:rPr lang="en-US" sz="1800" dirty="0" smtClean="0"/>
              <a:t>Freund &amp; </a:t>
            </a:r>
            <a:r>
              <a:rPr lang="en-US" sz="1800" dirty="0" err="1" smtClean="0"/>
              <a:t>Schapire</a:t>
            </a:r>
            <a:r>
              <a:rPr lang="en-US" sz="1800" dirty="0" smtClean="0"/>
              <a:t>, 1999]</a:t>
            </a:r>
          </a:p>
          <a:p>
            <a:r>
              <a:rPr lang="en-US" dirty="0" smtClean="0"/>
              <a:t>Framing our problem as </a:t>
            </a:r>
            <a:r>
              <a:rPr lang="en-US" b="1" dirty="0" smtClean="0"/>
              <a:t>repeated matrix game</a:t>
            </a:r>
            <a:r>
              <a:rPr lang="en-US" dirty="0" smtClean="0"/>
              <a:t> allows us to prove a </a:t>
            </a:r>
            <a:r>
              <a:rPr lang="en-US" b="1" dirty="0" smtClean="0"/>
              <a:t>no-regret</a:t>
            </a:r>
            <a:r>
              <a:rPr lang="en-US" dirty="0" smtClean="0"/>
              <a:t> guarantee</a:t>
            </a:r>
          </a:p>
        </p:txBody>
      </p:sp>
      <p:sp>
        <p:nvSpPr>
          <p:cNvPr id="4" name="Rectangle 3"/>
          <p:cNvSpPr/>
          <p:nvPr/>
        </p:nvSpPr>
        <p:spPr>
          <a:xfrm>
            <a:off x="457200" y="3792141"/>
            <a:ext cx="8305800" cy="2308324"/>
          </a:xfrm>
          <a:prstGeom prst="rect">
            <a:avLst/>
          </a:prstGeom>
          <a:ln>
            <a:solidFill>
              <a:schemeClr val="tx1"/>
            </a:solidFill>
          </a:ln>
        </p:spPr>
        <p:txBody>
          <a:bodyPr wrap="square">
            <a:spAutoFit/>
          </a:bodyPr>
          <a:lstStyle/>
          <a:p>
            <a:pPr>
              <a:tabLst>
                <a:tab pos="2349500" algn="l"/>
              </a:tabLst>
            </a:pPr>
            <a:r>
              <a:rPr lang="en-US" sz="3600" kern="0" dirty="0" smtClean="0">
                <a:solidFill>
                  <a:srgbClr val="000000"/>
                </a:solidFill>
                <a:latin typeface="Calibri"/>
                <a:cs typeface="Calibri"/>
              </a:rPr>
              <a:t>On average, our online MW learner does no worse than an omniscient learner who picks the </a:t>
            </a:r>
            <a:r>
              <a:rPr lang="en-US" sz="3600" b="1" kern="0" dirty="0" smtClean="0">
                <a:solidFill>
                  <a:srgbClr val="000000"/>
                </a:solidFill>
                <a:latin typeface="Calibri"/>
                <a:cs typeface="Calibri"/>
              </a:rPr>
              <a:t>best</a:t>
            </a:r>
            <a:r>
              <a:rPr lang="en-US" sz="3600" kern="0" dirty="0" smtClean="0">
                <a:solidFill>
                  <a:srgbClr val="000000"/>
                </a:solidFill>
                <a:latin typeface="Calibri"/>
                <a:cs typeface="Calibri"/>
              </a:rPr>
              <a:t>, </a:t>
            </a:r>
            <a:r>
              <a:rPr lang="en-US" sz="3600" b="1" kern="0" dirty="0" smtClean="0">
                <a:solidFill>
                  <a:srgbClr val="000000"/>
                </a:solidFill>
                <a:latin typeface="Calibri"/>
                <a:cs typeface="Calibri"/>
              </a:rPr>
              <a:t>fixed</a:t>
            </a:r>
            <a:r>
              <a:rPr lang="en-US" sz="3600" kern="0" dirty="0" smtClean="0">
                <a:solidFill>
                  <a:srgbClr val="000000"/>
                </a:solidFill>
                <a:latin typeface="Calibri"/>
                <a:cs typeface="Calibri"/>
              </a:rPr>
              <a:t> weight vector </a:t>
            </a:r>
            <a:r>
              <a:rPr lang="en-US" sz="3600" b="1" kern="0" dirty="0" smtClean="0">
                <a:solidFill>
                  <a:srgbClr val="000000"/>
                </a:solidFill>
                <a:latin typeface="Calibri"/>
                <a:cs typeface="Calibri"/>
              </a:rPr>
              <a:t>w</a:t>
            </a:r>
            <a:r>
              <a:rPr lang="en-US" sz="3600" kern="0" dirty="0" smtClean="0">
                <a:solidFill>
                  <a:srgbClr val="000000"/>
                </a:solidFill>
                <a:latin typeface="Calibri"/>
                <a:cs typeface="Calibri"/>
              </a:rPr>
              <a:t>, in hindsight.</a:t>
            </a:r>
            <a:endParaRPr lang="en-US" sz="1600" dirty="0"/>
          </a:p>
        </p:txBody>
      </p:sp>
      <p:sp>
        <p:nvSpPr>
          <p:cNvPr id="5" name="Rectangle 4"/>
          <p:cNvSpPr/>
          <p:nvPr/>
        </p:nvSpPr>
        <p:spPr>
          <a:xfrm>
            <a:off x="457200" y="3276600"/>
            <a:ext cx="2625388" cy="461665"/>
          </a:xfrm>
          <a:prstGeom prst="rect">
            <a:avLst/>
          </a:prstGeom>
        </p:spPr>
        <p:txBody>
          <a:bodyPr wrap="none">
            <a:spAutoFit/>
          </a:bodyPr>
          <a:lstStyle/>
          <a:p>
            <a:r>
              <a:rPr lang="en-US" sz="2400" b="1" kern="0" dirty="0" smtClean="0">
                <a:solidFill>
                  <a:srgbClr val="000000"/>
                </a:solidFill>
                <a:latin typeface="Calibri"/>
                <a:cs typeface="Calibri"/>
              </a:rPr>
              <a:t>Theorem Summary</a:t>
            </a:r>
            <a:endParaRPr lang="en-US" sz="2400" b="1" dirty="0"/>
          </a:p>
        </p:txBody>
      </p:sp>
    </p:spTree>
    <p:extLst>
      <p:ext uri="{BB962C8B-B14F-4D97-AF65-F5344CB8AC3E}">
        <p14:creationId xmlns:p14="http://schemas.microsoft.com/office/powerpoint/2010/main" val="2264798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600" y="1981200"/>
            <a:ext cx="8610600" cy="2286000"/>
          </a:xfrm>
        </p:spPr>
        <p:txBody>
          <a:bodyPr/>
          <a:lstStyle/>
          <a:p>
            <a:pPr marL="0" indent="0" algn="ctr">
              <a:buNone/>
            </a:pPr>
            <a:r>
              <a:rPr lang="en-US" sz="6000" dirty="0" smtClean="0">
                <a:latin typeface="Calibri"/>
                <a:cs typeface="Calibri"/>
              </a:rPr>
              <a:t>But how well does it do in practice?</a:t>
            </a:r>
            <a:endParaRPr lang="en-US" sz="6000" b="1" dirty="0">
              <a:latin typeface="Calibri"/>
              <a:cs typeface="Calibri"/>
            </a:endParaRPr>
          </a:p>
        </p:txBody>
      </p:sp>
    </p:spTree>
    <p:extLst>
      <p:ext uri="{BB962C8B-B14F-4D97-AF65-F5344CB8AC3E}">
        <p14:creationId xmlns:p14="http://schemas.microsoft.com/office/powerpoint/2010/main" val="304555632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9" descr="persUser"/>
          <p:cNvPicPr>
            <a:picLocks noChangeAspect="1" noChangeArrowheads="1"/>
          </p:cNvPicPr>
          <p:nvPr/>
        </p:nvPicPr>
        <p:blipFill>
          <a:blip r:embed="rId3" cstate="print"/>
          <a:srcRect/>
          <a:stretch>
            <a:fillRect/>
          </a:stretch>
        </p:blipFill>
        <p:spPr bwMode="auto">
          <a:xfrm>
            <a:off x="1285830" y="945932"/>
            <a:ext cx="6824663" cy="479057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Personalization Evaluation</a:t>
            </a:r>
            <a:endParaRPr lang="en-US" dirty="0"/>
          </a:p>
        </p:txBody>
      </p:sp>
      <p:cxnSp>
        <p:nvCxnSpPr>
          <p:cNvPr id="5" name="Straight Arrow Connector 110"/>
          <p:cNvCxnSpPr>
            <a:cxnSpLocks noChangeShapeType="1"/>
          </p:cNvCxnSpPr>
          <p:nvPr/>
        </p:nvCxnSpPr>
        <p:spPr bwMode="auto">
          <a:xfrm rot="16200000" flipV="1">
            <a:off x="-458809" y="3058903"/>
            <a:ext cx="3048001" cy="3222"/>
          </a:xfrm>
          <a:prstGeom prst="straightConnector1">
            <a:avLst/>
          </a:prstGeom>
          <a:noFill/>
          <a:ln w="57150" algn="ctr">
            <a:solidFill>
              <a:schemeClr val="tx1"/>
            </a:solidFill>
            <a:miter lim="800000"/>
            <a:headEnd/>
            <a:tailEnd type="arrow" w="med" len="med"/>
          </a:ln>
        </p:spPr>
      </p:cxnSp>
      <p:sp>
        <p:nvSpPr>
          <p:cNvPr id="6" name="Rectangle 111"/>
          <p:cNvSpPr>
            <a:spLocks noChangeArrowheads="1"/>
          </p:cNvSpPr>
          <p:nvPr/>
        </p:nvSpPr>
        <p:spPr bwMode="auto">
          <a:xfrm rot="16200000">
            <a:off x="-231711" y="2803554"/>
            <a:ext cx="2063533" cy="400050"/>
          </a:xfrm>
          <a:prstGeom prst="rect">
            <a:avLst/>
          </a:prstGeom>
          <a:noFill/>
          <a:ln w="9525">
            <a:noFill/>
            <a:miter lim="800000"/>
            <a:headEnd/>
            <a:tailEnd/>
          </a:ln>
        </p:spPr>
        <p:txBody>
          <a:bodyPr wrap="none">
            <a:spAutoFit/>
          </a:bodyPr>
          <a:lstStyle/>
          <a:p>
            <a:r>
              <a:rPr lang="en-US" b="1" dirty="0">
                <a:latin typeface="Arial" charset="0"/>
              </a:rPr>
              <a:t>Higher is better</a:t>
            </a:r>
            <a:endParaRPr lang="en-US" dirty="0"/>
          </a:p>
        </p:txBody>
      </p:sp>
      <p:sp>
        <p:nvSpPr>
          <p:cNvPr id="9" name="TextBox 8"/>
          <p:cNvSpPr txBox="1"/>
          <p:nvPr/>
        </p:nvSpPr>
        <p:spPr>
          <a:xfrm>
            <a:off x="5853752" y="4113664"/>
            <a:ext cx="1981200" cy="815608"/>
          </a:xfrm>
          <a:prstGeom prst="rect">
            <a:avLst/>
          </a:prstGeom>
          <a:solidFill>
            <a:schemeClr val="bg1"/>
          </a:solidFill>
        </p:spPr>
        <p:txBody>
          <a:bodyPr wrap="square" rtlCol="0">
            <a:spAutoFit/>
          </a:bodyPr>
          <a:lstStyle/>
          <a:p>
            <a:endParaRPr lang="en-US" dirty="0" smtClean="0"/>
          </a:p>
          <a:p>
            <a:endParaRPr lang="en-US" dirty="0" smtClean="0"/>
          </a:p>
          <a:p>
            <a:endParaRPr lang="en-US" sz="1000" dirty="0"/>
          </a:p>
        </p:txBody>
      </p:sp>
      <p:sp>
        <p:nvSpPr>
          <p:cNvPr id="10" name="Arc 9"/>
          <p:cNvSpPr/>
          <p:nvPr/>
        </p:nvSpPr>
        <p:spPr bwMode="auto">
          <a:xfrm rot="3739228">
            <a:off x="6163667" y="1229223"/>
            <a:ext cx="465238" cy="970813"/>
          </a:xfrm>
          <a:prstGeom prst="arc">
            <a:avLst/>
          </a:prstGeom>
          <a:noFill/>
          <a:ln w="19050" cap="flat" cmpd="sng" algn="ctr">
            <a:solidFill>
              <a:srgbClr val="C0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C00000"/>
              </a:solidFill>
              <a:effectLst/>
              <a:latin typeface="Tahoma" pitchFamily="-112" charset="0"/>
            </a:endParaRPr>
          </a:p>
        </p:txBody>
      </p:sp>
      <p:sp>
        <p:nvSpPr>
          <p:cNvPr id="11" name="TextBox 10"/>
          <p:cNvSpPr txBox="1"/>
          <p:nvPr/>
        </p:nvSpPr>
        <p:spPr>
          <a:xfrm>
            <a:off x="6096000" y="3224580"/>
            <a:ext cx="1905000" cy="369332"/>
          </a:xfrm>
          <a:prstGeom prst="rect">
            <a:avLst/>
          </a:prstGeom>
          <a:noFill/>
        </p:spPr>
        <p:txBody>
          <a:bodyPr wrap="square" rtlCol="0">
            <a:spAutoFit/>
          </a:bodyPr>
          <a:lstStyle/>
          <a:p>
            <a:r>
              <a:rPr lang="en-US" b="1" dirty="0" err="1" smtClean="0">
                <a:solidFill>
                  <a:srgbClr val="C00000"/>
                </a:solidFill>
              </a:rPr>
              <a:t>Unpersonalized</a:t>
            </a:r>
            <a:endParaRPr lang="en-US" b="1" dirty="0">
              <a:solidFill>
                <a:srgbClr val="C00000"/>
              </a:solidFill>
            </a:endParaRPr>
          </a:p>
        </p:txBody>
      </p:sp>
      <p:sp>
        <p:nvSpPr>
          <p:cNvPr id="12" name="TextBox 11"/>
          <p:cNvSpPr txBox="1"/>
          <p:nvPr/>
        </p:nvSpPr>
        <p:spPr>
          <a:xfrm>
            <a:off x="6400800" y="1167180"/>
            <a:ext cx="1828800" cy="369332"/>
          </a:xfrm>
          <a:prstGeom prst="rect">
            <a:avLst/>
          </a:prstGeom>
          <a:noFill/>
        </p:spPr>
        <p:txBody>
          <a:bodyPr wrap="square" rtlCol="0">
            <a:spAutoFit/>
          </a:bodyPr>
          <a:lstStyle/>
          <a:p>
            <a:r>
              <a:rPr lang="en-US" b="1" dirty="0" smtClean="0">
                <a:solidFill>
                  <a:srgbClr val="C00000"/>
                </a:solidFill>
              </a:rPr>
              <a:t>Personalized</a:t>
            </a:r>
            <a:endParaRPr lang="en-US" b="1" dirty="0">
              <a:solidFill>
                <a:srgbClr val="C00000"/>
              </a:solidFill>
            </a:endParaRPr>
          </a:p>
        </p:txBody>
      </p:sp>
      <p:sp>
        <p:nvSpPr>
          <p:cNvPr id="13" name="Arc 12"/>
          <p:cNvSpPr/>
          <p:nvPr/>
        </p:nvSpPr>
        <p:spPr bwMode="auto">
          <a:xfrm rot="8767707">
            <a:off x="5718849" y="2525750"/>
            <a:ext cx="373304" cy="947816"/>
          </a:xfrm>
          <a:prstGeom prst="arc">
            <a:avLst/>
          </a:prstGeom>
          <a:noFill/>
          <a:ln w="19050" cap="flat" cmpd="sng" algn="ctr">
            <a:solidFill>
              <a:srgbClr val="C00000"/>
            </a:solidFill>
            <a:prstDash val="solid"/>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C00000"/>
              </a:solidFill>
              <a:effectLst/>
              <a:latin typeface="Tahoma" pitchFamily="-112" charset="0"/>
            </a:endParaRPr>
          </a:p>
        </p:txBody>
      </p:sp>
      <p:sp>
        <p:nvSpPr>
          <p:cNvPr id="15" name="Rectangle 14"/>
          <p:cNvSpPr/>
          <p:nvPr/>
        </p:nvSpPr>
        <p:spPr>
          <a:xfrm>
            <a:off x="1066800" y="5715000"/>
            <a:ext cx="7558579" cy="769441"/>
          </a:xfrm>
          <a:prstGeom prst="rect">
            <a:avLst/>
          </a:prstGeom>
        </p:spPr>
        <p:txBody>
          <a:bodyPr wrap="none">
            <a:spAutoFit/>
          </a:bodyPr>
          <a:lstStyle/>
          <a:p>
            <a:r>
              <a:rPr lang="en-US" sz="4400" b="1" kern="0" dirty="0" smtClean="0">
                <a:solidFill>
                  <a:srgbClr val="000000"/>
                </a:solidFill>
                <a:latin typeface="Calibri"/>
                <a:cs typeface="Calibri"/>
              </a:rPr>
              <a:t>Users prefer personalized posts</a:t>
            </a:r>
            <a:endParaRPr lang="en-US" sz="4400" b="1" dirty="0"/>
          </a:p>
        </p:txBody>
      </p:sp>
    </p:spTree>
    <p:extLst>
      <p:ext uri="{BB962C8B-B14F-4D97-AF65-F5344CB8AC3E}">
        <p14:creationId xmlns:p14="http://schemas.microsoft.com/office/powerpoint/2010/main" val="3576381593"/>
      </p:ext>
    </p:extLst>
  </p:cSld>
  <p:clrMapOvr>
    <a:masterClrMapping/>
  </p:clrMapOvr>
  <p:transition xmlns:p14="http://schemas.microsoft.com/office/powerpoint/2010/main" advTm="14641"/>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752600" y="3886200"/>
            <a:ext cx="685800" cy="685800"/>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srcRect/>
          <a:stretch>
            <a:fillRect/>
          </a:stretch>
        </p:blipFill>
        <p:spPr bwMode="auto">
          <a:xfrm>
            <a:off x="6934200" y="3886200"/>
            <a:ext cx="685800" cy="685800"/>
          </a:xfrm>
          <a:prstGeom prst="rect">
            <a:avLst/>
          </a:prstGeom>
          <a:noFill/>
          <a:ln w="9525">
            <a:noFill/>
            <a:miter lim="800000"/>
            <a:headEnd/>
            <a:tailEnd/>
          </a:ln>
          <a:effectLst/>
        </p:spPr>
      </p:pic>
      <p:pic>
        <p:nvPicPr>
          <p:cNvPr id="6" name="Picture 2"/>
          <p:cNvPicPr>
            <a:picLocks noChangeAspect="1" noChangeArrowheads="1"/>
          </p:cNvPicPr>
          <p:nvPr/>
        </p:nvPicPr>
        <p:blipFill>
          <a:blip r:embed="rId2" cstate="print"/>
          <a:srcRect/>
          <a:stretch>
            <a:fillRect/>
          </a:stretch>
        </p:blipFill>
        <p:spPr bwMode="auto">
          <a:xfrm>
            <a:off x="2616200" y="3886200"/>
            <a:ext cx="685800" cy="685800"/>
          </a:xfrm>
          <a:prstGeom prst="rect">
            <a:avLst/>
          </a:prstGeom>
          <a:noFill/>
          <a:ln w="9525">
            <a:noFill/>
            <a:miter lim="800000"/>
            <a:headEnd/>
            <a:tailEnd/>
          </a:ln>
          <a:effectLst/>
        </p:spPr>
      </p:pic>
      <p:pic>
        <p:nvPicPr>
          <p:cNvPr id="7" name="Picture 2"/>
          <p:cNvPicPr>
            <a:picLocks noChangeAspect="1" noChangeArrowheads="1"/>
          </p:cNvPicPr>
          <p:nvPr/>
        </p:nvPicPr>
        <p:blipFill>
          <a:blip r:embed="rId2" cstate="print"/>
          <a:srcRect/>
          <a:stretch>
            <a:fillRect/>
          </a:stretch>
        </p:blipFill>
        <p:spPr bwMode="auto">
          <a:xfrm>
            <a:off x="3479800" y="3886200"/>
            <a:ext cx="685800" cy="685800"/>
          </a:xfrm>
          <a:prstGeom prst="rect">
            <a:avLst/>
          </a:prstGeom>
          <a:noFill/>
          <a:ln w="9525">
            <a:noFill/>
            <a:miter lim="800000"/>
            <a:headEnd/>
            <a:tailEnd/>
          </a:ln>
          <a:effectLst/>
        </p:spPr>
      </p:pic>
      <p:pic>
        <p:nvPicPr>
          <p:cNvPr id="8" name="Picture 2"/>
          <p:cNvPicPr>
            <a:picLocks noChangeAspect="1" noChangeArrowheads="1"/>
          </p:cNvPicPr>
          <p:nvPr/>
        </p:nvPicPr>
        <p:blipFill>
          <a:blip r:embed="rId2" cstate="print"/>
          <a:srcRect/>
          <a:stretch>
            <a:fillRect/>
          </a:stretch>
        </p:blipFill>
        <p:spPr bwMode="auto">
          <a:xfrm>
            <a:off x="4343400" y="3886200"/>
            <a:ext cx="685800" cy="685800"/>
          </a:xfrm>
          <a:prstGeom prst="rect">
            <a:avLst/>
          </a:prstGeom>
          <a:noFill/>
          <a:ln w="9525">
            <a:noFill/>
            <a:miter lim="800000"/>
            <a:headEnd/>
            <a:tailEnd/>
          </a:ln>
          <a:effectLst/>
        </p:spPr>
      </p:pic>
      <p:pic>
        <p:nvPicPr>
          <p:cNvPr id="9" name="Picture 2"/>
          <p:cNvPicPr>
            <a:picLocks noChangeAspect="1" noChangeArrowheads="1"/>
          </p:cNvPicPr>
          <p:nvPr/>
        </p:nvPicPr>
        <p:blipFill>
          <a:blip r:embed="rId2" cstate="print"/>
          <a:srcRect/>
          <a:stretch>
            <a:fillRect/>
          </a:stretch>
        </p:blipFill>
        <p:spPr bwMode="auto">
          <a:xfrm>
            <a:off x="5207000" y="3886200"/>
            <a:ext cx="685800" cy="685800"/>
          </a:xfrm>
          <a:prstGeom prst="rect">
            <a:avLst/>
          </a:prstGeom>
          <a:noFill/>
          <a:ln w="9525">
            <a:noFill/>
            <a:miter lim="800000"/>
            <a:headEnd/>
            <a:tailEnd/>
          </a:ln>
          <a:effectLst/>
        </p:spPr>
      </p:pic>
      <p:pic>
        <p:nvPicPr>
          <p:cNvPr id="10" name="Picture 2"/>
          <p:cNvPicPr>
            <a:picLocks noChangeAspect="1" noChangeArrowheads="1"/>
          </p:cNvPicPr>
          <p:nvPr/>
        </p:nvPicPr>
        <p:blipFill>
          <a:blip r:embed="rId2" cstate="print"/>
          <a:srcRect/>
          <a:stretch>
            <a:fillRect/>
          </a:stretch>
        </p:blipFill>
        <p:spPr bwMode="auto">
          <a:xfrm>
            <a:off x="6070600" y="3886200"/>
            <a:ext cx="685800" cy="685800"/>
          </a:xfrm>
          <a:prstGeom prst="rect">
            <a:avLst/>
          </a:prstGeom>
          <a:noFill/>
          <a:ln w="9525">
            <a:noFill/>
            <a:miter lim="800000"/>
            <a:headEnd/>
            <a:tailEnd/>
          </a:ln>
          <a:effectLst/>
        </p:spPr>
      </p:pic>
      <p:sp>
        <p:nvSpPr>
          <p:cNvPr id="11" name="Rectangle 10"/>
          <p:cNvSpPr/>
          <p:nvPr/>
        </p:nvSpPr>
        <p:spPr>
          <a:xfrm>
            <a:off x="381000" y="2817958"/>
            <a:ext cx="885604" cy="400110"/>
          </a:xfrm>
          <a:prstGeom prst="rect">
            <a:avLst/>
          </a:prstGeom>
        </p:spPr>
        <p:txBody>
          <a:bodyPr wrap="none">
            <a:spAutoFit/>
          </a:bodyPr>
          <a:lstStyle/>
          <a:p>
            <a:r>
              <a:rPr lang="en-US" sz="2000" u="sng" kern="0" dirty="0" smtClean="0">
                <a:solidFill>
                  <a:srgbClr val="000000"/>
                </a:solidFill>
                <a:latin typeface="Calibri"/>
              </a:rPr>
              <a:t>France</a:t>
            </a:r>
            <a:endParaRPr lang="en-US" sz="1400" u="sng" dirty="0"/>
          </a:p>
        </p:txBody>
      </p:sp>
      <p:sp>
        <p:nvSpPr>
          <p:cNvPr id="12" name="Rectangle 11"/>
          <p:cNvSpPr/>
          <p:nvPr/>
        </p:nvSpPr>
        <p:spPr>
          <a:xfrm>
            <a:off x="1264785" y="2817958"/>
            <a:ext cx="644527" cy="400110"/>
          </a:xfrm>
          <a:prstGeom prst="rect">
            <a:avLst/>
          </a:prstGeom>
        </p:spPr>
        <p:txBody>
          <a:bodyPr wrap="none">
            <a:spAutoFit/>
          </a:bodyPr>
          <a:lstStyle/>
          <a:p>
            <a:r>
              <a:rPr lang="en-US" sz="2000" u="sng" kern="0" dirty="0" smtClean="0">
                <a:solidFill>
                  <a:srgbClr val="000000"/>
                </a:solidFill>
                <a:latin typeface="Calibri"/>
              </a:rPr>
              <a:t>Mali</a:t>
            </a:r>
            <a:endParaRPr lang="en-US" sz="1400" u="sng" dirty="0"/>
          </a:p>
        </p:txBody>
      </p:sp>
      <p:sp>
        <p:nvSpPr>
          <p:cNvPr id="13" name="Rectangle 12"/>
          <p:cNvSpPr/>
          <p:nvPr/>
        </p:nvSpPr>
        <p:spPr>
          <a:xfrm>
            <a:off x="1907493" y="2817958"/>
            <a:ext cx="774521" cy="400110"/>
          </a:xfrm>
          <a:prstGeom prst="rect">
            <a:avLst/>
          </a:prstGeom>
        </p:spPr>
        <p:txBody>
          <a:bodyPr wrap="none">
            <a:spAutoFit/>
          </a:bodyPr>
          <a:lstStyle/>
          <a:p>
            <a:r>
              <a:rPr lang="en-US" sz="2000" u="sng" kern="0" dirty="0" smtClean="0">
                <a:solidFill>
                  <a:srgbClr val="000000"/>
                </a:solidFill>
                <a:latin typeface="Calibri"/>
              </a:rPr>
              <a:t>Hagel</a:t>
            </a:r>
            <a:endParaRPr lang="en-US" sz="1400" u="sng" dirty="0"/>
          </a:p>
        </p:txBody>
      </p:sp>
      <p:sp>
        <p:nvSpPr>
          <p:cNvPr id="14" name="Rectangle 13"/>
          <p:cNvSpPr/>
          <p:nvPr/>
        </p:nvSpPr>
        <p:spPr>
          <a:xfrm>
            <a:off x="2680195" y="2817958"/>
            <a:ext cx="1179029" cy="400110"/>
          </a:xfrm>
          <a:prstGeom prst="rect">
            <a:avLst/>
          </a:prstGeom>
        </p:spPr>
        <p:txBody>
          <a:bodyPr wrap="none">
            <a:spAutoFit/>
          </a:bodyPr>
          <a:lstStyle/>
          <a:p>
            <a:r>
              <a:rPr lang="en-US" sz="2000" u="sng" kern="0" dirty="0" smtClean="0">
                <a:solidFill>
                  <a:srgbClr val="000000"/>
                </a:solidFill>
                <a:latin typeface="Calibri"/>
              </a:rPr>
              <a:t>Pentagon</a:t>
            </a:r>
            <a:endParaRPr lang="en-US" sz="1400" u="sng" dirty="0"/>
          </a:p>
        </p:txBody>
      </p:sp>
      <p:sp>
        <p:nvSpPr>
          <p:cNvPr id="15" name="Rectangle 14"/>
          <p:cNvSpPr/>
          <p:nvPr/>
        </p:nvSpPr>
        <p:spPr>
          <a:xfrm>
            <a:off x="3857405" y="2817958"/>
            <a:ext cx="939831" cy="400110"/>
          </a:xfrm>
          <a:prstGeom prst="rect">
            <a:avLst/>
          </a:prstGeom>
        </p:spPr>
        <p:txBody>
          <a:bodyPr wrap="none">
            <a:spAutoFit/>
          </a:bodyPr>
          <a:lstStyle/>
          <a:p>
            <a:r>
              <a:rPr lang="en-US" sz="2000" u="sng" kern="0" dirty="0" smtClean="0">
                <a:solidFill>
                  <a:srgbClr val="000000"/>
                </a:solidFill>
                <a:latin typeface="Calibri"/>
              </a:rPr>
              <a:t>Obama</a:t>
            </a:r>
            <a:endParaRPr lang="en-US" sz="1400" u="sng" dirty="0"/>
          </a:p>
        </p:txBody>
      </p:sp>
      <p:sp>
        <p:nvSpPr>
          <p:cNvPr id="16" name="Rectangle 15"/>
          <p:cNvSpPr/>
          <p:nvPr/>
        </p:nvSpPr>
        <p:spPr>
          <a:xfrm>
            <a:off x="4795417" y="2817958"/>
            <a:ext cx="1043876" cy="400110"/>
          </a:xfrm>
          <a:prstGeom prst="rect">
            <a:avLst/>
          </a:prstGeom>
        </p:spPr>
        <p:txBody>
          <a:bodyPr wrap="none">
            <a:spAutoFit/>
          </a:bodyPr>
          <a:lstStyle/>
          <a:p>
            <a:r>
              <a:rPr lang="en-US" sz="2000" u="sng" kern="0" dirty="0" smtClean="0">
                <a:solidFill>
                  <a:srgbClr val="000000"/>
                </a:solidFill>
                <a:latin typeface="Calibri"/>
              </a:rPr>
              <a:t>Romney</a:t>
            </a:r>
            <a:endParaRPr lang="en-US" sz="1400" u="sng" dirty="0"/>
          </a:p>
        </p:txBody>
      </p:sp>
      <p:sp>
        <p:nvSpPr>
          <p:cNvPr id="17" name="Rectangle 16"/>
          <p:cNvSpPr/>
          <p:nvPr/>
        </p:nvSpPr>
        <p:spPr>
          <a:xfrm>
            <a:off x="5837474" y="2817958"/>
            <a:ext cx="1869698" cy="400110"/>
          </a:xfrm>
          <a:prstGeom prst="rect">
            <a:avLst/>
          </a:prstGeom>
        </p:spPr>
        <p:txBody>
          <a:bodyPr wrap="none">
            <a:spAutoFit/>
          </a:bodyPr>
          <a:lstStyle/>
          <a:p>
            <a:r>
              <a:rPr lang="en-US" sz="2000" u="sng" kern="0" dirty="0" smtClean="0">
                <a:solidFill>
                  <a:srgbClr val="000000"/>
                </a:solidFill>
                <a:latin typeface="Calibri"/>
              </a:rPr>
              <a:t>Zero Dark Thirty</a:t>
            </a:r>
            <a:endParaRPr lang="en-US" sz="1400" u="sng" dirty="0"/>
          </a:p>
        </p:txBody>
      </p:sp>
      <p:sp>
        <p:nvSpPr>
          <p:cNvPr id="18" name="Rectangle 17"/>
          <p:cNvSpPr/>
          <p:nvPr/>
        </p:nvSpPr>
        <p:spPr>
          <a:xfrm>
            <a:off x="7705353" y="2817958"/>
            <a:ext cx="678466" cy="400110"/>
          </a:xfrm>
          <a:prstGeom prst="rect">
            <a:avLst/>
          </a:prstGeom>
        </p:spPr>
        <p:txBody>
          <a:bodyPr wrap="none">
            <a:spAutoFit/>
          </a:bodyPr>
          <a:lstStyle/>
          <a:p>
            <a:r>
              <a:rPr lang="en-US" sz="2000" u="sng" kern="0" dirty="0" smtClean="0">
                <a:solidFill>
                  <a:srgbClr val="000000"/>
                </a:solidFill>
                <a:latin typeface="Calibri"/>
              </a:rPr>
              <a:t>Argo</a:t>
            </a:r>
            <a:endParaRPr lang="en-US" sz="1400" u="sng" dirty="0"/>
          </a:p>
        </p:txBody>
      </p:sp>
      <p:sp>
        <p:nvSpPr>
          <p:cNvPr id="19" name="Rectangle 18"/>
          <p:cNvSpPr/>
          <p:nvPr/>
        </p:nvSpPr>
        <p:spPr>
          <a:xfrm>
            <a:off x="8382000" y="2817958"/>
            <a:ext cx="582211" cy="400110"/>
          </a:xfrm>
          <a:prstGeom prst="rect">
            <a:avLst/>
          </a:prstGeom>
        </p:spPr>
        <p:txBody>
          <a:bodyPr wrap="none">
            <a:spAutoFit/>
          </a:bodyPr>
          <a:lstStyle/>
          <a:p>
            <a:r>
              <a:rPr lang="en-US" sz="2000" u="sng" kern="0" dirty="0" smtClean="0">
                <a:solidFill>
                  <a:srgbClr val="000000"/>
                </a:solidFill>
                <a:latin typeface="Calibri"/>
              </a:rPr>
              <a:t>NFL</a:t>
            </a:r>
            <a:endParaRPr lang="en-US" sz="1400" u="sng" dirty="0"/>
          </a:p>
        </p:txBody>
      </p:sp>
      <p:cxnSp>
        <p:nvCxnSpPr>
          <p:cNvPr id="20" name="Straight Connector 19"/>
          <p:cNvCxnSpPr>
            <a:stCxn id="4" idx="0"/>
            <a:endCxn id="11" idx="2"/>
          </p:cNvCxnSpPr>
          <p:nvPr/>
        </p:nvCxnSpPr>
        <p:spPr bwMode="auto">
          <a:xfrm flipH="1" flipV="1">
            <a:off x="823802" y="3218068"/>
            <a:ext cx="1271698"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1" name="Straight Connector 20"/>
          <p:cNvCxnSpPr>
            <a:stCxn id="4" idx="0"/>
            <a:endCxn id="12" idx="2"/>
          </p:cNvCxnSpPr>
          <p:nvPr/>
        </p:nvCxnSpPr>
        <p:spPr bwMode="auto">
          <a:xfrm flipH="1" flipV="1">
            <a:off x="1587049" y="3218068"/>
            <a:ext cx="508451"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2" name="Straight Connector 21"/>
          <p:cNvCxnSpPr>
            <a:stCxn id="6" idx="0"/>
            <a:endCxn id="13" idx="2"/>
          </p:cNvCxnSpPr>
          <p:nvPr/>
        </p:nvCxnSpPr>
        <p:spPr bwMode="auto">
          <a:xfrm flipH="1" flipV="1">
            <a:off x="2294754" y="3218068"/>
            <a:ext cx="664346" cy="668132"/>
          </a:xfrm>
          <a:prstGeom prst="line">
            <a:avLst/>
          </a:prstGeom>
          <a:noFill/>
          <a:ln w="57150" cap="flat" cmpd="sng" algn="ctr">
            <a:solidFill>
              <a:schemeClr val="tx1"/>
            </a:solidFill>
            <a:prstDash val="solid"/>
            <a:round/>
            <a:headEnd type="oval" w="med" len="med"/>
            <a:tailEnd type="triangle" w="med" len="med"/>
          </a:ln>
          <a:effectLst/>
        </p:spPr>
      </p:cxnSp>
      <p:cxnSp>
        <p:nvCxnSpPr>
          <p:cNvPr id="23" name="Straight Connector 22"/>
          <p:cNvCxnSpPr>
            <a:stCxn id="6" idx="0"/>
            <a:endCxn id="14" idx="2"/>
          </p:cNvCxnSpPr>
          <p:nvPr/>
        </p:nvCxnSpPr>
        <p:spPr bwMode="auto">
          <a:xfrm flipV="1">
            <a:off x="2959100" y="3218068"/>
            <a:ext cx="310610" cy="668132"/>
          </a:xfrm>
          <a:prstGeom prst="line">
            <a:avLst/>
          </a:prstGeom>
          <a:noFill/>
          <a:ln w="57150" cap="flat" cmpd="sng" algn="ctr">
            <a:solidFill>
              <a:schemeClr val="tx1"/>
            </a:solidFill>
            <a:prstDash val="solid"/>
            <a:round/>
            <a:headEnd type="oval" w="med" len="med"/>
            <a:tailEnd type="triangle" w="med" len="med"/>
          </a:ln>
          <a:effectLst/>
        </p:spPr>
      </p:cxnSp>
      <p:cxnSp>
        <p:nvCxnSpPr>
          <p:cNvPr id="24" name="Straight Connector 23"/>
          <p:cNvCxnSpPr>
            <a:stCxn id="6" idx="0"/>
            <a:endCxn id="15" idx="2"/>
          </p:cNvCxnSpPr>
          <p:nvPr/>
        </p:nvCxnSpPr>
        <p:spPr bwMode="auto">
          <a:xfrm flipV="1">
            <a:off x="2959100" y="3218068"/>
            <a:ext cx="1368221"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5" name="Straight Connector 24"/>
          <p:cNvCxnSpPr>
            <a:stCxn id="7" idx="0"/>
            <a:endCxn id="15" idx="2"/>
          </p:cNvCxnSpPr>
          <p:nvPr/>
        </p:nvCxnSpPr>
        <p:spPr bwMode="auto">
          <a:xfrm flipV="1">
            <a:off x="3822700" y="3218068"/>
            <a:ext cx="504621" cy="668132"/>
          </a:xfrm>
          <a:prstGeom prst="line">
            <a:avLst/>
          </a:prstGeom>
          <a:noFill/>
          <a:ln w="76200" cap="flat" cmpd="sng" algn="ctr">
            <a:solidFill>
              <a:schemeClr val="tx1"/>
            </a:solidFill>
            <a:prstDash val="solid"/>
            <a:round/>
            <a:headEnd type="none" w="med" len="med"/>
            <a:tailEnd type="triangle" w="med" len="med"/>
          </a:ln>
          <a:effectLst/>
        </p:spPr>
      </p:cxnSp>
      <p:cxnSp>
        <p:nvCxnSpPr>
          <p:cNvPr id="26" name="Straight Connector 25"/>
          <p:cNvCxnSpPr>
            <a:stCxn id="7" idx="0"/>
            <a:endCxn id="16" idx="2"/>
          </p:cNvCxnSpPr>
          <p:nvPr/>
        </p:nvCxnSpPr>
        <p:spPr bwMode="auto">
          <a:xfrm flipV="1">
            <a:off x="3822700" y="3218068"/>
            <a:ext cx="1494655" cy="668132"/>
          </a:xfrm>
          <a:prstGeom prst="line">
            <a:avLst/>
          </a:prstGeom>
          <a:noFill/>
          <a:ln w="9525" cap="flat" cmpd="sng" algn="ctr">
            <a:solidFill>
              <a:schemeClr val="tx1"/>
            </a:solidFill>
            <a:prstDash val="solid"/>
            <a:round/>
            <a:headEnd type="oval" w="med" len="med"/>
            <a:tailEnd type="triangle" w="med" len="med"/>
          </a:ln>
          <a:effectLst/>
        </p:spPr>
      </p:cxnSp>
      <p:cxnSp>
        <p:nvCxnSpPr>
          <p:cNvPr id="27" name="Straight Connector 26"/>
          <p:cNvCxnSpPr>
            <a:stCxn id="8" idx="0"/>
            <a:endCxn id="14" idx="2"/>
          </p:cNvCxnSpPr>
          <p:nvPr/>
        </p:nvCxnSpPr>
        <p:spPr bwMode="auto">
          <a:xfrm flipH="1" flipV="1">
            <a:off x="3269710" y="3218068"/>
            <a:ext cx="1416590"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8" name="Straight Connector 27"/>
          <p:cNvCxnSpPr>
            <a:stCxn id="8" idx="0"/>
            <a:endCxn id="17" idx="2"/>
          </p:cNvCxnSpPr>
          <p:nvPr/>
        </p:nvCxnSpPr>
        <p:spPr bwMode="auto">
          <a:xfrm flipV="1">
            <a:off x="4686300" y="3218068"/>
            <a:ext cx="2086023" cy="668132"/>
          </a:xfrm>
          <a:prstGeom prst="line">
            <a:avLst/>
          </a:prstGeom>
          <a:noFill/>
          <a:ln w="57150" cap="flat" cmpd="sng" algn="ctr">
            <a:solidFill>
              <a:schemeClr val="tx1"/>
            </a:solidFill>
            <a:prstDash val="solid"/>
            <a:round/>
            <a:headEnd type="oval" w="med" len="med"/>
            <a:tailEnd type="triangle" w="med" len="med"/>
          </a:ln>
          <a:effectLst/>
        </p:spPr>
      </p:cxnSp>
      <p:cxnSp>
        <p:nvCxnSpPr>
          <p:cNvPr id="29" name="Straight Connector 28"/>
          <p:cNvCxnSpPr>
            <a:stCxn id="10" idx="0"/>
            <a:endCxn id="17" idx="2"/>
          </p:cNvCxnSpPr>
          <p:nvPr/>
        </p:nvCxnSpPr>
        <p:spPr bwMode="auto">
          <a:xfrm flipV="1">
            <a:off x="6413500" y="3218068"/>
            <a:ext cx="358823"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0" name="Straight Connector 29"/>
          <p:cNvCxnSpPr>
            <a:stCxn id="10" idx="0"/>
            <a:endCxn id="18" idx="2"/>
          </p:cNvCxnSpPr>
          <p:nvPr/>
        </p:nvCxnSpPr>
        <p:spPr bwMode="auto">
          <a:xfrm flipV="1">
            <a:off x="6413500" y="3218068"/>
            <a:ext cx="1631086"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1" name="Straight Connector 30"/>
          <p:cNvCxnSpPr>
            <a:stCxn id="9" idx="0"/>
            <a:endCxn id="16" idx="2"/>
          </p:cNvCxnSpPr>
          <p:nvPr/>
        </p:nvCxnSpPr>
        <p:spPr bwMode="auto">
          <a:xfrm flipH="1" flipV="1">
            <a:off x="5317355" y="3218068"/>
            <a:ext cx="232545"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2" name="Straight Connector 31"/>
          <p:cNvCxnSpPr>
            <a:stCxn id="5" idx="0"/>
            <a:endCxn id="19" idx="2"/>
          </p:cNvCxnSpPr>
          <p:nvPr/>
        </p:nvCxnSpPr>
        <p:spPr bwMode="auto">
          <a:xfrm flipV="1">
            <a:off x="7277100" y="3218068"/>
            <a:ext cx="1396006"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3" name="Straight Connector 32"/>
          <p:cNvCxnSpPr>
            <a:stCxn id="9" idx="0"/>
            <a:endCxn id="15" idx="2"/>
          </p:cNvCxnSpPr>
          <p:nvPr/>
        </p:nvCxnSpPr>
        <p:spPr bwMode="auto">
          <a:xfrm flipH="1" flipV="1">
            <a:off x="4327321" y="3218068"/>
            <a:ext cx="1222579" cy="668132"/>
          </a:xfrm>
          <a:prstGeom prst="line">
            <a:avLst/>
          </a:prstGeom>
          <a:noFill/>
          <a:ln w="38100" cap="flat" cmpd="sng" algn="ctr">
            <a:solidFill>
              <a:schemeClr val="tx1"/>
            </a:solidFill>
            <a:prstDash val="solid"/>
            <a:round/>
            <a:headEnd type="oval" w="med" len="med"/>
            <a:tailEnd type="triangle" w="med" len="med"/>
          </a:ln>
          <a:effectLst/>
        </p:spPr>
      </p:cxnSp>
      <p:sp>
        <p:nvSpPr>
          <p:cNvPr id="34" name="Rectangle 33"/>
          <p:cNvSpPr/>
          <p:nvPr/>
        </p:nvSpPr>
        <p:spPr>
          <a:xfrm>
            <a:off x="685800" y="1752600"/>
            <a:ext cx="235265" cy="10383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5" name="Rectangle 34"/>
          <p:cNvSpPr/>
          <p:nvPr/>
        </p:nvSpPr>
        <p:spPr>
          <a:xfrm>
            <a:off x="1414755" y="1752600"/>
            <a:ext cx="235265" cy="10383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6" name="Rectangle 35"/>
          <p:cNvSpPr/>
          <p:nvPr/>
        </p:nvSpPr>
        <p:spPr>
          <a:xfrm>
            <a:off x="2133600" y="1905000"/>
            <a:ext cx="235265" cy="885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7" name="Rectangle 36"/>
          <p:cNvSpPr/>
          <p:nvPr/>
        </p:nvSpPr>
        <p:spPr>
          <a:xfrm>
            <a:off x="3200400" y="2438400"/>
            <a:ext cx="235265" cy="352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8" name="Rectangle 37"/>
          <p:cNvSpPr/>
          <p:nvPr/>
        </p:nvSpPr>
        <p:spPr>
          <a:xfrm>
            <a:off x="5181600" y="2667000"/>
            <a:ext cx="235265" cy="123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9" name="Rectangle 38"/>
          <p:cNvSpPr/>
          <p:nvPr/>
        </p:nvSpPr>
        <p:spPr>
          <a:xfrm>
            <a:off x="6629400" y="2360758"/>
            <a:ext cx="235265" cy="4301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0" name="Rectangle 39"/>
          <p:cNvSpPr/>
          <p:nvPr/>
        </p:nvSpPr>
        <p:spPr>
          <a:xfrm>
            <a:off x="4191000" y="2055959"/>
            <a:ext cx="235265" cy="7349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1" name="Rectangle 40"/>
          <p:cNvSpPr/>
          <p:nvPr/>
        </p:nvSpPr>
        <p:spPr>
          <a:xfrm>
            <a:off x="7924800" y="1676400"/>
            <a:ext cx="235265" cy="1114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2" name="Rectangle 41"/>
          <p:cNvSpPr/>
          <p:nvPr/>
        </p:nvSpPr>
        <p:spPr>
          <a:xfrm>
            <a:off x="8534400" y="2438399"/>
            <a:ext cx="235265" cy="35250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4" name="Content Placeholder 2"/>
          <p:cNvSpPr>
            <a:spLocks noGrp="1"/>
          </p:cNvSpPr>
          <p:nvPr>
            <p:ph idx="1"/>
          </p:nvPr>
        </p:nvSpPr>
        <p:spPr>
          <a:xfrm>
            <a:off x="1981200" y="609600"/>
            <a:ext cx="5105400" cy="914400"/>
          </a:xfrm>
        </p:spPr>
        <p:txBody>
          <a:bodyPr/>
          <a:lstStyle/>
          <a:p>
            <a:pPr marL="0" indent="0" algn="ctr">
              <a:buNone/>
            </a:pPr>
            <a:r>
              <a:rPr lang="en-US" sz="4400" dirty="0" smtClean="0">
                <a:latin typeface="Calibri"/>
                <a:cs typeface="Calibri"/>
              </a:rPr>
              <a:t>[this problem]</a:t>
            </a:r>
            <a:endParaRPr lang="en-US" sz="4400" b="1" dirty="0">
              <a:latin typeface="Calibri"/>
              <a:cs typeface="Calibri"/>
            </a:endParaRPr>
          </a:p>
        </p:txBody>
      </p:sp>
      <p:sp>
        <p:nvSpPr>
          <p:cNvPr id="45" name="Content Placeholder 2"/>
          <p:cNvSpPr txBox="1">
            <a:spLocks/>
          </p:cNvSpPr>
          <p:nvPr/>
        </p:nvSpPr>
        <p:spPr bwMode="auto">
          <a:xfrm>
            <a:off x="152400" y="0"/>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3"/>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4"/>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5"/>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6"/>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9pPr>
          </a:lstStyle>
          <a:p>
            <a:pPr marL="0" indent="0" algn="ctr">
              <a:buFont typeface="Wingdings" pitchFamily="-112" charset="2"/>
              <a:buNone/>
            </a:pPr>
            <a:r>
              <a:rPr lang="en-US" sz="5400" b="1" dirty="0" smtClean="0">
                <a:latin typeface="Calibri"/>
                <a:cs typeface="Calibri"/>
              </a:rPr>
              <a:t>Interactive Concept Coverage</a:t>
            </a:r>
            <a:endParaRPr lang="en-US" sz="5400" b="1" dirty="0">
              <a:latin typeface="Calibri"/>
              <a:cs typeface="Calibri"/>
            </a:endParaRPr>
          </a:p>
        </p:txBody>
      </p:sp>
      <p:grpSp>
        <p:nvGrpSpPr>
          <p:cNvPr id="46" name="Group 45"/>
          <p:cNvGrpSpPr/>
          <p:nvPr/>
        </p:nvGrpSpPr>
        <p:grpSpPr>
          <a:xfrm>
            <a:off x="3352800" y="4887432"/>
            <a:ext cx="2133600" cy="1894368"/>
            <a:chOff x="6248400" y="4419600"/>
            <a:chExt cx="2133600" cy="1894368"/>
          </a:xfrm>
        </p:grpSpPr>
        <p:sp>
          <p:nvSpPr>
            <p:cNvPr id="47" name="Rectangle 46"/>
            <p:cNvSpPr/>
            <p:nvPr/>
          </p:nvSpPr>
          <p:spPr>
            <a:xfrm>
              <a:off x="6248400" y="4419600"/>
              <a:ext cx="2133600" cy="1894368"/>
            </a:xfrm>
            <a:prstGeom prst="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8" name="TextBox 47"/>
            <p:cNvSpPr txBox="1"/>
            <p:nvPr/>
          </p:nvSpPr>
          <p:spPr>
            <a:xfrm>
              <a:off x="6275237" y="4535100"/>
              <a:ext cx="2046278"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France intervenes</a:t>
              </a:r>
              <a:endParaRPr lang="en-US" sz="2000" u="sng" dirty="0">
                <a:solidFill>
                  <a:srgbClr val="FF6600"/>
                </a:solidFill>
                <a:latin typeface="Calibri"/>
              </a:endParaRPr>
            </a:p>
          </p:txBody>
        </p:sp>
        <p:sp>
          <p:nvSpPr>
            <p:cNvPr id="49" name="TextBox 48"/>
            <p:cNvSpPr txBox="1"/>
            <p:nvPr/>
          </p:nvSpPr>
          <p:spPr>
            <a:xfrm>
              <a:off x="6275237" y="5086950"/>
              <a:ext cx="2088858"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Chuck for Defense</a:t>
              </a:r>
              <a:endParaRPr lang="en-US" sz="2000" u="sng" dirty="0">
                <a:solidFill>
                  <a:srgbClr val="FF6600"/>
                </a:solidFill>
                <a:latin typeface="Calibri"/>
              </a:endParaRPr>
            </a:p>
          </p:txBody>
        </p:sp>
        <p:sp>
          <p:nvSpPr>
            <p:cNvPr id="50" name="TextBox 49"/>
            <p:cNvSpPr txBox="1"/>
            <p:nvPr/>
          </p:nvSpPr>
          <p:spPr>
            <a:xfrm>
              <a:off x="6275237" y="5638800"/>
              <a:ext cx="1586041"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Argo wins big</a:t>
              </a:r>
              <a:endParaRPr lang="en-US" sz="2000" u="sng" dirty="0">
                <a:solidFill>
                  <a:srgbClr val="FF6600"/>
                </a:solidFill>
                <a:latin typeface="Calibri"/>
              </a:endParaRPr>
            </a:p>
          </p:txBody>
        </p:sp>
      </p:grpSp>
      <p:sp>
        <p:nvSpPr>
          <p:cNvPr id="53" name="Right Bracket 52"/>
          <p:cNvSpPr/>
          <p:nvPr/>
        </p:nvSpPr>
        <p:spPr>
          <a:xfrm rot="5400000">
            <a:off x="2012244"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7" name="Right Bracket 56"/>
          <p:cNvSpPr/>
          <p:nvPr/>
        </p:nvSpPr>
        <p:spPr>
          <a:xfrm rot="5400000">
            <a:off x="2920999"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8" name="Right Bracket 57"/>
          <p:cNvSpPr/>
          <p:nvPr/>
        </p:nvSpPr>
        <p:spPr>
          <a:xfrm rot="5400000">
            <a:off x="6349999"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pic>
        <p:nvPicPr>
          <p:cNvPr id="59" name="Picture 58"/>
          <p:cNvPicPr>
            <a:picLocks noChangeAspect="1"/>
          </p:cNvPicPr>
          <p:nvPr/>
        </p:nvPicPr>
        <p:blipFill>
          <a:blip r:embed="rId8"/>
          <a:stretch>
            <a:fillRect/>
          </a:stretch>
        </p:blipFill>
        <p:spPr>
          <a:xfrm>
            <a:off x="5486400" y="5486400"/>
            <a:ext cx="534536" cy="477519"/>
          </a:xfrm>
          <a:prstGeom prst="rect">
            <a:avLst/>
          </a:prstGeom>
        </p:spPr>
      </p:pic>
      <p:cxnSp>
        <p:nvCxnSpPr>
          <p:cNvPr id="61" name="Elbow Connector 60"/>
          <p:cNvCxnSpPr>
            <a:stCxn id="49" idx="1"/>
          </p:cNvCxnSpPr>
          <p:nvPr/>
        </p:nvCxnSpPr>
        <p:spPr bwMode="auto">
          <a:xfrm rot="10800000">
            <a:off x="2514601" y="3200401"/>
            <a:ext cx="865037" cy="2554437"/>
          </a:xfrm>
          <a:prstGeom prst="bentConnector2">
            <a:avLst/>
          </a:prstGeom>
          <a:noFill/>
          <a:ln w="38100" cap="flat" cmpd="sng" algn="ctr">
            <a:solidFill>
              <a:srgbClr val="FF6600"/>
            </a:solidFill>
            <a:prstDash val="sysDash"/>
            <a:round/>
            <a:headEnd type="none" w="med" len="med"/>
            <a:tailEnd type="triangle" w="med" len="med"/>
          </a:ln>
          <a:effectLst/>
        </p:spPr>
      </p:cxnSp>
      <p:sp>
        <p:nvSpPr>
          <p:cNvPr id="69" name="Rectangle 68"/>
          <p:cNvSpPr/>
          <p:nvPr/>
        </p:nvSpPr>
        <p:spPr bwMode="auto">
          <a:xfrm>
            <a:off x="1905000" y="1524000"/>
            <a:ext cx="2971800" cy="1905000"/>
          </a:xfrm>
          <a:prstGeom prst="rect">
            <a:avLst/>
          </a:prstGeom>
          <a:solidFill>
            <a:srgbClr val="9FE6FF">
              <a:alpha val="27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0" name="Rectangle 69"/>
          <p:cNvSpPr/>
          <p:nvPr/>
        </p:nvSpPr>
        <p:spPr>
          <a:xfrm>
            <a:off x="2133600" y="1676400"/>
            <a:ext cx="235265" cy="1114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1" name="Rectangle 70"/>
          <p:cNvSpPr/>
          <p:nvPr/>
        </p:nvSpPr>
        <p:spPr>
          <a:xfrm>
            <a:off x="3200400" y="2209800"/>
            <a:ext cx="235265" cy="5811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2" name="Rectangle 71"/>
          <p:cNvSpPr/>
          <p:nvPr/>
        </p:nvSpPr>
        <p:spPr>
          <a:xfrm>
            <a:off x="4191000" y="1905000"/>
            <a:ext cx="235265" cy="8873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799050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1981200" y="609600"/>
            <a:ext cx="5105400" cy="914400"/>
          </a:xfrm>
        </p:spPr>
        <p:txBody>
          <a:bodyPr/>
          <a:lstStyle/>
          <a:p>
            <a:pPr marL="0" indent="0" algn="ctr">
              <a:buNone/>
            </a:pPr>
            <a:r>
              <a:rPr lang="en-US" sz="4400" dirty="0" smtClean="0">
                <a:latin typeface="Calibri"/>
                <a:cs typeface="Calibri"/>
              </a:rPr>
              <a:t>[general recipe]</a:t>
            </a:r>
            <a:endParaRPr lang="en-US" sz="4400" b="1" dirty="0">
              <a:latin typeface="Calibri"/>
              <a:cs typeface="Calibri"/>
            </a:endParaRPr>
          </a:p>
        </p:txBody>
      </p:sp>
      <p:sp>
        <p:nvSpPr>
          <p:cNvPr id="45" name="Content Placeholder 2"/>
          <p:cNvSpPr txBox="1">
            <a:spLocks/>
          </p:cNvSpPr>
          <p:nvPr/>
        </p:nvSpPr>
        <p:spPr bwMode="auto">
          <a:xfrm>
            <a:off x="152400" y="0"/>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5400" b="1" dirty="0" smtClean="0">
                <a:latin typeface="Calibri"/>
                <a:cs typeface="Calibri"/>
              </a:rPr>
              <a:t>Interactive Concept Coverage</a:t>
            </a:r>
            <a:endParaRPr lang="en-US" sz="5400" b="1" dirty="0">
              <a:latin typeface="Calibri"/>
              <a:cs typeface="Calibri"/>
            </a:endParaRPr>
          </a:p>
        </p:txBody>
      </p:sp>
      <p:grpSp>
        <p:nvGrpSpPr>
          <p:cNvPr id="51" name="Group 50"/>
          <p:cNvGrpSpPr/>
          <p:nvPr/>
        </p:nvGrpSpPr>
        <p:grpSpPr>
          <a:xfrm>
            <a:off x="609600" y="1524000"/>
            <a:ext cx="8261350" cy="5257800"/>
            <a:chOff x="609600" y="1524000"/>
            <a:chExt cx="8261350" cy="5257800"/>
          </a:xfrm>
        </p:grpSpPr>
        <p:cxnSp>
          <p:nvCxnSpPr>
            <p:cNvPr id="20" name="Straight Connector 19"/>
            <p:cNvCxnSpPr/>
            <p:nvPr/>
          </p:nvCxnSpPr>
          <p:spPr bwMode="auto">
            <a:xfrm flipH="1" flipV="1">
              <a:off x="823802" y="3218068"/>
              <a:ext cx="1271698"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1" name="Straight Connector 20"/>
            <p:cNvCxnSpPr/>
            <p:nvPr/>
          </p:nvCxnSpPr>
          <p:spPr bwMode="auto">
            <a:xfrm flipH="1" flipV="1">
              <a:off x="1587049" y="3218068"/>
              <a:ext cx="508451"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2" name="Straight Connector 21"/>
            <p:cNvCxnSpPr/>
            <p:nvPr/>
          </p:nvCxnSpPr>
          <p:spPr bwMode="auto">
            <a:xfrm flipH="1" flipV="1">
              <a:off x="2294754" y="3218068"/>
              <a:ext cx="664346" cy="668132"/>
            </a:xfrm>
            <a:prstGeom prst="line">
              <a:avLst/>
            </a:prstGeom>
            <a:noFill/>
            <a:ln w="57150" cap="flat" cmpd="sng" algn="ctr">
              <a:solidFill>
                <a:schemeClr val="tx1"/>
              </a:solidFill>
              <a:prstDash val="solid"/>
              <a:round/>
              <a:headEnd type="oval" w="med" len="med"/>
              <a:tailEnd type="triangle" w="med" len="med"/>
            </a:ln>
            <a:effectLst/>
          </p:spPr>
        </p:cxnSp>
        <p:cxnSp>
          <p:nvCxnSpPr>
            <p:cNvPr id="23" name="Straight Connector 22"/>
            <p:cNvCxnSpPr/>
            <p:nvPr/>
          </p:nvCxnSpPr>
          <p:spPr bwMode="auto">
            <a:xfrm flipV="1">
              <a:off x="2959100" y="3218068"/>
              <a:ext cx="310610" cy="668132"/>
            </a:xfrm>
            <a:prstGeom prst="line">
              <a:avLst/>
            </a:prstGeom>
            <a:noFill/>
            <a:ln w="57150" cap="flat" cmpd="sng" algn="ctr">
              <a:solidFill>
                <a:schemeClr val="tx1"/>
              </a:solidFill>
              <a:prstDash val="solid"/>
              <a:round/>
              <a:headEnd type="oval" w="med" len="med"/>
              <a:tailEnd type="triangle" w="med" len="med"/>
            </a:ln>
            <a:effectLst/>
          </p:spPr>
        </p:cxnSp>
        <p:cxnSp>
          <p:nvCxnSpPr>
            <p:cNvPr id="24" name="Straight Connector 23"/>
            <p:cNvCxnSpPr/>
            <p:nvPr/>
          </p:nvCxnSpPr>
          <p:spPr bwMode="auto">
            <a:xfrm flipV="1">
              <a:off x="2959100" y="3218068"/>
              <a:ext cx="1368221"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5" name="Straight Connector 24"/>
            <p:cNvCxnSpPr/>
            <p:nvPr/>
          </p:nvCxnSpPr>
          <p:spPr bwMode="auto">
            <a:xfrm flipV="1">
              <a:off x="3822700" y="3218068"/>
              <a:ext cx="504621" cy="668132"/>
            </a:xfrm>
            <a:prstGeom prst="line">
              <a:avLst/>
            </a:prstGeom>
            <a:noFill/>
            <a:ln w="76200" cap="flat" cmpd="sng" algn="ctr">
              <a:solidFill>
                <a:schemeClr val="tx1"/>
              </a:solidFill>
              <a:prstDash val="solid"/>
              <a:round/>
              <a:headEnd type="none" w="med" len="med"/>
              <a:tailEnd type="triangle" w="med" len="med"/>
            </a:ln>
            <a:effectLst/>
          </p:spPr>
        </p:cxnSp>
        <p:cxnSp>
          <p:nvCxnSpPr>
            <p:cNvPr id="26" name="Straight Connector 25"/>
            <p:cNvCxnSpPr/>
            <p:nvPr/>
          </p:nvCxnSpPr>
          <p:spPr bwMode="auto">
            <a:xfrm flipV="1">
              <a:off x="3822700" y="3218068"/>
              <a:ext cx="1494655" cy="668132"/>
            </a:xfrm>
            <a:prstGeom prst="line">
              <a:avLst/>
            </a:prstGeom>
            <a:noFill/>
            <a:ln w="9525" cap="flat" cmpd="sng" algn="ctr">
              <a:solidFill>
                <a:schemeClr val="tx1"/>
              </a:solidFill>
              <a:prstDash val="solid"/>
              <a:round/>
              <a:headEnd type="oval" w="med" len="med"/>
              <a:tailEnd type="triangle" w="med" len="med"/>
            </a:ln>
            <a:effectLst/>
          </p:spPr>
        </p:cxnSp>
        <p:cxnSp>
          <p:nvCxnSpPr>
            <p:cNvPr id="27" name="Straight Connector 26"/>
            <p:cNvCxnSpPr/>
            <p:nvPr/>
          </p:nvCxnSpPr>
          <p:spPr bwMode="auto">
            <a:xfrm flipH="1" flipV="1">
              <a:off x="3269710" y="3218068"/>
              <a:ext cx="1416590"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28" name="Straight Connector 27"/>
            <p:cNvCxnSpPr/>
            <p:nvPr/>
          </p:nvCxnSpPr>
          <p:spPr bwMode="auto">
            <a:xfrm flipV="1">
              <a:off x="4686300" y="3218068"/>
              <a:ext cx="2086023" cy="668132"/>
            </a:xfrm>
            <a:prstGeom prst="line">
              <a:avLst/>
            </a:prstGeom>
            <a:noFill/>
            <a:ln w="57150" cap="flat" cmpd="sng" algn="ctr">
              <a:solidFill>
                <a:schemeClr val="tx1"/>
              </a:solidFill>
              <a:prstDash val="solid"/>
              <a:round/>
              <a:headEnd type="oval" w="med" len="med"/>
              <a:tailEnd type="triangle" w="med" len="med"/>
            </a:ln>
            <a:effectLst/>
          </p:spPr>
        </p:cxnSp>
        <p:cxnSp>
          <p:nvCxnSpPr>
            <p:cNvPr id="29" name="Straight Connector 28"/>
            <p:cNvCxnSpPr/>
            <p:nvPr/>
          </p:nvCxnSpPr>
          <p:spPr bwMode="auto">
            <a:xfrm flipV="1">
              <a:off x="6413500" y="3218068"/>
              <a:ext cx="358823"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0" name="Straight Connector 29"/>
            <p:cNvCxnSpPr/>
            <p:nvPr/>
          </p:nvCxnSpPr>
          <p:spPr bwMode="auto">
            <a:xfrm flipV="1">
              <a:off x="6413500" y="3218068"/>
              <a:ext cx="1631086"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1" name="Straight Connector 30"/>
            <p:cNvCxnSpPr/>
            <p:nvPr/>
          </p:nvCxnSpPr>
          <p:spPr bwMode="auto">
            <a:xfrm flipH="1" flipV="1">
              <a:off x="5317355" y="3218068"/>
              <a:ext cx="232545"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2" name="Straight Connector 31"/>
            <p:cNvCxnSpPr/>
            <p:nvPr/>
          </p:nvCxnSpPr>
          <p:spPr bwMode="auto">
            <a:xfrm flipV="1">
              <a:off x="7277100" y="3218068"/>
              <a:ext cx="1396006" cy="668132"/>
            </a:xfrm>
            <a:prstGeom prst="line">
              <a:avLst/>
            </a:prstGeom>
            <a:noFill/>
            <a:ln w="38100" cap="flat" cmpd="sng" algn="ctr">
              <a:solidFill>
                <a:schemeClr val="tx1"/>
              </a:solidFill>
              <a:prstDash val="solid"/>
              <a:round/>
              <a:headEnd type="oval" w="med" len="med"/>
              <a:tailEnd type="triangle" w="med" len="med"/>
            </a:ln>
            <a:effectLst/>
          </p:spPr>
        </p:cxnSp>
        <p:cxnSp>
          <p:nvCxnSpPr>
            <p:cNvPr id="33" name="Straight Connector 32"/>
            <p:cNvCxnSpPr/>
            <p:nvPr/>
          </p:nvCxnSpPr>
          <p:spPr bwMode="auto">
            <a:xfrm flipH="1" flipV="1">
              <a:off x="4327321" y="3218068"/>
              <a:ext cx="1222579" cy="668132"/>
            </a:xfrm>
            <a:prstGeom prst="line">
              <a:avLst/>
            </a:prstGeom>
            <a:noFill/>
            <a:ln w="38100" cap="flat" cmpd="sng" algn="ctr">
              <a:solidFill>
                <a:schemeClr val="tx1"/>
              </a:solidFill>
              <a:prstDash val="solid"/>
              <a:round/>
              <a:headEnd type="oval" w="med" len="med"/>
              <a:tailEnd type="triangle" w="med" len="med"/>
            </a:ln>
            <a:effectLst/>
          </p:spPr>
        </p:cxnSp>
        <p:sp>
          <p:nvSpPr>
            <p:cNvPr id="34" name="Rectangle 33"/>
            <p:cNvSpPr/>
            <p:nvPr/>
          </p:nvSpPr>
          <p:spPr>
            <a:xfrm>
              <a:off x="685800" y="1752600"/>
              <a:ext cx="235265" cy="10383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5" name="Rectangle 34"/>
            <p:cNvSpPr/>
            <p:nvPr/>
          </p:nvSpPr>
          <p:spPr>
            <a:xfrm>
              <a:off x="1414755" y="1752600"/>
              <a:ext cx="235265" cy="10383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6" name="Rectangle 35"/>
            <p:cNvSpPr/>
            <p:nvPr/>
          </p:nvSpPr>
          <p:spPr>
            <a:xfrm>
              <a:off x="2133600" y="1905000"/>
              <a:ext cx="235265" cy="885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7" name="Rectangle 36"/>
            <p:cNvSpPr/>
            <p:nvPr/>
          </p:nvSpPr>
          <p:spPr>
            <a:xfrm>
              <a:off x="3200400" y="2438400"/>
              <a:ext cx="235265" cy="352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8" name="Rectangle 37"/>
            <p:cNvSpPr/>
            <p:nvPr/>
          </p:nvSpPr>
          <p:spPr>
            <a:xfrm>
              <a:off x="5181600" y="2667000"/>
              <a:ext cx="235265" cy="123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9" name="Rectangle 38"/>
            <p:cNvSpPr/>
            <p:nvPr/>
          </p:nvSpPr>
          <p:spPr>
            <a:xfrm>
              <a:off x="6629400" y="2360758"/>
              <a:ext cx="235265" cy="4301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0" name="Rectangle 39"/>
            <p:cNvSpPr/>
            <p:nvPr/>
          </p:nvSpPr>
          <p:spPr>
            <a:xfrm>
              <a:off x="4191000" y="2055959"/>
              <a:ext cx="235265" cy="7349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1" name="Rectangle 40"/>
            <p:cNvSpPr/>
            <p:nvPr/>
          </p:nvSpPr>
          <p:spPr>
            <a:xfrm>
              <a:off x="7924800" y="1676400"/>
              <a:ext cx="235265" cy="1114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2" name="Rectangle 41"/>
            <p:cNvSpPr/>
            <p:nvPr/>
          </p:nvSpPr>
          <p:spPr>
            <a:xfrm>
              <a:off x="8534400" y="2438399"/>
              <a:ext cx="235265" cy="35250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46" name="Group 45"/>
            <p:cNvGrpSpPr/>
            <p:nvPr/>
          </p:nvGrpSpPr>
          <p:grpSpPr>
            <a:xfrm>
              <a:off x="3352800" y="4887432"/>
              <a:ext cx="2133600" cy="1894368"/>
              <a:chOff x="6248400" y="4419600"/>
              <a:chExt cx="2133600" cy="1894368"/>
            </a:xfrm>
          </p:grpSpPr>
          <p:sp>
            <p:nvSpPr>
              <p:cNvPr id="47" name="Rectangle 46"/>
              <p:cNvSpPr/>
              <p:nvPr/>
            </p:nvSpPr>
            <p:spPr>
              <a:xfrm>
                <a:off x="6248400" y="4419600"/>
                <a:ext cx="2133600" cy="1894368"/>
              </a:xfrm>
              <a:prstGeom prst="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8" name="TextBox 47"/>
              <p:cNvSpPr txBox="1"/>
              <p:nvPr/>
            </p:nvSpPr>
            <p:spPr>
              <a:xfrm>
                <a:off x="6275237" y="4535100"/>
                <a:ext cx="855673"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Item 1</a:t>
                </a:r>
                <a:endParaRPr lang="en-US" sz="2000" u="sng" dirty="0">
                  <a:solidFill>
                    <a:srgbClr val="FF6600"/>
                  </a:solidFill>
                  <a:latin typeface="Calibri"/>
                </a:endParaRPr>
              </a:p>
            </p:txBody>
          </p:sp>
          <p:sp>
            <p:nvSpPr>
              <p:cNvPr id="49" name="TextBox 48"/>
              <p:cNvSpPr txBox="1"/>
              <p:nvPr/>
            </p:nvSpPr>
            <p:spPr>
              <a:xfrm>
                <a:off x="6275237" y="5086950"/>
                <a:ext cx="855673"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Item 2</a:t>
                </a:r>
                <a:endParaRPr lang="en-US" sz="2000" u="sng" dirty="0">
                  <a:solidFill>
                    <a:srgbClr val="FF6600"/>
                  </a:solidFill>
                  <a:latin typeface="Calibri"/>
                </a:endParaRPr>
              </a:p>
            </p:txBody>
          </p:sp>
          <p:sp>
            <p:nvSpPr>
              <p:cNvPr id="50" name="TextBox 49"/>
              <p:cNvSpPr txBox="1"/>
              <p:nvPr/>
            </p:nvSpPr>
            <p:spPr>
              <a:xfrm>
                <a:off x="6275237" y="5638800"/>
                <a:ext cx="855673"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FF6600"/>
                    </a:solidFill>
                    <a:latin typeface="Calibri"/>
                  </a:rPr>
                  <a:t>Item 3</a:t>
                </a:r>
                <a:endParaRPr lang="en-US" sz="2000" u="sng" dirty="0">
                  <a:solidFill>
                    <a:srgbClr val="FF6600"/>
                  </a:solidFill>
                  <a:latin typeface="Calibri"/>
                </a:endParaRPr>
              </a:p>
            </p:txBody>
          </p:sp>
        </p:grpSp>
        <p:sp>
          <p:nvSpPr>
            <p:cNvPr id="53" name="Right Bracket 52"/>
            <p:cNvSpPr/>
            <p:nvPr/>
          </p:nvSpPr>
          <p:spPr>
            <a:xfrm rot="5400000">
              <a:off x="2012244"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7" name="Right Bracket 56"/>
            <p:cNvSpPr/>
            <p:nvPr/>
          </p:nvSpPr>
          <p:spPr>
            <a:xfrm rot="5400000">
              <a:off x="2920999"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8" name="Right Bracket 57"/>
            <p:cNvSpPr/>
            <p:nvPr/>
          </p:nvSpPr>
          <p:spPr>
            <a:xfrm rot="5400000">
              <a:off x="6349999" y="4368799"/>
              <a:ext cx="177802" cy="533400"/>
            </a:xfrm>
            <a:prstGeom prst="rightBracket">
              <a:avLst/>
            </a:pr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pic>
          <p:nvPicPr>
            <p:cNvPr id="59" name="Picture 58"/>
            <p:cNvPicPr>
              <a:picLocks noChangeAspect="1"/>
            </p:cNvPicPr>
            <p:nvPr/>
          </p:nvPicPr>
          <p:blipFill>
            <a:blip r:embed="rId7"/>
            <a:stretch>
              <a:fillRect/>
            </a:stretch>
          </p:blipFill>
          <p:spPr>
            <a:xfrm>
              <a:off x="5486400" y="5486400"/>
              <a:ext cx="534536" cy="477519"/>
            </a:xfrm>
            <a:prstGeom prst="rect">
              <a:avLst/>
            </a:prstGeom>
          </p:spPr>
        </p:pic>
        <p:cxnSp>
          <p:nvCxnSpPr>
            <p:cNvPr id="61" name="Elbow Connector 60"/>
            <p:cNvCxnSpPr>
              <a:stCxn id="49" idx="1"/>
            </p:cNvCxnSpPr>
            <p:nvPr/>
          </p:nvCxnSpPr>
          <p:spPr bwMode="auto">
            <a:xfrm rot="10800000">
              <a:off x="2514611" y="3200411"/>
              <a:ext cx="865027" cy="2554427"/>
            </a:xfrm>
            <a:prstGeom prst="bentConnector2">
              <a:avLst/>
            </a:prstGeom>
            <a:noFill/>
            <a:ln w="38100" cap="flat" cmpd="sng" algn="ctr">
              <a:solidFill>
                <a:srgbClr val="FF6600"/>
              </a:solidFill>
              <a:prstDash val="sysDash"/>
              <a:round/>
              <a:headEnd type="none" w="med" len="med"/>
              <a:tailEnd type="triangle" w="med" len="med"/>
            </a:ln>
            <a:effectLst/>
          </p:spPr>
        </p:cxnSp>
        <p:sp>
          <p:nvSpPr>
            <p:cNvPr id="70" name="Rectangle 69"/>
            <p:cNvSpPr/>
            <p:nvPr/>
          </p:nvSpPr>
          <p:spPr>
            <a:xfrm>
              <a:off x="2133600" y="1676400"/>
              <a:ext cx="235265" cy="1114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1" name="Rectangle 70"/>
            <p:cNvSpPr/>
            <p:nvPr/>
          </p:nvSpPr>
          <p:spPr>
            <a:xfrm>
              <a:off x="3200400" y="2209800"/>
              <a:ext cx="235265" cy="5811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2" name="Rectangle 71"/>
            <p:cNvSpPr/>
            <p:nvPr/>
          </p:nvSpPr>
          <p:spPr>
            <a:xfrm>
              <a:off x="4191000" y="1905000"/>
              <a:ext cx="235265" cy="88734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0" name="Rounded Rectangle 59"/>
            <p:cNvSpPr/>
            <p:nvPr/>
          </p:nvSpPr>
          <p:spPr>
            <a:xfrm>
              <a:off x="1905000" y="3962400"/>
              <a:ext cx="414935" cy="513073"/>
            </a:xfrm>
            <a:prstGeom prst="round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2" name="Rounded Rectangle 61"/>
            <p:cNvSpPr/>
            <p:nvPr/>
          </p:nvSpPr>
          <p:spPr>
            <a:xfrm>
              <a:off x="2785465" y="3962400"/>
              <a:ext cx="414935" cy="513073"/>
            </a:xfrm>
            <a:prstGeom prst="round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4" name="Rounded Rectangle 63"/>
            <p:cNvSpPr/>
            <p:nvPr/>
          </p:nvSpPr>
          <p:spPr>
            <a:xfrm>
              <a:off x="3625850" y="3962400"/>
              <a:ext cx="414935" cy="513073"/>
            </a:xfrm>
            <a:prstGeom prst="round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5" name="Rounded Rectangle 64"/>
            <p:cNvSpPr/>
            <p:nvPr/>
          </p:nvSpPr>
          <p:spPr>
            <a:xfrm>
              <a:off x="4461865" y="3962400"/>
              <a:ext cx="414935" cy="513073"/>
            </a:xfrm>
            <a:prstGeom prst="round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6" name="Rounded Rectangle 65"/>
            <p:cNvSpPr/>
            <p:nvPr/>
          </p:nvSpPr>
          <p:spPr>
            <a:xfrm>
              <a:off x="5376265" y="3962400"/>
              <a:ext cx="414935" cy="513073"/>
            </a:xfrm>
            <a:prstGeom prst="round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7" name="Rounded Rectangle 66"/>
            <p:cNvSpPr/>
            <p:nvPr/>
          </p:nvSpPr>
          <p:spPr>
            <a:xfrm>
              <a:off x="6214465" y="3962400"/>
              <a:ext cx="414935" cy="513073"/>
            </a:xfrm>
            <a:prstGeom prst="round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8" name="Rounded Rectangle 67"/>
            <p:cNvSpPr/>
            <p:nvPr/>
          </p:nvSpPr>
          <p:spPr>
            <a:xfrm>
              <a:off x="7052665" y="3962400"/>
              <a:ext cx="414935" cy="513073"/>
            </a:xfrm>
            <a:prstGeom prst="round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3" name="Rectangle 42"/>
            <p:cNvSpPr/>
            <p:nvPr/>
          </p:nvSpPr>
          <p:spPr bwMode="auto">
            <a:xfrm>
              <a:off x="609600" y="2895600"/>
              <a:ext cx="381000" cy="228600"/>
            </a:xfrm>
            <a:prstGeom prst="rect">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4" name="Rectangle 73"/>
            <p:cNvSpPr/>
            <p:nvPr/>
          </p:nvSpPr>
          <p:spPr bwMode="auto">
            <a:xfrm>
              <a:off x="1371600" y="2895600"/>
              <a:ext cx="381000" cy="228600"/>
            </a:xfrm>
            <a:prstGeom prst="rect">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5" name="Rectangle 74"/>
            <p:cNvSpPr/>
            <p:nvPr/>
          </p:nvSpPr>
          <p:spPr bwMode="auto">
            <a:xfrm>
              <a:off x="2057400" y="2895600"/>
              <a:ext cx="381000" cy="228600"/>
            </a:xfrm>
            <a:prstGeom prst="rect">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6" name="Rectangle 75"/>
            <p:cNvSpPr/>
            <p:nvPr/>
          </p:nvSpPr>
          <p:spPr bwMode="auto">
            <a:xfrm>
              <a:off x="3124200" y="2895600"/>
              <a:ext cx="381000" cy="228600"/>
            </a:xfrm>
            <a:prstGeom prst="rect">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7" name="Rectangle 76"/>
            <p:cNvSpPr/>
            <p:nvPr/>
          </p:nvSpPr>
          <p:spPr bwMode="auto">
            <a:xfrm>
              <a:off x="4146550" y="2895600"/>
              <a:ext cx="381000" cy="228600"/>
            </a:xfrm>
            <a:prstGeom prst="rect">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8" name="Rectangle 77"/>
            <p:cNvSpPr/>
            <p:nvPr/>
          </p:nvSpPr>
          <p:spPr bwMode="auto">
            <a:xfrm>
              <a:off x="5137150" y="2895600"/>
              <a:ext cx="381000" cy="228600"/>
            </a:xfrm>
            <a:prstGeom prst="rect">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9" name="Rectangle 78"/>
            <p:cNvSpPr/>
            <p:nvPr/>
          </p:nvSpPr>
          <p:spPr bwMode="auto">
            <a:xfrm>
              <a:off x="6584950" y="2895600"/>
              <a:ext cx="381000" cy="228600"/>
            </a:xfrm>
            <a:prstGeom prst="rect">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80" name="Rectangle 79"/>
            <p:cNvSpPr/>
            <p:nvPr/>
          </p:nvSpPr>
          <p:spPr bwMode="auto">
            <a:xfrm>
              <a:off x="7880350" y="2895600"/>
              <a:ext cx="381000" cy="228600"/>
            </a:xfrm>
            <a:prstGeom prst="rect">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81" name="Rectangle 80"/>
            <p:cNvSpPr/>
            <p:nvPr/>
          </p:nvSpPr>
          <p:spPr bwMode="auto">
            <a:xfrm>
              <a:off x="8489950" y="2895600"/>
              <a:ext cx="381000" cy="228600"/>
            </a:xfrm>
            <a:prstGeom prst="rect">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82" name="Rectangle 81"/>
            <p:cNvSpPr/>
            <p:nvPr/>
          </p:nvSpPr>
          <p:spPr bwMode="auto">
            <a:xfrm>
              <a:off x="1905000" y="1524000"/>
              <a:ext cx="2971800" cy="1905000"/>
            </a:xfrm>
            <a:prstGeom prst="rect">
              <a:avLst/>
            </a:prstGeom>
            <a:solidFill>
              <a:srgbClr val="9FE6FF">
                <a:alpha val="27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grpSp>
    </p:spTree>
    <p:extLst>
      <p:ext uri="{BB962C8B-B14F-4D97-AF65-F5344CB8AC3E}">
        <p14:creationId xmlns:p14="http://schemas.microsoft.com/office/powerpoint/2010/main" val="383143623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1981200" y="609600"/>
            <a:ext cx="5105400" cy="914400"/>
          </a:xfrm>
        </p:spPr>
        <p:txBody>
          <a:bodyPr/>
          <a:lstStyle/>
          <a:p>
            <a:pPr marL="0" indent="0" algn="ctr">
              <a:buNone/>
            </a:pPr>
            <a:r>
              <a:rPr lang="en-US" sz="4400" dirty="0" smtClean="0">
                <a:latin typeface="Calibri"/>
                <a:cs typeface="Calibri"/>
              </a:rPr>
              <a:t>[general recipe]</a:t>
            </a:r>
            <a:endParaRPr lang="en-US" sz="4400" b="1" dirty="0">
              <a:latin typeface="Calibri"/>
              <a:cs typeface="Calibri"/>
            </a:endParaRPr>
          </a:p>
        </p:txBody>
      </p:sp>
      <p:sp>
        <p:nvSpPr>
          <p:cNvPr id="45" name="Content Placeholder 2"/>
          <p:cNvSpPr txBox="1">
            <a:spLocks/>
          </p:cNvSpPr>
          <p:nvPr/>
        </p:nvSpPr>
        <p:spPr bwMode="auto">
          <a:xfrm>
            <a:off x="152400" y="0"/>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5400" b="1" dirty="0" smtClean="0">
                <a:latin typeface="Calibri"/>
                <a:cs typeface="Calibri"/>
              </a:rPr>
              <a:t>Interactive Concept Coverage</a:t>
            </a:r>
            <a:endParaRPr lang="en-US" sz="5400" b="1" dirty="0">
              <a:latin typeface="Calibri"/>
              <a:cs typeface="Calibri"/>
            </a:endParaRPr>
          </a:p>
        </p:txBody>
      </p:sp>
      <p:pic>
        <p:nvPicPr>
          <p:cNvPr id="2" name="Picture 1" descr="general recip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2300" y="1447800"/>
            <a:ext cx="2819400" cy="1807891"/>
          </a:xfrm>
          <a:prstGeom prst="rect">
            <a:avLst/>
          </a:prstGeom>
          <a:ln w="38100" cmpd="sng">
            <a:solidFill>
              <a:srgbClr val="000000"/>
            </a:solidFill>
            <a:prstDash val="sysDash"/>
          </a:ln>
        </p:spPr>
      </p:pic>
      <p:sp>
        <p:nvSpPr>
          <p:cNvPr id="63" name="Content Placeholder 2"/>
          <p:cNvSpPr txBox="1">
            <a:spLocks/>
          </p:cNvSpPr>
          <p:nvPr/>
        </p:nvSpPr>
        <p:spPr bwMode="auto">
          <a:xfrm>
            <a:off x="28575" y="3276600"/>
            <a:ext cx="8963025"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items</a:t>
            </a:r>
            <a:r>
              <a:rPr lang="en-US" sz="3200" dirty="0" smtClean="0">
                <a:latin typeface="Calibri"/>
                <a:cs typeface="Calibri"/>
              </a:rPr>
              <a:t> to recommend from</a:t>
            </a:r>
          </a:p>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concepts</a:t>
            </a:r>
            <a:r>
              <a:rPr lang="en-US" sz="3200" dirty="0" smtClean="0">
                <a:latin typeface="Calibri"/>
                <a:cs typeface="Calibri"/>
              </a:rPr>
              <a:t> [what makes items redundant?]</a:t>
            </a:r>
          </a:p>
          <a:p>
            <a:pPr marL="514350" indent="-514350">
              <a:buFont typeface="Wingdings" pitchFamily="-112" charset="2"/>
              <a:buAutoNum type="arabicPeriod"/>
            </a:pPr>
            <a:r>
              <a:rPr lang="en-US" sz="3200" b="1" dirty="0" smtClean="0">
                <a:latin typeface="Calibri"/>
                <a:cs typeface="Calibri"/>
              </a:rPr>
              <a:t>Weigh</a:t>
            </a:r>
            <a:r>
              <a:rPr lang="en-US" sz="3200" dirty="0" smtClean="0">
                <a:latin typeface="Calibri"/>
                <a:cs typeface="Calibri"/>
              </a:rPr>
              <a:t> concepts by general importance</a:t>
            </a:r>
          </a:p>
          <a:p>
            <a:pPr marL="514350" indent="-514350">
              <a:buFont typeface="Wingdings" pitchFamily="-112" charset="2"/>
              <a:buAutoNum type="arabicPeriod"/>
            </a:pPr>
            <a:r>
              <a:rPr lang="en-US" sz="3200" dirty="0" smtClean="0">
                <a:latin typeface="Calibri"/>
                <a:cs typeface="Calibri"/>
              </a:rPr>
              <a:t>Define </a:t>
            </a:r>
            <a:r>
              <a:rPr lang="en-US" sz="3200" b="1" dirty="0" smtClean="0">
                <a:latin typeface="Calibri"/>
                <a:cs typeface="Calibri"/>
              </a:rPr>
              <a:t>document coverage function</a:t>
            </a:r>
          </a:p>
          <a:p>
            <a:pPr marL="514350" indent="-514350">
              <a:buFont typeface="Wingdings" pitchFamily="-112" charset="2"/>
              <a:buAutoNum type="arabicPeriod"/>
            </a:pPr>
            <a:r>
              <a:rPr lang="en-US" sz="3200" b="1" dirty="0" smtClean="0">
                <a:latin typeface="Calibri"/>
                <a:cs typeface="Calibri"/>
              </a:rPr>
              <a:t>Select</a:t>
            </a:r>
            <a:r>
              <a:rPr lang="en-US" sz="3200" dirty="0" smtClean="0">
                <a:latin typeface="Calibri"/>
                <a:cs typeface="Calibri"/>
              </a:rPr>
              <a:t> items using probabilistic MAX-COVER</a:t>
            </a:r>
          </a:p>
          <a:p>
            <a:pPr marL="514350" indent="-514350">
              <a:buFont typeface="Wingdings" pitchFamily="-112" charset="2"/>
              <a:buAutoNum type="arabicPeriod"/>
            </a:pPr>
            <a:r>
              <a:rPr lang="en-US" sz="3200" dirty="0">
                <a:latin typeface="Calibri"/>
                <a:cs typeface="Calibri"/>
              </a:rPr>
              <a:t>O</a:t>
            </a:r>
            <a:r>
              <a:rPr lang="en-US" sz="3200" dirty="0" smtClean="0">
                <a:latin typeface="Calibri"/>
                <a:cs typeface="Calibri"/>
              </a:rPr>
              <a:t>btain </a:t>
            </a:r>
            <a:r>
              <a:rPr lang="en-US" sz="3200" b="1" dirty="0" smtClean="0">
                <a:latin typeface="Calibri"/>
                <a:cs typeface="Calibri"/>
              </a:rPr>
              <a:t>feedback</a:t>
            </a:r>
            <a:r>
              <a:rPr lang="en-US" sz="3200" dirty="0" smtClean="0">
                <a:latin typeface="Calibri"/>
                <a:cs typeface="Calibri"/>
              </a:rPr>
              <a:t>, </a:t>
            </a:r>
            <a:r>
              <a:rPr lang="en-US" sz="3200" b="1" dirty="0" smtClean="0">
                <a:latin typeface="Calibri"/>
                <a:cs typeface="Calibri"/>
              </a:rPr>
              <a:t>update</a:t>
            </a:r>
            <a:r>
              <a:rPr lang="en-US" sz="3200" dirty="0" smtClean="0">
                <a:latin typeface="Calibri"/>
                <a:cs typeface="Calibri"/>
              </a:rPr>
              <a:t> weights</a:t>
            </a:r>
            <a:endParaRPr lang="en-US" sz="3200" dirty="0">
              <a:latin typeface="Calibri"/>
              <a:cs typeface="Calibri"/>
            </a:endParaRPr>
          </a:p>
        </p:txBody>
      </p:sp>
    </p:spTree>
    <p:extLst>
      <p:ext uri="{BB962C8B-B14F-4D97-AF65-F5344CB8AC3E}">
        <p14:creationId xmlns:p14="http://schemas.microsoft.com/office/powerpoint/2010/main" val="3568958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914400"/>
            <a:ext cx="1948144" cy="646331"/>
          </a:xfrm>
          <a:prstGeom prst="rect">
            <a:avLst/>
          </a:prstGeom>
        </p:spPr>
        <p:txBody>
          <a:bodyPr wrap="none">
            <a:spAutoFit/>
          </a:bodyPr>
          <a:lstStyle/>
          <a:p>
            <a:r>
              <a:rPr lang="en-US" sz="3600" kern="0" dirty="0">
                <a:solidFill>
                  <a:srgbClr val="E93927"/>
                </a:solidFill>
                <a:latin typeface="Calibri"/>
                <a:cs typeface="Calibri"/>
              </a:rPr>
              <a:t>c</a:t>
            </a:r>
            <a:r>
              <a:rPr lang="en-US" sz="3600" kern="0" dirty="0" smtClean="0">
                <a:solidFill>
                  <a:srgbClr val="E93927"/>
                </a:solidFill>
                <a:latin typeface="Calibri"/>
                <a:cs typeface="Calibri"/>
              </a:rPr>
              <a:t>old start</a:t>
            </a:r>
            <a:endParaRPr lang="en-US" sz="3600" dirty="0">
              <a:solidFill>
                <a:srgbClr val="E93927"/>
              </a:solidFill>
              <a:latin typeface="Calibri"/>
              <a:cs typeface="Calibri"/>
            </a:endParaRPr>
          </a:p>
        </p:txBody>
      </p:sp>
      <p:sp>
        <p:nvSpPr>
          <p:cNvPr id="17" name="Rectangle 16"/>
          <p:cNvSpPr/>
          <p:nvPr/>
        </p:nvSpPr>
        <p:spPr>
          <a:xfrm>
            <a:off x="152400" y="2438400"/>
            <a:ext cx="2416046" cy="646331"/>
          </a:xfrm>
          <a:prstGeom prst="rect">
            <a:avLst/>
          </a:prstGeom>
        </p:spPr>
        <p:txBody>
          <a:bodyPr wrap="none">
            <a:spAutoFit/>
          </a:bodyPr>
          <a:lstStyle/>
          <a:p>
            <a:r>
              <a:rPr lang="en-US" sz="3600" kern="0" dirty="0" smtClean="0">
                <a:solidFill>
                  <a:srgbClr val="E93927"/>
                </a:solidFill>
                <a:latin typeface="Calibri"/>
                <a:cs typeface="Calibri"/>
              </a:rPr>
              <a:t>redundancy</a:t>
            </a:r>
            <a:endParaRPr lang="en-US" sz="3600" dirty="0">
              <a:solidFill>
                <a:srgbClr val="E93927"/>
              </a:solidFill>
              <a:latin typeface="Calibri"/>
              <a:cs typeface="Calibri"/>
            </a:endParaRPr>
          </a:p>
        </p:txBody>
      </p:sp>
      <p:pic>
        <p:nvPicPr>
          <p:cNvPr id="20" name="Picture 19" descr="http://paidcontent.org/images/editorial/_original/amazon-log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050442"/>
            <a:ext cx="2133600" cy="625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netflix.hs.llnwd.net/e1/us/layout/signup/950/header/netflix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050442"/>
            <a:ext cx="16859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4"/>
          <a:srcRect t="9365" r="10704"/>
          <a:stretch/>
        </p:blipFill>
        <p:spPr>
          <a:xfrm>
            <a:off x="3573707" y="1981200"/>
            <a:ext cx="1455493" cy="1786689"/>
          </a:xfrm>
          <a:prstGeom prst="rect">
            <a:avLst/>
          </a:prstGeom>
        </p:spPr>
      </p:pic>
      <p:sp>
        <p:nvSpPr>
          <p:cNvPr id="33" name="Content Placeholder 2"/>
          <p:cNvSpPr txBox="1">
            <a:spLocks/>
          </p:cNvSpPr>
          <p:nvPr/>
        </p:nvSpPr>
        <p:spPr bwMode="auto">
          <a:xfrm>
            <a:off x="419100" y="76200"/>
            <a:ext cx="83058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5"/>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6"/>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7"/>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8"/>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9pPr>
          </a:lstStyle>
          <a:p>
            <a:pPr marL="0" indent="0" algn="ctr">
              <a:buFont typeface="Wingdings" pitchFamily="-112" charset="2"/>
              <a:buNone/>
            </a:pPr>
            <a:r>
              <a:rPr lang="en-US" sz="4800" dirty="0" smtClean="0"/>
              <a:t>Checkpoint</a:t>
            </a:r>
            <a:endParaRPr lang="en-US" sz="4800" dirty="0"/>
          </a:p>
        </p:txBody>
      </p:sp>
      <p:pic>
        <p:nvPicPr>
          <p:cNvPr id="34" name="Picture 33"/>
          <p:cNvPicPr>
            <a:picLocks noChangeAspect="1"/>
          </p:cNvPicPr>
          <p:nvPr/>
        </p:nvPicPr>
        <p:blipFill rotWithShape="1">
          <a:blip r:embed="rId10"/>
          <a:srcRect t="10789" r="6174"/>
          <a:stretch/>
        </p:blipFill>
        <p:spPr>
          <a:xfrm>
            <a:off x="5410200" y="1981200"/>
            <a:ext cx="1707084" cy="1880937"/>
          </a:xfrm>
          <a:prstGeom prst="rect">
            <a:avLst/>
          </a:prstGeom>
        </p:spPr>
      </p:pic>
      <p:pic>
        <p:nvPicPr>
          <p:cNvPr id="35" name="Picture 34"/>
          <p:cNvPicPr>
            <a:picLocks noChangeAspect="1"/>
          </p:cNvPicPr>
          <p:nvPr/>
        </p:nvPicPr>
        <p:blipFill rotWithShape="1">
          <a:blip r:embed="rId11"/>
          <a:srcRect t="10910" r="9185"/>
          <a:stretch/>
        </p:blipFill>
        <p:spPr>
          <a:xfrm>
            <a:off x="7467707" y="1905000"/>
            <a:ext cx="1523893" cy="1963804"/>
          </a:xfrm>
          <a:prstGeom prst="rect">
            <a:avLst/>
          </a:prstGeom>
        </p:spPr>
      </p:pic>
      <p:sp>
        <p:nvSpPr>
          <p:cNvPr id="36" name="Rectangle 35"/>
          <p:cNvSpPr/>
          <p:nvPr/>
        </p:nvSpPr>
        <p:spPr>
          <a:xfrm>
            <a:off x="152400" y="5983069"/>
            <a:ext cx="1606630" cy="646331"/>
          </a:xfrm>
          <a:prstGeom prst="rect">
            <a:avLst/>
          </a:prstGeom>
        </p:spPr>
        <p:txBody>
          <a:bodyPr wrap="none">
            <a:spAutoFit/>
          </a:bodyPr>
          <a:lstStyle/>
          <a:p>
            <a:r>
              <a:rPr lang="en-US" sz="3600" kern="0" dirty="0" smtClean="0">
                <a:solidFill>
                  <a:srgbClr val="E93927"/>
                </a:solidFill>
                <a:latin typeface="Calibri"/>
                <a:cs typeface="Calibri"/>
              </a:rPr>
              <a:t>opaque</a:t>
            </a:r>
            <a:endParaRPr lang="en-US" sz="3600" dirty="0">
              <a:solidFill>
                <a:srgbClr val="E93927"/>
              </a:solidFill>
              <a:latin typeface="Calibri"/>
              <a:cs typeface="Calibri"/>
            </a:endParaRPr>
          </a:p>
        </p:txBody>
      </p:sp>
      <p:sp>
        <p:nvSpPr>
          <p:cNvPr id="37" name="Rounded Rectangular Callout 36"/>
          <p:cNvSpPr/>
          <p:nvPr/>
        </p:nvSpPr>
        <p:spPr>
          <a:xfrm>
            <a:off x="4881562" y="6172200"/>
            <a:ext cx="4033838" cy="565563"/>
          </a:xfrm>
          <a:prstGeom prst="wedgeRoundRectCallout">
            <a:avLst>
              <a:gd name="adj1" fmla="val -78568"/>
              <a:gd name="adj2" fmla="val -20430"/>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 article?</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Rectangle 37"/>
          <p:cNvSpPr/>
          <p:nvPr/>
        </p:nvSpPr>
        <p:spPr>
          <a:xfrm>
            <a:off x="152400" y="4026243"/>
            <a:ext cx="3655944" cy="646331"/>
          </a:xfrm>
          <a:prstGeom prst="rect">
            <a:avLst/>
          </a:prstGeom>
        </p:spPr>
        <p:txBody>
          <a:bodyPr wrap="none">
            <a:spAutoFit/>
          </a:bodyPr>
          <a:lstStyle/>
          <a:p>
            <a:r>
              <a:rPr lang="en-US" sz="3600" kern="0" dirty="0">
                <a:solidFill>
                  <a:srgbClr val="E93927"/>
                </a:solidFill>
                <a:latin typeface="Calibri"/>
                <a:cs typeface="Calibri"/>
              </a:rPr>
              <a:t>l</a:t>
            </a:r>
            <a:r>
              <a:rPr lang="en-US" sz="3600" kern="0" dirty="0" smtClean="0">
                <a:solidFill>
                  <a:srgbClr val="E93927"/>
                </a:solidFill>
                <a:latin typeface="Calibri"/>
                <a:cs typeface="Calibri"/>
              </a:rPr>
              <a:t>imited interaction</a:t>
            </a:r>
            <a:endParaRPr lang="en-US" sz="3600" dirty="0">
              <a:solidFill>
                <a:srgbClr val="E93927"/>
              </a:solidFill>
              <a:latin typeface="Calibri"/>
              <a:cs typeface="Calibri"/>
            </a:endParaRPr>
          </a:p>
        </p:txBody>
      </p:sp>
      <p:sp>
        <p:nvSpPr>
          <p:cNvPr id="39" name="Rectangle 38"/>
          <p:cNvSpPr/>
          <p:nvPr/>
        </p:nvSpPr>
        <p:spPr>
          <a:xfrm>
            <a:off x="152400" y="5119355"/>
            <a:ext cx="3394454" cy="646331"/>
          </a:xfrm>
          <a:prstGeom prst="rect">
            <a:avLst/>
          </a:prstGeom>
        </p:spPr>
        <p:txBody>
          <a:bodyPr wrap="none">
            <a:spAutoFit/>
          </a:bodyPr>
          <a:lstStyle/>
          <a:p>
            <a:r>
              <a:rPr lang="en-US" sz="3600" kern="0" dirty="0">
                <a:solidFill>
                  <a:srgbClr val="E93927"/>
                </a:solidFill>
                <a:latin typeface="Calibri"/>
                <a:cs typeface="Calibri"/>
              </a:rPr>
              <a:t>n</a:t>
            </a:r>
            <a:r>
              <a:rPr lang="en-US" sz="3600" kern="0" dirty="0" smtClean="0">
                <a:solidFill>
                  <a:srgbClr val="E93927"/>
                </a:solidFill>
                <a:latin typeface="Calibri"/>
                <a:cs typeface="Calibri"/>
              </a:rPr>
              <a:t>arrowly defined</a:t>
            </a:r>
            <a:endParaRPr lang="en-US" sz="3600" dirty="0">
              <a:solidFill>
                <a:srgbClr val="E93927"/>
              </a:solidFill>
              <a:latin typeface="Calibri"/>
              <a:cs typeface="Calibri"/>
            </a:endParaRPr>
          </a:p>
        </p:txBody>
      </p:sp>
      <p:pic>
        <p:nvPicPr>
          <p:cNvPr id="40" name="Picture 39"/>
          <p:cNvPicPr>
            <a:picLocks noChangeAspect="1"/>
          </p:cNvPicPr>
          <p:nvPr/>
        </p:nvPicPr>
        <p:blipFill>
          <a:blip r:embed="rId12"/>
          <a:stretch>
            <a:fillRect/>
          </a:stretch>
        </p:blipFill>
        <p:spPr>
          <a:xfrm>
            <a:off x="6096000" y="4089287"/>
            <a:ext cx="1600200" cy="627529"/>
          </a:xfrm>
          <a:prstGeom prst="rect">
            <a:avLst/>
          </a:prstGeom>
        </p:spPr>
      </p:pic>
      <p:sp>
        <p:nvSpPr>
          <p:cNvPr id="41" name="Rectangle 40"/>
          <p:cNvSpPr/>
          <p:nvPr/>
        </p:nvSpPr>
        <p:spPr>
          <a:xfrm>
            <a:off x="5715000" y="5105400"/>
            <a:ext cx="2388545" cy="523220"/>
          </a:xfrm>
          <a:prstGeom prst="rect">
            <a:avLst/>
          </a:prstGeom>
        </p:spPr>
        <p:txBody>
          <a:bodyPr wrap="none">
            <a:spAutoFit/>
          </a:bodyPr>
          <a:lstStyle/>
          <a:p>
            <a:r>
              <a:rPr lang="en-US" sz="2800" b="1" kern="0" dirty="0" smtClean="0">
                <a:solidFill>
                  <a:srgbClr val="000000"/>
                </a:solidFill>
                <a:latin typeface="Calibri"/>
              </a:rPr>
              <a:t>content | trust</a:t>
            </a:r>
            <a:endParaRPr lang="en-US" sz="2800" b="1" dirty="0"/>
          </a:p>
        </p:txBody>
      </p:sp>
      <p:pic>
        <p:nvPicPr>
          <p:cNvPr id="42" name="Picture 3"/>
          <p:cNvPicPr>
            <a:picLocks noChangeAspect="1" noChangeArrowheads="1"/>
          </p:cNvPicPr>
          <p:nvPr/>
        </p:nvPicPr>
        <p:blipFill>
          <a:blip r:embed="rId13" cstate="print"/>
          <a:srcRect/>
          <a:stretch>
            <a:fillRect/>
          </a:stretch>
        </p:blipFill>
        <p:spPr bwMode="auto">
          <a:xfrm>
            <a:off x="5009388" y="5016843"/>
            <a:ext cx="629412" cy="850557"/>
          </a:xfrm>
          <a:prstGeom prst="rect">
            <a:avLst/>
          </a:prstGeom>
          <a:noFill/>
          <a:ln w="9525">
            <a:noFill/>
            <a:miter lim="800000"/>
            <a:headEnd/>
            <a:tailEnd/>
          </a:ln>
          <a:effectLst/>
        </p:spPr>
      </p:pic>
      <p:pic>
        <p:nvPicPr>
          <p:cNvPr id="43" name="Picture 42"/>
          <p:cNvPicPr>
            <a:picLocks noChangeAspect="1"/>
          </p:cNvPicPr>
          <p:nvPr/>
        </p:nvPicPr>
        <p:blipFill>
          <a:blip r:embed="rId14"/>
          <a:stretch>
            <a:fillRect/>
          </a:stretch>
        </p:blipFill>
        <p:spPr>
          <a:xfrm>
            <a:off x="8153400" y="5029200"/>
            <a:ext cx="825500" cy="778872"/>
          </a:xfrm>
          <a:prstGeom prst="rect">
            <a:avLst/>
          </a:prstGeom>
        </p:spPr>
      </p:pic>
    </p:spTree>
    <p:extLst>
      <p:ext uri="{BB962C8B-B14F-4D97-AF65-F5344CB8AC3E}">
        <p14:creationId xmlns:p14="http://schemas.microsoft.com/office/powerpoint/2010/main" val="24053734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110053" y="1676400"/>
            <a:ext cx="5115328" cy="646331"/>
          </a:xfrm>
          <a:prstGeom prst="rect">
            <a:avLst/>
          </a:prstGeom>
          <a:noFill/>
        </p:spPr>
        <p:txBody>
          <a:bodyPr wrap="none" rtlCol="0">
            <a:spAutoFit/>
          </a:bodyPr>
          <a:lstStyle/>
          <a:p>
            <a:r>
              <a:rPr lang="en-US" sz="3600" dirty="0" smtClean="0">
                <a:latin typeface="Calibri"/>
                <a:cs typeface="Calibri"/>
              </a:rPr>
              <a:t>Over 1 billion active users</a:t>
            </a:r>
            <a:endParaRPr lang="en-US" sz="3600" dirty="0">
              <a:latin typeface="Calibri"/>
              <a:cs typeface="Calibri"/>
            </a:endParaRPr>
          </a:p>
        </p:txBody>
      </p:sp>
      <p:sp>
        <p:nvSpPr>
          <p:cNvPr id="18" name="TextBox 17"/>
          <p:cNvSpPr txBox="1"/>
          <p:nvPr/>
        </p:nvSpPr>
        <p:spPr>
          <a:xfrm>
            <a:off x="3110053" y="2858869"/>
            <a:ext cx="4856092" cy="646331"/>
          </a:xfrm>
          <a:prstGeom prst="rect">
            <a:avLst/>
          </a:prstGeom>
          <a:noFill/>
        </p:spPr>
        <p:txBody>
          <a:bodyPr wrap="none" rtlCol="0">
            <a:spAutoFit/>
          </a:bodyPr>
          <a:lstStyle/>
          <a:p>
            <a:r>
              <a:rPr lang="en-US" sz="3600" dirty="0" smtClean="0">
                <a:latin typeface="Calibri"/>
                <a:cs typeface="Calibri"/>
              </a:rPr>
              <a:t>400+ million tweets/day</a:t>
            </a:r>
            <a:endParaRPr lang="en-US" sz="3600" dirty="0">
              <a:latin typeface="Calibri"/>
              <a:cs typeface="Calibri"/>
            </a:endParaRPr>
          </a:p>
        </p:txBody>
      </p:sp>
      <p:sp>
        <p:nvSpPr>
          <p:cNvPr id="19" name="TextBox 18"/>
          <p:cNvSpPr txBox="1"/>
          <p:nvPr/>
        </p:nvSpPr>
        <p:spPr>
          <a:xfrm>
            <a:off x="3110053" y="3773269"/>
            <a:ext cx="5871619" cy="646331"/>
          </a:xfrm>
          <a:prstGeom prst="rect">
            <a:avLst/>
          </a:prstGeom>
          <a:noFill/>
        </p:spPr>
        <p:txBody>
          <a:bodyPr wrap="none" rtlCol="0">
            <a:spAutoFit/>
          </a:bodyPr>
          <a:lstStyle/>
          <a:p>
            <a:r>
              <a:rPr lang="en-US" sz="3600" dirty="0" smtClean="0">
                <a:latin typeface="Calibri"/>
                <a:cs typeface="Calibri"/>
              </a:rPr>
              <a:t>Over 24 million goods offered</a:t>
            </a:r>
            <a:endParaRPr lang="en-US" sz="3600" dirty="0">
              <a:latin typeface="Calibri"/>
              <a:cs typeface="Calibri"/>
            </a:endParaRPr>
          </a:p>
        </p:txBody>
      </p:sp>
      <p:sp>
        <p:nvSpPr>
          <p:cNvPr id="21" name="Rectangle 20"/>
          <p:cNvSpPr/>
          <p:nvPr/>
        </p:nvSpPr>
        <p:spPr>
          <a:xfrm>
            <a:off x="1860060" y="5054024"/>
            <a:ext cx="5423881" cy="584776"/>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ysClr val="window" lastClr="FFFFFF"/>
                </a:solidFill>
                <a:effectLst/>
                <a:uLnTx/>
                <a:uFillTx/>
                <a:latin typeface="Calibri"/>
                <a:ea typeface="+mn-ea"/>
                <a:cs typeface="+mn-cs"/>
              </a:rPr>
              <a:t>K</a:t>
            </a:r>
            <a:r>
              <a:rPr kumimoji="0" lang="en-GB" sz="3200" b="1" i="0" u="none" strike="noStrike" kern="0" cap="none" spc="0" normalizeH="0" baseline="0" noProof="0" dirty="0" smtClean="0">
                <a:ln>
                  <a:noFill/>
                </a:ln>
                <a:solidFill>
                  <a:sysClr val="window" lastClr="FFFFFF"/>
                </a:solidFill>
                <a:effectLst/>
                <a:uLnTx/>
                <a:uFillTx/>
                <a:latin typeface="Calibri"/>
                <a:ea typeface="+mn-ea"/>
                <a:cs typeface="+mn-cs"/>
              </a:rPr>
              <a:t>eyword search is not enough</a:t>
            </a:r>
            <a:endParaRPr kumimoji="0" lang="en-US" sz="3200" b="1"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23" name="Picture 22" descr="http://paidcontent.org/images/editorial/_original/amazon-log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869842"/>
            <a:ext cx="2653061" cy="7783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 descr="http://www.usernetsite.com/creativity/facebook-vrs-twitter/twitter-logo-sky-bl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04" y="2819400"/>
            <a:ext cx="2316996" cy="8543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descr="http://www.kdd.org/kdd2010/images/logo_Faceboo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524000"/>
            <a:ext cx="2514600" cy="944020"/>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2"/>
          <p:cNvSpPr txBox="1">
            <a:spLocks/>
          </p:cNvSpPr>
          <p:nvPr/>
        </p:nvSpPr>
        <p:spPr bwMode="auto">
          <a:xfrm>
            <a:off x="419100" y="76200"/>
            <a:ext cx="83058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5"/>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6"/>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7"/>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8"/>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9pPr>
          </a:lstStyle>
          <a:p>
            <a:pPr marL="0" indent="0" algn="ctr">
              <a:buFont typeface="Wingdings" pitchFamily="-112" charset="2"/>
              <a:buNone/>
            </a:pPr>
            <a:r>
              <a:rPr lang="en-US" sz="4800" dirty="0" smtClean="0"/>
              <a:t>Personalization is </a:t>
            </a:r>
            <a:r>
              <a:rPr lang="en-US" sz="4800" b="1" dirty="0" smtClean="0"/>
              <a:t>invaluable</a:t>
            </a:r>
            <a:r>
              <a:rPr lang="en-US" sz="4800" dirty="0" smtClean="0"/>
              <a:t>.</a:t>
            </a:r>
            <a:endParaRPr lang="en-US" sz="4800" dirty="0"/>
          </a:p>
        </p:txBody>
      </p:sp>
    </p:spTree>
    <p:extLst>
      <p:ext uri="{BB962C8B-B14F-4D97-AF65-F5344CB8AC3E}">
        <p14:creationId xmlns:p14="http://schemas.microsoft.com/office/powerpoint/2010/main" val="3089226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914400"/>
            <a:ext cx="2905288" cy="646331"/>
          </a:xfrm>
          <a:prstGeom prst="rect">
            <a:avLst/>
          </a:prstGeom>
        </p:spPr>
        <p:txBody>
          <a:bodyPr wrap="none">
            <a:spAutoFit/>
          </a:bodyPr>
          <a:lstStyle/>
          <a:p>
            <a:r>
              <a:rPr lang="en-US" sz="3600" kern="0" dirty="0">
                <a:solidFill>
                  <a:srgbClr val="008000"/>
                </a:solidFill>
                <a:latin typeface="Calibri"/>
                <a:cs typeface="Calibri"/>
              </a:rPr>
              <a:t>c</a:t>
            </a:r>
            <a:r>
              <a:rPr lang="en-US" sz="3600" kern="0" dirty="0" smtClean="0">
                <a:solidFill>
                  <a:srgbClr val="008000"/>
                </a:solidFill>
                <a:latin typeface="Calibri"/>
                <a:cs typeface="Calibri"/>
              </a:rPr>
              <a:t>ontent-based</a:t>
            </a:r>
            <a:endParaRPr lang="en-US" sz="3600" dirty="0">
              <a:solidFill>
                <a:srgbClr val="008000"/>
              </a:solidFill>
              <a:latin typeface="Calibri"/>
              <a:cs typeface="Calibri"/>
            </a:endParaRPr>
          </a:p>
        </p:txBody>
      </p:sp>
      <p:sp>
        <p:nvSpPr>
          <p:cNvPr id="17" name="Rectangle 16"/>
          <p:cNvSpPr/>
          <p:nvPr/>
        </p:nvSpPr>
        <p:spPr>
          <a:xfrm>
            <a:off x="152400" y="2438400"/>
            <a:ext cx="3581399" cy="1200329"/>
          </a:xfrm>
          <a:prstGeom prst="rect">
            <a:avLst/>
          </a:prstGeom>
        </p:spPr>
        <p:txBody>
          <a:bodyPr wrap="square">
            <a:spAutoFit/>
          </a:bodyPr>
          <a:lstStyle/>
          <a:p>
            <a:r>
              <a:rPr lang="en-US" sz="3600" kern="0" dirty="0">
                <a:solidFill>
                  <a:srgbClr val="008000"/>
                </a:solidFill>
                <a:latin typeface="Calibri"/>
                <a:cs typeface="Calibri"/>
              </a:rPr>
              <a:t>d</a:t>
            </a:r>
            <a:r>
              <a:rPr lang="en-US" sz="3600" kern="0" dirty="0" smtClean="0">
                <a:solidFill>
                  <a:srgbClr val="008000"/>
                </a:solidFill>
                <a:latin typeface="Calibri"/>
                <a:cs typeface="Calibri"/>
              </a:rPr>
              <a:t>irectly optimizes for diversity</a:t>
            </a:r>
            <a:endParaRPr lang="en-US" sz="3600" dirty="0">
              <a:solidFill>
                <a:srgbClr val="008000"/>
              </a:solidFill>
              <a:latin typeface="Calibri"/>
              <a:cs typeface="Calibri"/>
            </a:endParaRPr>
          </a:p>
        </p:txBody>
      </p:sp>
      <p:pic>
        <p:nvPicPr>
          <p:cNvPr id="20" name="Picture 19" descr="http://paidcontent.org/images/editorial/_original/amazon-log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050442"/>
            <a:ext cx="2133600" cy="625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netflix.hs.llnwd.net/e1/us/layout/signup/950/header/netflix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050442"/>
            <a:ext cx="16859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4"/>
          <a:srcRect t="9365" r="10704"/>
          <a:stretch/>
        </p:blipFill>
        <p:spPr>
          <a:xfrm>
            <a:off x="3573707" y="1981200"/>
            <a:ext cx="1455493" cy="1786689"/>
          </a:xfrm>
          <a:prstGeom prst="rect">
            <a:avLst/>
          </a:prstGeom>
        </p:spPr>
      </p:pic>
      <p:sp>
        <p:nvSpPr>
          <p:cNvPr id="33" name="Content Placeholder 2"/>
          <p:cNvSpPr txBox="1">
            <a:spLocks/>
          </p:cNvSpPr>
          <p:nvPr/>
        </p:nvSpPr>
        <p:spPr bwMode="auto">
          <a:xfrm>
            <a:off x="419100" y="76200"/>
            <a:ext cx="83058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5"/>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6"/>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7"/>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8"/>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9pPr>
          </a:lstStyle>
          <a:p>
            <a:pPr marL="0" indent="0" algn="ctr">
              <a:buFont typeface="Wingdings" pitchFamily="-112" charset="2"/>
              <a:buNone/>
            </a:pPr>
            <a:r>
              <a:rPr lang="en-US" sz="4800" dirty="0" smtClean="0"/>
              <a:t>Checkpoint</a:t>
            </a:r>
            <a:endParaRPr lang="en-US" sz="4800" dirty="0"/>
          </a:p>
        </p:txBody>
      </p:sp>
      <p:pic>
        <p:nvPicPr>
          <p:cNvPr id="34" name="Picture 33"/>
          <p:cNvPicPr>
            <a:picLocks noChangeAspect="1"/>
          </p:cNvPicPr>
          <p:nvPr/>
        </p:nvPicPr>
        <p:blipFill rotWithShape="1">
          <a:blip r:embed="rId10"/>
          <a:srcRect t="10789" r="6174"/>
          <a:stretch/>
        </p:blipFill>
        <p:spPr>
          <a:xfrm>
            <a:off x="5410200" y="1981200"/>
            <a:ext cx="1707084" cy="1880937"/>
          </a:xfrm>
          <a:prstGeom prst="rect">
            <a:avLst/>
          </a:prstGeom>
        </p:spPr>
      </p:pic>
      <p:pic>
        <p:nvPicPr>
          <p:cNvPr id="35" name="Picture 34"/>
          <p:cNvPicPr>
            <a:picLocks noChangeAspect="1"/>
          </p:cNvPicPr>
          <p:nvPr/>
        </p:nvPicPr>
        <p:blipFill rotWithShape="1">
          <a:blip r:embed="rId11"/>
          <a:srcRect t="10910" r="9185"/>
          <a:stretch/>
        </p:blipFill>
        <p:spPr>
          <a:xfrm>
            <a:off x="7467707" y="1905000"/>
            <a:ext cx="1523893" cy="1963804"/>
          </a:xfrm>
          <a:prstGeom prst="rect">
            <a:avLst/>
          </a:prstGeom>
        </p:spPr>
      </p:pic>
      <p:sp>
        <p:nvSpPr>
          <p:cNvPr id="36" name="Rectangle 35"/>
          <p:cNvSpPr/>
          <p:nvPr/>
        </p:nvSpPr>
        <p:spPr>
          <a:xfrm>
            <a:off x="152400" y="5983069"/>
            <a:ext cx="1606630" cy="646331"/>
          </a:xfrm>
          <a:prstGeom prst="rect">
            <a:avLst/>
          </a:prstGeom>
        </p:spPr>
        <p:txBody>
          <a:bodyPr wrap="none">
            <a:spAutoFit/>
          </a:bodyPr>
          <a:lstStyle/>
          <a:p>
            <a:r>
              <a:rPr lang="en-US" sz="3600" kern="0" dirty="0" smtClean="0">
                <a:solidFill>
                  <a:srgbClr val="E93927"/>
                </a:solidFill>
                <a:latin typeface="Calibri"/>
                <a:cs typeface="Calibri"/>
              </a:rPr>
              <a:t>opaque</a:t>
            </a:r>
            <a:endParaRPr lang="en-US" sz="3600" dirty="0">
              <a:solidFill>
                <a:srgbClr val="E93927"/>
              </a:solidFill>
              <a:latin typeface="Calibri"/>
              <a:cs typeface="Calibri"/>
            </a:endParaRPr>
          </a:p>
        </p:txBody>
      </p:sp>
      <p:sp>
        <p:nvSpPr>
          <p:cNvPr id="37" name="Rounded Rectangular Callout 36"/>
          <p:cNvSpPr/>
          <p:nvPr/>
        </p:nvSpPr>
        <p:spPr>
          <a:xfrm>
            <a:off x="4881562" y="6172200"/>
            <a:ext cx="4033838" cy="565563"/>
          </a:xfrm>
          <a:prstGeom prst="wedgeRoundRectCallout">
            <a:avLst>
              <a:gd name="adj1" fmla="val -78568"/>
              <a:gd name="adj2" fmla="val -20430"/>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 article?</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Rectangle 37"/>
          <p:cNvSpPr/>
          <p:nvPr/>
        </p:nvSpPr>
        <p:spPr>
          <a:xfrm>
            <a:off x="152400" y="4026243"/>
            <a:ext cx="3655944" cy="646331"/>
          </a:xfrm>
          <a:prstGeom prst="rect">
            <a:avLst/>
          </a:prstGeom>
        </p:spPr>
        <p:txBody>
          <a:bodyPr wrap="none">
            <a:spAutoFit/>
          </a:bodyPr>
          <a:lstStyle/>
          <a:p>
            <a:r>
              <a:rPr lang="en-US" sz="3600" kern="0" dirty="0">
                <a:solidFill>
                  <a:srgbClr val="E93927"/>
                </a:solidFill>
                <a:latin typeface="Calibri"/>
                <a:cs typeface="Calibri"/>
              </a:rPr>
              <a:t>l</a:t>
            </a:r>
            <a:r>
              <a:rPr lang="en-US" sz="3600" kern="0" dirty="0" smtClean="0">
                <a:solidFill>
                  <a:srgbClr val="E93927"/>
                </a:solidFill>
                <a:latin typeface="Calibri"/>
                <a:cs typeface="Calibri"/>
              </a:rPr>
              <a:t>imited interaction</a:t>
            </a:r>
            <a:endParaRPr lang="en-US" sz="3600" dirty="0">
              <a:solidFill>
                <a:srgbClr val="E93927"/>
              </a:solidFill>
              <a:latin typeface="Calibri"/>
              <a:cs typeface="Calibri"/>
            </a:endParaRPr>
          </a:p>
        </p:txBody>
      </p:sp>
      <p:sp>
        <p:nvSpPr>
          <p:cNvPr id="39" name="Rectangle 38"/>
          <p:cNvSpPr/>
          <p:nvPr/>
        </p:nvSpPr>
        <p:spPr>
          <a:xfrm>
            <a:off x="152400" y="5119355"/>
            <a:ext cx="3394454" cy="646331"/>
          </a:xfrm>
          <a:prstGeom prst="rect">
            <a:avLst/>
          </a:prstGeom>
        </p:spPr>
        <p:txBody>
          <a:bodyPr wrap="none">
            <a:spAutoFit/>
          </a:bodyPr>
          <a:lstStyle/>
          <a:p>
            <a:r>
              <a:rPr lang="en-US" sz="3600" kern="0" dirty="0">
                <a:solidFill>
                  <a:srgbClr val="E93927"/>
                </a:solidFill>
                <a:latin typeface="Calibri"/>
                <a:cs typeface="Calibri"/>
              </a:rPr>
              <a:t>n</a:t>
            </a:r>
            <a:r>
              <a:rPr lang="en-US" sz="3600" kern="0" dirty="0" smtClean="0">
                <a:solidFill>
                  <a:srgbClr val="E93927"/>
                </a:solidFill>
                <a:latin typeface="Calibri"/>
                <a:cs typeface="Calibri"/>
              </a:rPr>
              <a:t>arrowly defined</a:t>
            </a:r>
            <a:endParaRPr lang="en-US" sz="3600" dirty="0">
              <a:solidFill>
                <a:srgbClr val="E93927"/>
              </a:solidFill>
              <a:latin typeface="Calibri"/>
              <a:cs typeface="Calibri"/>
            </a:endParaRPr>
          </a:p>
        </p:txBody>
      </p:sp>
      <p:pic>
        <p:nvPicPr>
          <p:cNvPr id="40" name="Picture 39"/>
          <p:cNvPicPr>
            <a:picLocks noChangeAspect="1"/>
          </p:cNvPicPr>
          <p:nvPr/>
        </p:nvPicPr>
        <p:blipFill>
          <a:blip r:embed="rId12"/>
          <a:stretch>
            <a:fillRect/>
          </a:stretch>
        </p:blipFill>
        <p:spPr>
          <a:xfrm>
            <a:off x="6096000" y="4089287"/>
            <a:ext cx="1600200" cy="627529"/>
          </a:xfrm>
          <a:prstGeom prst="rect">
            <a:avLst/>
          </a:prstGeom>
        </p:spPr>
      </p:pic>
      <p:sp>
        <p:nvSpPr>
          <p:cNvPr id="41" name="Rectangle 40"/>
          <p:cNvSpPr/>
          <p:nvPr/>
        </p:nvSpPr>
        <p:spPr>
          <a:xfrm>
            <a:off x="5715000" y="5105400"/>
            <a:ext cx="2388545" cy="523220"/>
          </a:xfrm>
          <a:prstGeom prst="rect">
            <a:avLst/>
          </a:prstGeom>
        </p:spPr>
        <p:txBody>
          <a:bodyPr wrap="none">
            <a:spAutoFit/>
          </a:bodyPr>
          <a:lstStyle/>
          <a:p>
            <a:r>
              <a:rPr lang="en-US" sz="2800" b="1" kern="0" dirty="0" smtClean="0">
                <a:solidFill>
                  <a:srgbClr val="000000"/>
                </a:solidFill>
                <a:latin typeface="Calibri"/>
              </a:rPr>
              <a:t>content | trust</a:t>
            </a:r>
            <a:endParaRPr lang="en-US" sz="2800" b="1" dirty="0"/>
          </a:p>
        </p:txBody>
      </p:sp>
      <p:pic>
        <p:nvPicPr>
          <p:cNvPr id="42" name="Picture 3"/>
          <p:cNvPicPr>
            <a:picLocks noChangeAspect="1" noChangeArrowheads="1"/>
          </p:cNvPicPr>
          <p:nvPr/>
        </p:nvPicPr>
        <p:blipFill>
          <a:blip r:embed="rId13" cstate="print"/>
          <a:srcRect/>
          <a:stretch>
            <a:fillRect/>
          </a:stretch>
        </p:blipFill>
        <p:spPr bwMode="auto">
          <a:xfrm>
            <a:off x="5009388" y="5016843"/>
            <a:ext cx="629412" cy="850557"/>
          </a:xfrm>
          <a:prstGeom prst="rect">
            <a:avLst/>
          </a:prstGeom>
          <a:noFill/>
          <a:ln w="9525">
            <a:noFill/>
            <a:miter lim="800000"/>
            <a:headEnd/>
            <a:tailEnd/>
          </a:ln>
          <a:effectLst/>
        </p:spPr>
      </p:pic>
      <p:pic>
        <p:nvPicPr>
          <p:cNvPr id="43" name="Picture 42"/>
          <p:cNvPicPr>
            <a:picLocks noChangeAspect="1"/>
          </p:cNvPicPr>
          <p:nvPr/>
        </p:nvPicPr>
        <p:blipFill>
          <a:blip r:embed="rId14"/>
          <a:stretch>
            <a:fillRect/>
          </a:stretch>
        </p:blipFill>
        <p:spPr>
          <a:xfrm>
            <a:off x="8153400" y="5029200"/>
            <a:ext cx="825500" cy="778872"/>
          </a:xfrm>
          <a:prstGeom prst="rect">
            <a:avLst/>
          </a:prstGeom>
        </p:spPr>
      </p:pic>
      <p:sp>
        <p:nvSpPr>
          <p:cNvPr id="18" name="Rectangle 17"/>
          <p:cNvSpPr/>
          <p:nvPr/>
        </p:nvSpPr>
        <p:spPr bwMode="auto">
          <a:xfrm>
            <a:off x="152400" y="4022725"/>
            <a:ext cx="8915400" cy="1920875"/>
          </a:xfrm>
          <a:prstGeom prst="rect">
            <a:avLst/>
          </a:prstGeom>
          <a:noFill/>
          <a:ln w="38100" cap="flat" cmpd="sng" algn="ctr">
            <a:solidFill>
              <a:srgbClr val="3366FF"/>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2973040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talk</a:t>
            </a:r>
            <a:endParaRPr lang="en-US" dirty="0"/>
          </a:p>
        </p:txBody>
      </p:sp>
      <p:sp>
        <p:nvSpPr>
          <p:cNvPr id="3" name="Content Placeholder 2"/>
          <p:cNvSpPr>
            <a:spLocks noGrp="1"/>
          </p:cNvSpPr>
          <p:nvPr>
            <p:ph idx="1"/>
          </p:nvPr>
        </p:nvSpPr>
        <p:spPr>
          <a:xfrm>
            <a:off x="457200" y="762000"/>
            <a:ext cx="7696200" cy="2362200"/>
          </a:xfrm>
        </p:spPr>
        <p:txBody>
          <a:bodyPr/>
          <a:lstStyle/>
          <a:p>
            <a:pPr marL="0" indent="0">
              <a:buNone/>
            </a:pPr>
            <a:r>
              <a:rPr lang="en-US" b="1" dirty="0" smtClean="0"/>
              <a:t>Part 1: Interactive Concept Coverage defined</a:t>
            </a:r>
          </a:p>
          <a:p>
            <a:pPr marL="0" indent="0">
              <a:buNone/>
            </a:pPr>
            <a:r>
              <a:rPr lang="en-US" sz="2400" dirty="0" smtClean="0"/>
              <a:t>Introduce via a simple example: </a:t>
            </a:r>
            <a:r>
              <a:rPr lang="en-US" sz="2400" b="1" dirty="0" smtClean="0"/>
              <a:t>news recommendation</a:t>
            </a:r>
          </a:p>
          <a:p>
            <a:pPr marL="0" indent="0">
              <a:buNone/>
            </a:pPr>
            <a:r>
              <a:rPr lang="en-US" sz="2400" dirty="0" smtClean="0"/>
              <a:t>Describe </a:t>
            </a:r>
            <a:r>
              <a:rPr lang="en-US" sz="2400" b="1" dirty="0" smtClean="0"/>
              <a:t>algorithms</a:t>
            </a:r>
            <a:r>
              <a:rPr lang="en-US" sz="2400" dirty="0" smtClean="0"/>
              <a:t> and </a:t>
            </a:r>
            <a:r>
              <a:rPr lang="en-US" sz="2400" b="1" dirty="0" smtClean="0"/>
              <a:t>theoretical guarantees</a:t>
            </a:r>
          </a:p>
          <a:p>
            <a:pPr marL="0" indent="0">
              <a:buNone/>
            </a:pPr>
            <a:r>
              <a:rPr lang="en-US" sz="2400" dirty="0" smtClean="0"/>
              <a:t>Show </a:t>
            </a:r>
            <a:r>
              <a:rPr lang="en-US" sz="2400" b="1" dirty="0" smtClean="0"/>
              <a:t>experimental results</a:t>
            </a:r>
            <a:r>
              <a:rPr lang="en-US" sz="2400" dirty="0" smtClean="0"/>
              <a:t> on real data</a:t>
            </a:r>
          </a:p>
          <a:p>
            <a:pPr marL="0" indent="0">
              <a:buNone/>
            </a:pPr>
            <a:r>
              <a:rPr lang="en-US" sz="2400" dirty="0" smtClean="0"/>
              <a:t>Produce a </a:t>
            </a:r>
            <a:r>
              <a:rPr lang="en-US" sz="2400" b="1" dirty="0" smtClean="0"/>
              <a:t>recipe</a:t>
            </a:r>
            <a:r>
              <a:rPr lang="en-US" sz="2400" dirty="0" smtClean="0"/>
              <a:t> for using our framework</a:t>
            </a:r>
          </a:p>
          <a:p>
            <a:pPr marL="0" indent="0">
              <a:buNone/>
            </a:pPr>
            <a:endParaRPr lang="en-US" b="1" dirty="0" smtClean="0"/>
          </a:p>
          <a:p>
            <a:pPr marL="0" indent="0">
              <a:buNone/>
            </a:pPr>
            <a:endParaRPr lang="en-US" b="1" dirty="0"/>
          </a:p>
        </p:txBody>
      </p:sp>
      <p:sp>
        <p:nvSpPr>
          <p:cNvPr id="32" name="Content Placeholder 2"/>
          <p:cNvSpPr txBox="1">
            <a:spLocks/>
          </p:cNvSpPr>
          <p:nvPr/>
        </p:nvSpPr>
        <p:spPr bwMode="auto">
          <a:xfrm>
            <a:off x="457200" y="3048000"/>
            <a:ext cx="8153400" cy="190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2: Complex information needs</a:t>
            </a:r>
          </a:p>
          <a:p>
            <a:pPr marL="0" indent="0">
              <a:buFont typeface="Wingdings" pitchFamily="-112" charset="2"/>
              <a:buNone/>
            </a:pPr>
            <a:r>
              <a:rPr lang="en-US" sz="2400" dirty="0" smtClean="0"/>
              <a:t>Use recipe to successfully solve seemingly different problem:</a:t>
            </a:r>
          </a:p>
          <a:p>
            <a:pPr marL="0" indent="0">
              <a:buFont typeface="Wingdings" pitchFamily="-112" charset="2"/>
              <a:buNone/>
            </a:pPr>
            <a:r>
              <a:rPr lang="en-US" sz="2400" b="1" dirty="0" smtClean="0"/>
              <a:t>	discovering relevant scientific literature</a:t>
            </a:r>
          </a:p>
          <a:p>
            <a:pPr marL="0" indent="0">
              <a:buFont typeface="Wingdings" pitchFamily="-112" charset="2"/>
              <a:buNone/>
            </a:pPr>
            <a:r>
              <a:rPr lang="en-US" sz="2400" dirty="0" smtClean="0"/>
              <a:t>Seamlessly incorporate </a:t>
            </a:r>
            <a:r>
              <a:rPr lang="en-US" sz="2400" b="1" dirty="0" smtClean="0"/>
              <a:t>complex queries </a:t>
            </a:r>
            <a:r>
              <a:rPr lang="en-US" sz="2400" dirty="0" smtClean="0"/>
              <a:t>and </a:t>
            </a:r>
            <a:r>
              <a:rPr lang="en-US" sz="2400" b="1" dirty="0" smtClean="0"/>
              <a:t>trust</a:t>
            </a:r>
            <a:r>
              <a:rPr lang="en-US" sz="2400" dirty="0" smtClean="0"/>
              <a:t> preferences </a:t>
            </a:r>
          </a:p>
          <a:p>
            <a:pPr marL="0" indent="0">
              <a:buFont typeface="Wingdings" pitchFamily="-112" charset="2"/>
              <a:buNone/>
            </a:pPr>
            <a:endParaRPr lang="en-US" b="1" dirty="0" smtClean="0"/>
          </a:p>
          <a:p>
            <a:pPr marL="0" indent="0">
              <a:buFont typeface="Wingdings" pitchFamily="-112" charset="2"/>
              <a:buNone/>
            </a:pPr>
            <a:endParaRPr lang="en-US" b="1" dirty="0"/>
          </a:p>
        </p:txBody>
      </p:sp>
      <p:sp>
        <p:nvSpPr>
          <p:cNvPr id="33" name="Content Placeholder 2"/>
          <p:cNvSpPr txBox="1">
            <a:spLocks/>
          </p:cNvSpPr>
          <p:nvPr/>
        </p:nvSpPr>
        <p:spPr bwMode="auto">
          <a:xfrm>
            <a:off x="457200" y="4953000"/>
            <a:ext cx="81534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3: Interpretable models and representations</a:t>
            </a:r>
          </a:p>
          <a:p>
            <a:pPr marL="0" indent="0">
              <a:buFont typeface="Wingdings" pitchFamily="-112" charset="2"/>
              <a:buNone/>
            </a:pPr>
            <a:r>
              <a:rPr lang="en-US" sz="2400" dirty="0" smtClean="0"/>
              <a:t>More </a:t>
            </a:r>
            <a:r>
              <a:rPr lang="en-US" sz="2400" b="1" dirty="0" smtClean="0"/>
              <a:t>transparency</a:t>
            </a:r>
            <a:r>
              <a:rPr lang="en-US" sz="2400" dirty="0" smtClean="0"/>
              <a:t>, better </a:t>
            </a:r>
            <a:r>
              <a:rPr lang="en-US" sz="2400" b="1" dirty="0" smtClean="0"/>
              <a:t>performance</a:t>
            </a:r>
          </a:p>
          <a:p>
            <a:pPr marL="0" indent="0">
              <a:buFont typeface="Wingdings" pitchFamily="-112" charset="2"/>
              <a:buNone/>
            </a:pPr>
            <a:endParaRPr lang="en-US" b="1" dirty="0" smtClean="0"/>
          </a:p>
          <a:p>
            <a:pPr marL="0" indent="0">
              <a:buFont typeface="Wingdings" pitchFamily="-112" charset="2"/>
              <a:buNone/>
            </a:pPr>
            <a:endParaRPr lang="en-US" b="1" dirty="0"/>
          </a:p>
        </p:txBody>
      </p:sp>
      <p:sp>
        <p:nvSpPr>
          <p:cNvPr id="34" name="Content Placeholder 2"/>
          <p:cNvSpPr txBox="1">
            <a:spLocks/>
          </p:cNvSpPr>
          <p:nvPr/>
        </p:nvSpPr>
        <p:spPr bwMode="auto">
          <a:xfrm>
            <a:off x="457200" y="6019800"/>
            <a:ext cx="81534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4: Conclusions and future work</a:t>
            </a:r>
          </a:p>
          <a:p>
            <a:pPr marL="0" indent="0">
              <a:buFont typeface="Wingdings" pitchFamily="-112" charset="2"/>
              <a:buNone/>
            </a:pPr>
            <a:endParaRPr lang="en-US" b="1" dirty="0"/>
          </a:p>
        </p:txBody>
      </p:sp>
      <p:sp>
        <p:nvSpPr>
          <p:cNvPr id="4" name="Rectangle 3"/>
          <p:cNvSpPr/>
          <p:nvPr/>
        </p:nvSpPr>
        <p:spPr bwMode="auto">
          <a:xfrm>
            <a:off x="457200" y="3108325"/>
            <a:ext cx="8305800" cy="1920875"/>
          </a:xfrm>
          <a:prstGeom prst="rect">
            <a:avLst/>
          </a:prstGeom>
          <a:noFill/>
          <a:ln w="38100" cap="flat" cmpd="sng" algn="ctr">
            <a:solidFill>
              <a:srgbClr val="3366FF"/>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1475921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grpId="0" nodeType="withEffect">
                                  <p:stCondLst>
                                    <p:cond delay="0"/>
                                  </p:stCondLst>
                                  <p:childTnLst>
                                    <p:set>
                                      <p:cBhvr rctx="PPT">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grpId="0" nodeType="withEffect">
                                  <p:stCondLst>
                                    <p:cond delay="0"/>
                                  </p:stCondLst>
                                  <p:childTnLst>
                                    <p:set>
                                      <p:cBhvr rctx="PPT">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par>
                                <p:cTn id="14" presetID="9" presetClass="emph" presetSubtype="0" grpId="0" nodeType="withEffect">
                                  <p:stCondLst>
                                    <p:cond delay="0"/>
                                  </p:stCondLst>
                                  <p:childTnLst>
                                    <p:set>
                                      <p:cBhvr rctx="PPT">
                                        <p:cTn id="15" dur="indefinite"/>
                                        <p:tgtEl>
                                          <p:spTgt spid="3">
                                            <p:txEl>
                                              <p:pRg st="3" end="3"/>
                                            </p:txEl>
                                          </p:spTgt>
                                        </p:tgtEl>
                                        <p:attrNameLst>
                                          <p:attrName>style.opacity</p:attrName>
                                        </p:attrNameLst>
                                      </p:cBhvr>
                                      <p:to>
                                        <p:strVal val="0.25"/>
                                      </p:to>
                                    </p:set>
                                    <p:animEffect filter="image" prLst="opacity: 0.25">
                                      <p:cBhvr rctx="IE">
                                        <p:cTn id="16" dur="indefinite"/>
                                        <p:tgtEl>
                                          <p:spTgt spid="3">
                                            <p:txEl>
                                              <p:pRg st="3" end="3"/>
                                            </p:txEl>
                                          </p:spTgt>
                                        </p:tgtEl>
                                      </p:cBhvr>
                                    </p:animEffect>
                                  </p:childTnLst>
                                </p:cTn>
                              </p:par>
                              <p:par>
                                <p:cTn id="17" presetID="9" presetClass="emph" presetSubtype="0" grpId="0" nodeType="withEffect">
                                  <p:stCondLst>
                                    <p:cond delay="0"/>
                                  </p:stCondLst>
                                  <p:childTnLst>
                                    <p:set>
                                      <p:cBhvr rctx="PPT">
                                        <p:cTn id="18" dur="indefinite"/>
                                        <p:tgtEl>
                                          <p:spTgt spid="3">
                                            <p:txEl>
                                              <p:pRg st="4" end="4"/>
                                            </p:txEl>
                                          </p:spTgt>
                                        </p:tgtEl>
                                        <p:attrNameLst>
                                          <p:attrName>style.opacity</p:attrName>
                                        </p:attrNameLst>
                                      </p:cBhvr>
                                      <p:to>
                                        <p:strVal val="0.25"/>
                                      </p:to>
                                    </p:set>
                                    <p:animEffect filter="image" prLst="opacity: 0.25">
                                      <p:cBhvr rctx="IE">
                                        <p:cTn id="19" dur="indefinite"/>
                                        <p:tgtEl>
                                          <p:spTgt spid="3">
                                            <p:txEl>
                                              <p:pRg st="4" end="4"/>
                                            </p:txEl>
                                          </p:spTgt>
                                        </p:tgtEl>
                                      </p:cBhvr>
                                    </p:animEffect>
                                  </p:childTnLst>
                                </p:cTn>
                              </p:par>
                              <p:par>
                                <p:cTn id="20" presetID="9" presetClass="emph" presetSubtype="0" grpId="0" nodeType="withEffect">
                                  <p:stCondLst>
                                    <p:cond delay="0"/>
                                  </p:stCondLst>
                                  <p:childTnLst>
                                    <p:set>
                                      <p:cBhvr rctx="PPT">
                                        <p:cTn id="21" dur="indefinite"/>
                                        <p:tgtEl>
                                          <p:spTgt spid="33"/>
                                        </p:tgtEl>
                                        <p:attrNameLst>
                                          <p:attrName>style.opacity</p:attrName>
                                        </p:attrNameLst>
                                      </p:cBhvr>
                                      <p:to>
                                        <p:strVal val="0.25"/>
                                      </p:to>
                                    </p:set>
                                    <p:animEffect filter="image" prLst="opacity: 0.25">
                                      <p:cBhvr rctx="IE">
                                        <p:cTn id="22" dur="indefinite"/>
                                        <p:tgtEl>
                                          <p:spTgt spid="33"/>
                                        </p:tgtEl>
                                      </p:cBhvr>
                                    </p:animEffect>
                                  </p:childTnLst>
                                </p:cTn>
                              </p:par>
                              <p:par>
                                <p:cTn id="23" presetID="9" presetClass="emph" presetSubtype="0" grpId="0" nodeType="withEffect">
                                  <p:stCondLst>
                                    <p:cond delay="0"/>
                                  </p:stCondLst>
                                  <p:childTnLst>
                                    <p:set>
                                      <p:cBhvr rctx="PPT">
                                        <p:cTn id="24" dur="indefinite"/>
                                        <p:tgtEl>
                                          <p:spTgt spid="34"/>
                                        </p:tgtEl>
                                        <p:attrNameLst>
                                          <p:attrName>style.opacity</p:attrName>
                                        </p:attrNameLst>
                                      </p:cBhvr>
                                      <p:to>
                                        <p:strVal val="0.25"/>
                                      </p:to>
                                    </p:set>
                                    <p:animEffect filter="image" prLst="opacity: 0.25">
                                      <p:cBhvr rctx="IE">
                                        <p:cTn id="25" dur="indefinite"/>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3" grpId="0"/>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bwMode="auto">
          <a:xfrm>
            <a:off x="762000" y="1752600"/>
            <a:ext cx="7620000" cy="1524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smtClean="0">
                <a:latin typeface="Calibri"/>
                <a:ea typeface="+mj-ea"/>
                <a:cs typeface="Calibri"/>
              </a:rPr>
              <a:t>Complex information needs</a:t>
            </a:r>
            <a:endParaRPr kumimoji="0" lang="en-US" sz="3200" i="0" u="none" strike="noStrike" kern="0" cap="none" spc="0" normalizeH="0" baseline="0" noProof="0" dirty="0">
              <a:ln>
                <a:noFill/>
              </a:ln>
              <a:effectLst/>
              <a:uLnTx/>
              <a:uFillTx/>
              <a:latin typeface="Calibri"/>
              <a:ea typeface="+mj-ea"/>
              <a:cs typeface="Calibri"/>
            </a:endParaRPr>
          </a:p>
        </p:txBody>
      </p:sp>
      <p:sp>
        <p:nvSpPr>
          <p:cNvPr id="3" name="Rectangle 2"/>
          <p:cNvSpPr/>
          <p:nvPr/>
        </p:nvSpPr>
        <p:spPr>
          <a:xfrm>
            <a:off x="2562000" y="3352800"/>
            <a:ext cx="4020001" cy="461665"/>
          </a:xfrm>
          <a:prstGeom prst="rect">
            <a:avLst/>
          </a:prstGeom>
        </p:spPr>
        <p:txBody>
          <a:bodyPr wrap="none">
            <a:spAutoFit/>
          </a:bodyPr>
          <a:lstStyle/>
          <a:p>
            <a:pPr algn="ctr"/>
            <a:r>
              <a:rPr lang="en-US" sz="2400" kern="0" dirty="0" smtClean="0">
                <a:solidFill>
                  <a:srgbClr val="000000"/>
                </a:solidFill>
                <a:latin typeface="Calibri"/>
              </a:rPr>
              <a:t>[El-Arini, Guestrin – KDD 2011]</a:t>
            </a:r>
            <a:endParaRPr lang="en-US" sz="2000" dirty="0"/>
          </a:p>
        </p:txBody>
      </p:sp>
    </p:spTree>
    <p:extLst>
      <p:ext uri="{BB962C8B-B14F-4D97-AF65-F5344CB8AC3E}">
        <p14:creationId xmlns:p14="http://schemas.microsoft.com/office/powerpoint/2010/main" val="7872181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p:cNvPicPr>
            <a:picLocks noChangeAspect="1" noChangeArrowheads="1"/>
          </p:cNvPicPr>
          <p:nvPr/>
        </p:nvPicPr>
        <p:blipFill>
          <a:blip r:embed="rId2" cstate="print"/>
          <a:srcRect/>
          <a:stretch>
            <a:fillRect/>
          </a:stretch>
        </p:blipFill>
        <p:spPr bwMode="auto">
          <a:xfrm>
            <a:off x="-1" y="0"/>
            <a:ext cx="5523533" cy="6858000"/>
          </a:xfrm>
          <a:prstGeom prst="rect">
            <a:avLst/>
          </a:prstGeom>
          <a:noFill/>
        </p:spPr>
      </p:pic>
      <p:sp>
        <p:nvSpPr>
          <p:cNvPr id="4" name="Rectangle 3"/>
          <p:cNvSpPr/>
          <p:nvPr/>
        </p:nvSpPr>
        <p:spPr>
          <a:xfrm>
            <a:off x="5562600" y="152400"/>
            <a:ext cx="3429000" cy="3170099"/>
          </a:xfrm>
          <a:prstGeom prst="rect">
            <a:avLst/>
          </a:prstGeom>
        </p:spPr>
        <p:txBody>
          <a:bodyPr wrap="square">
            <a:spAutoFit/>
          </a:bodyPr>
          <a:lstStyle/>
          <a:p>
            <a:r>
              <a:rPr lang="en-US" sz="2000" dirty="0">
                <a:latin typeface="Ayuthaya"/>
                <a:cs typeface="Ayuthaya"/>
              </a:rPr>
              <a:t>“It will be almost as convenient to search for some bit of truth concealed in nature as it will be to find it hidden away in an immense multitude of bound volumes.</a:t>
            </a:r>
            <a:r>
              <a:rPr lang="en-US" sz="2000" dirty="0" smtClean="0">
                <a:latin typeface="Ayuthaya"/>
                <a:cs typeface="Ayuthaya"/>
              </a:rPr>
              <a:t>”</a:t>
            </a:r>
          </a:p>
          <a:p>
            <a:endParaRPr lang="en-US" sz="2000" dirty="0" smtClean="0">
              <a:latin typeface="Ayuthaya"/>
              <a:cs typeface="Ayuthaya"/>
            </a:endParaRPr>
          </a:p>
          <a:p>
            <a:r>
              <a:rPr lang="en-US" sz="2000" b="1" dirty="0" smtClean="0">
                <a:latin typeface="Ayuthaya"/>
                <a:cs typeface="Ayuthaya"/>
              </a:rPr>
              <a:t>- Denis Diderot, 1755</a:t>
            </a:r>
          </a:p>
        </p:txBody>
      </p:sp>
      <p:sp>
        <p:nvSpPr>
          <p:cNvPr id="5" name="TextBox 4"/>
          <p:cNvSpPr txBox="1"/>
          <p:nvPr/>
        </p:nvSpPr>
        <p:spPr>
          <a:xfrm>
            <a:off x="5531998" y="3733800"/>
            <a:ext cx="3612002" cy="206210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smtClean="0">
                <a:latin typeface="Calibri"/>
                <a:cs typeface="Calibri"/>
              </a:rPr>
              <a:t>Today:</a:t>
            </a:r>
            <a:endParaRPr lang="en-US" sz="2800" dirty="0">
              <a:latin typeface="Calibri"/>
              <a:cs typeface="Calibri"/>
            </a:endParaRPr>
          </a:p>
          <a:p>
            <a:r>
              <a:rPr lang="en-US" sz="5000" b="1" dirty="0" smtClean="0">
                <a:latin typeface="Calibri"/>
                <a:cs typeface="Calibri"/>
              </a:rPr>
              <a:t>10</a:t>
            </a:r>
            <a:r>
              <a:rPr lang="en-US" sz="5000" b="1" baseline="30000" dirty="0" smtClean="0">
                <a:latin typeface="Calibri"/>
                <a:cs typeface="Calibri"/>
              </a:rPr>
              <a:t>7</a:t>
            </a:r>
            <a:r>
              <a:rPr lang="en-US" sz="2800" b="1" dirty="0" smtClean="0">
                <a:latin typeface="Calibri"/>
                <a:cs typeface="Calibri"/>
              </a:rPr>
              <a:t> </a:t>
            </a:r>
            <a:r>
              <a:rPr lang="en-US" sz="2800" dirty="0" smtClean="0">
                <a:latin typeface="Calibri"/>
                <a:cs typeface="Calibri"/>
              </a:rPr>
              <a:t>papers </a:t>
            </a:r>
          </a:p>
          <a:p>
            <a:r>
              <a:rPr lang="en-US" sz="5000" b="1" dirty="0" smtClean="0">
                <a:latin typeface="Calibri"/>
                <a:cs typeface="Calibri"/>
              </a:rPr>
              <a:t>10</a:t>
            </a:r>
            <a:r>
              <a:rPr lang="en-US" sz="5000" b="1" baseline="30000" dirty="0" smtClean="0">
                <a:latin typeface="Calibri"/>
                <a:cs typeface="Calibri"/>
              </a:rPr>
              <a:t>5</a:t>
            </a:r>
            <a:r>
              <a:rPr lang="en-US" sz="2800" b="1" dirty="0" smtClean="0">
                <a:latin typeface="Calibri"/>
                <a:cs typeface="Calibri"/>
              </a:rPr>
              <a:t> </a:t>
            </a:r>
            <a:r>
              <a:rPr lang="en-US" sz="2800" dirty="0" smtClean="0">
                <a:latin typeface="Calibri"/>
                <a:cs typeface="Calibri"/>
              </a:rPr>
              <a:t>publications</a:t>
            </a:r>
            <a:endParaRPr lang="en-US" sz="2800" dirty="0">
              <a:latin typeface="Calibri"/>
              <a:cs typeface="Calibri"/>
            </a:endParaRPr>
          </a:p>
        </p:txBody>
      </p:sp>
      <p:sp>
        <p:nvSpPr>
          <p:cNvPr id="6" name="Rectangle 5"/>
          <p:cNvSpPr/>
          <p:nvPr/>
        </p:nvSpPr>
        <p:spPr>
          <a:xfrm>
            <a:off x="5486400" y="5867400"/>
            <a:ext cx="3733801" cy="338554"/>
          </a:xfrm>
          <a:prstGeom prst="rect">
            <a:avLst/>
          </a:prstGeom>
        </p:spPr>
        <p:txBody>
          <a:bodyPr wrap="square">
            <a:spAutoFit/>
          </a:bodyPr>
          <a:lstStyle/>
          <a:p>
            <a:r>
              <a:rPr lang="en-US" sz="1600" dirty="0" smtClean="0"/>
              <a:t>[Thomson </a:t>
            </a:r>
            <a:r>
              <a:rPr lang="en-US" sz="1600" dirty="0"/>
              <a:t>Reuters Web of </a:t>
            </a:r>
            <a:r>
              <a:rPr lang="en-US" sz="1600" dirty="0" smtClean="0"/>
              <a:t>Knowledge]</a:t>
            </a:r>
            <a:endParaRPr lang="en-US" sz="1600" dirty="0"/>
          </a:p>
        </p:txBody>
      </p:sp>
    </p:spTree>
    <p:extLst>
      <p:ext uri="{BB962C8B-B14F-4D97-AF65-F5344CB8AC3E}">
        <p14:creationId xmlns:p14="http://schemas.microsoft.com/office/powerpoint/2010/main" val="27618736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p:cNvSpPr txBox="1">
            <a:spLocks/>
          </p:cNvSpPr>
          <p:nvPr/>
        </p:nvSpPr>
        <p:spPr bwMode="auto">
          <a:xfrm>
            <a:off x="152400" y="1752600"/>
            <a:ext cx="8991600" cy="1828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4400" dirty="0" smtClean="0"/>
              <a:t>Our information need is</a:t>
            </a:r>
          </a:p>
          <a:p>
            <a:pPr marL="0" indent="0" algn="ctr">
              <a:buFont typeface="Wingdings" pitchFamily="-112" charset="2"/>
              <a:buNone/>
            </a:pPr>
            <a:r>
              <a:rPr lang="en-US" sz="4400" b="1" dirty="0" smtClean="0"/>
              <a:t>specific </a:t>
            </a:r>
            <a:r>
              <a:rPr lang="en-US" sz="4400" dirty="0" smtClean="0"/>
              <a:t>and</a:t>
            </a:r>
            <a:r>
              <a:rPr lang="en-US" sz="4400" b="1" dirty="0" smtClean="0"/>
              <a:t> complex</a:t>
            </a:r>
            <a:r>
              <a:rPr lang="en-US" sz="4400" dirty="0" smtClean="0"/>
              <a:t>.</a:t>
            </a:r>
          </a:p>
        </p:txBody>
      </p:sp>
      <p:pic>
        <p:nvPicPr>
          <p:cNvPr id="7" name="Picture 5"/>
          <p:cNvPicPr>
            <a:picLocks noChangeAspect="1" noChangeArrowheads="1"/>
          </p:cNvPicPr>
          <p:nvPr/>
        </p:nvPicPr>
        <p:blipFill>
          <a:blip r:embed="rId7" cstate="print"/>
          <a:srcRect/>
          <a:stretch>
            <a:fillRect/>
          </a:stretch>
        </p:blipFill>
        <p:spPr bwMode="auto">
          <a:xfrm>
            <a:off x="1435690" y="4138375"/>
            <a:ext cx="624107" cy="770870"/>
          </a:xfrm>
          <a:prstGeom prst="rect">
            <a:avLst/>
          </a:prstGeom>
          <a:noFill/>
          <a:ln w="9525">
            <a:noFill/>
            <a:miter lim="800000"/>
            <a:headEnd/>
            <a:tailEnd/>
          </a:ln>
          <a:effectLst/>
        </p:spPr>
      </p:pic>
      <p:pic>
        <p:nvPicPr>
          <p:cNvPr id="8" name="Picture 5"/>
          <p:cNvPicPr>
            <a:picLocks noChangeAspect="1" noChangeArrowheads="1"/>
          </p:cNvPicPr>
          <p:nvPr/>
        </p:nvPicPr>
        <p:blipFill>
          <a:blip r:embed="rId7" cstate="print"/>
          <a:srcRect/>
          <a:stretch>
            <a:fillRect/>
          </a:stretch>
        </p:blipFill>
        <p:spPr bwMode="auto">
          <a:xfrm rot="10526575">
            <a:off x="2059798" y="4138375"/>
            <a:ext cx="624107" cy="770870"/>
          </a:xfrm>
          <a:prstGeom prst="rect">
            <a:avLst/>
          </a:prstGeom>
          <a:noFill/>
          <a:ln w="9525">
            <a:noFill/>
            <a:miter lim="800000"/>
            <a:headEnd/>
            <a:tailEnd/>
          </a:ln>
          <a:effectLst/>
        </p:spPr>
      </p:pic>
      <p:sp>
        <p:nvSpPr>
          <p:cNvPr id="2" name="Rectangle 1"/>
          <p:cNvSpPr/>
          <p:nvPr/>
        </p:nvSpPr>
        <p:spPr>
          <a:xfrm>
            <a:off x="750539" y="5279648"/>
            <a:ext cx="2656697" cy="892552"/>
          </a:xfrm>
          <a:prstGeom prst="rect">
            <a:avLst/>
          </a:prstGeom>
        </p:spPr>
        <p:txBody>
          <a:bodyPr wrap="none">
            <a:spAutoFit/>
          </a:bodyPr>
          <a:lstStyle/>
          <a:p>
            <a:pPr marL="0" indent="0" algn="ctr">
              <a:buFont typeface="Wingdings" pitchFamily="-112" charset="2"/>
              <a:buNone/>
            </a:pPr>
            <a:r>
              <a:rPr lang="en-US" sz="2600" dirty="0" smtClean="0">
                <a:latin typeface="Calibri"/>
                <a:cs typeface="Calibri"/>
              </a:rPr>
              <a:t>Simple interaction</a:t>
            </a:r>
          </a:p>
          <a:p>
            <a:pPr marL="0" indent="0" algn="ctr">
              <a:buFont typeface="Wingdings" pitchFamily="-112" charset="2"/>
              <a:buNone/>
            </a:pPr>
            <a:r>
              <a:rPr lang="en-US" sz="2600" dirty="0" smtClean="0">
                <a:latin typeface="Calibri"/>
                <a:cs typeface="Calibri"/>
              </a:rPr>
              <a:t>insufficient </a:t>
            </a:r>
            <a:endParaRPr lang="en-US" sz="2600" dirty="0">
              <a:latin typeface="Calibri"/>
              <a:cs typeface="Calibri"/>
            </a:endParaRPr>
          </a:p>
        </p:txBody>
      </p:sp>
      <p:sp>
        <p:nvSpPr>
          <p:cNvPr id="9" name="Rectangle 8"/>
          <p:cNvSpPr/>
          <p:nvPr/>
        </p:nvSpPr>
        <p:spPr>
          <a:xfrm>
            <a:off x="4941203" y="5279648"/>
            <a:ext cx="2705701" cy="892552"/>
          </a:xfrm>
          <a:prstGeom prst="rect">
            <a:avLst/>
          </a:prstGeom>
        </p:spPr>
        <p:txBody>
          <a:bodyPr wrap="none">
            <a:spAutoFit/>
          </a:bodyPr>
          <a:lstStyle/>
          <a:p>
            <a:pPr marL="0" indent="0" algn="ctr">
              <a:buFont typeface="Wingdings" pitchFamily="-112" charset="2"/>
              <a:buNone/>
            </a:pPr>
            <a:r>
              <a:rPr lang="en-US" sz="2600" dirty="0" smtClean="0">
                <a:latin typeface="Calibri"/>
                <a:cs typeface="Calibri"/>
              </a:rPr>
              <a:t>Keywords not</a:t>
            </a:r>
          </a:p>
          <a:p>
            <a:pPr marL="0" indent="0" algn="ctr">
              <a:buFont typeface="Wingdings" pitchFamily="-112" charset="2"/>
              <a:buNone/>
            </a:pPr>
            <a:r>
              <a:rPr lang="en-US" sz="2600" dirty="0" smtClean="0">
                <a:latin typeface="Calibri"/>
                <a:cs typeface="Calibri"/>
              </a:rPr>
              <a:t>expressive enough</a:t>
            </a:r>
            <a:endParaRPr lang="en-US" sz="2600" dirty="0">
              <a:latin typeface="Calibri"/>
              <a:cs typeface="Calibri"/>
            </a:endParaRPr>
          </a:p>
        </p:txBody>
      </p:sp>
      <p:pic>
        <p:nvPicPr>
          <p:cNvPr id="3" name="Picture 2"/>
          <p:cNvPicPr>
            <a:picLocks noChangeAspect="1"/>
          </p:cNvPicPr>
          <p:nvPr/>
        </p:nvPicPr>
        <p:blipFill>
          <a:blip r:embed="rId8"/>
          <a:stretch>
            <a:fillRect/>
          </a:stretch>
        </p:blipFill>
        <p:spPr>
          <a:xfrm>
            <a:off x="4574398" y="3733800"/>
            <a:ext cx="3502802" cy="1473200"/>
          </a:xfrm>
          <a:prstGeom prst="rect">
            <a:avLst/>
          </a:prstGeom>
        </p:spPr>
      </p:pic>
    </p:spTree>
    <p:extLst>
      <p:ext uri="{BB962C8B-B14F-4D97-AF65-F5344CB8AC3E}">
        <p14:creationId xmlns:p14="http://schemas.microsoft.com/office/powerpoint/2010/main" val="3670208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533400"/>
            <a:ext cx="8305800" cy="1981200"/>
          </a:xfrm>
        </p:spPr>
        <p:txBody>
          <a:bodyPr/>
          <a:lstStyle/>
          <a:p>
            <a:pPr marL="0" indent="0" algn="ctr">
              <a:buNone/>
            </a:pPr>
            <a:r>
              <a:rPr lang="en-US" sz="4400" dirty="0" smtClean="0"/>
              <a:t>Given a set of relevant papers, what else should I read?</a:t>
            </a:r>
          </a:p>
          <a:p>
            <a:pPr algn="ctr"/>
            <a:endParaRPr lang="en-US" sz="4400" dirty="0"/>
          </a:p>
        </p:txBody>
      </p:sp>
      <p:pic>
        <p:nvPicPr>
          <p:cNvPr id="5" name="Picture 4"/>
          <p:cNvPicPr>
            <a:picLocks noChangeAspect="1"/>
          </p:cNvPicPr>
          <p:nvPr/>
        </p:nvPicPr>
        <p:blipFill>
          <a:blip r:embed="rId2"/>
          <a:stretch>
            <a:fillRect/>
          </a:stretch>
        </p:blipFill>
        <p:spPr>
          <a:xfrm>
            <a:off x="1981200" y="2438400"/>
            <a:ext cx="5181600" cy="3886200"/>
          </a:xfrm>
          <a:prstGeom prst="rect">
            <a:avLst/>
          </a:prstGeom>
        </p:spPr>
      </p:pic>
    </p:spTree>
    <p:extLst>
      <p:ext uri="{BB962C8B-B14F-4D97-AF65-F5344CB8AC3E}">
        <p14:creationId xmlns:p14="http://schemas.microsoft.com/office/powerpoint/2010/main" val="2196918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a:t>
            </a:r>
            <a:endParaRPr lang="en-US" dirty="0"/>
          </a:p>
        </p:txBody>
      </p:sp>
      <p:sp>
        <p:nvSpPr>
          <p:cNvPr id="5" name="Rectangle 4"/>
          <p:cNvSpPr/>
          <p:nvPr/>
        </p:nvSpPr>
        <p:spPr bwMode="auto">
          <a:xfrm>
            <a:off x="2590800" y="3653135"/>
            <a:ext cx="685800" cy="533400"/>
          </a:xfrm>
          <a:prstGeom prst="rect">
            <a:avLst/>
          </a:prstGeom>
          <a:solidFill>
            <a:schemeClr val="accent6">
              <a:lumMod val="60000"/>
              <a:lumOff val="40000"/>
            </a:schemeClr>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6" name="Rectangle 5"/>
          <p:cNvSpPr/>
          <p:nvPr/>
        </p:nvSpPr>
        <p:spPr bwMode="auto">
          <a:xfrm>
            <a:off x="3581400" y="3653135"/>
            <a:ext cx="685800" cy="533400"/>
          </a:xfrm>
          <a:prstGeom prst="rect">
            <a:avLst/>
          </a:prstGeom>
          <a:solidFill>
            <a:schemeClr val="accent6">
              <a:lumMod val="60000"/>
              <a:lumOff val="40000"/>
            </a:schemeClr>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 name="Rectangle 6"/>
          <p:cNvSpPr/>
          <p:nvPr/>
        </p:nvSpPr>
        <p:spPr bwMode="auto">
          <a:xfrm>
            <a:off x="4572000" y="3653135"/>
            <a:ext cx="685800" cy="533400"/>
          </a:xfrm>
          <a:prstGeom prst="rect">
            <a:avLst/>
          </a:prstGeom>
          <a:solidFill>
            <a:schemeClr val="accent6">
              <a:lumMod val="60000"/>
              <a:lumOff val="40000"/>
            </a:schemeClr>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8" name="Rectangle 7"/>
          <p:cNvSpPr/>
          <p:nvPr/>
        </p:nvSpPr>
        <p:spPr bwMode="auto">
          <a:xfrm>
            <a:off x="5562600" y="3653135"/>
            <a:ext cx="685800" cy="533400"/>
          </a:xfrm>
          <a:prstGeom prst="rect">
            <a:avLst/>
          </a:prstGeom>
          <a:solidFill>
            <a:schemeClr val="accent6">
              <a:lumMod val="60000"/>
              <a:lumOff val="40000"/>
            </a:schemeClr>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9" name="Rectangle 8"/>
          <p:cNvSpPr/>
          <p:nvPr/>
        </p:nvSpPr>
        <p:spPr bwMode="auto">
          <a:xfrm>
            <a:off x="6553200" y="3653135"/>
            <a:ext cx="685800" cy="533400"/>
          </a:xfrm>
          <a:prstGeom prst="rect">
            <a:avLst/>
          </a:prstGeom>
          <a:solidFill>
            <a:schemeClr val="accent6">
              <a:lumMod val="60000"/>
              <a:lumOff val="40000"/>
            </a:schemeClr>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0" name="TextBox 9"/>
          <p:cNvSpPr txBox="1"/>
          <p:nvPr/>
        </p:nvSpPr>
        <p:spPr>
          <a:xfrm>
            <a:off x="426530" y="3665327"/>
            <a:ext cx="1451038" cy="461665"/>
          </a:xfrm>
          <a:prstGeom prst="rect">
            <a:avLst/>
          </a:prstGeom>
          <a:noFill/>
        </p:spPr>
        <p:txBody>
          <a:bodyPr wrap="none" rtlCol="0">
            <a:spAutoFit/>
          </a:bodyPr>
          <a:lstStyle/>
          <a:p>
            <a:r>
              <a:rPr lang="en-US" sz="2400" dirty="0" smtClean="0"/>
              <a:t>query set</a:t>
            </a:r>
            <a:endParaRPr lang="en-US" sz="2400" dirty="0"/>
          </a:p>
        </p:txBody>
      </p:sp>
      <p:sp>
        <p:nvSpPr>
          <p:cNvPr id="11" name="Left Brace 10"/>
          <p:cNvSpPr/>
          <p:nvPr/>
        </p:nvSpPr>
        <p:spPr bwMode="auto">
          <a:xfrm>
            <a:off x="1981200" y="3576935"/>
            <a:ext cx="381000" cy="685800"/>
          </a:xfrm>
          <a:prstGeom prst="leftBrac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2" name="Rectangle 11"/>
          <p:cNvSpPr/>
          <p:nvPr/>
        </p:nvSpPr>
        <p:spPr bwMode="auto">
          <a:xfrm>
            <a:off x="4572000" y="1976735"/>
            <a:ext cx="685800" cy="533400"/>
          </a:xfrm>
          <a:prstGeom prst="rect">
            <a:avLst/>
          </a:prstGeom>
          <a:solidFill>
            <a:schemeClr val="tx2">
              <a:lumMod val="40000"/>
              <a:lumOff val="60000"/>
            </a:schemeClr>
          </a:solid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3" name="Rectangle 12"/>
          <p:cNvSpPr/>
          <p:nvPr/>
        </p:nvSpPr>
        <p:spPr bwMode="auto">
          <a:xfrm>
            <a:off x="4572000" y="5329535"/>
            <a:ext cx="685800" cy="533400"/>
          </a:xfrm>
          <a:prstGeom prst="rect">
            <a:avLst/>
          </a:prstGeom>
          <a:solidFill>
            <a:schemeClr val="tx2">
              <a:lumMod val="40000"/>
              <a:lumOff val="60000"/>
            </a:schemeClr>
          </a:solid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cxnSp>
        <p:nvCxnSpPr>
          <p:cNvPr id="15" name="Straight Arrow Connector 14"/>
          <p:cNvCxnSpPr>
            <a:stCxn id="12" idx="2"/>
            <a:endCxn id="5" idx="0"/>
          </p:cNvCxnSpPr>
          <p:nvPr/>
        </p:nvCxnSpPr>
        <p:spPr bwMode="auto">
          <a:xfrm rot="5400000">
            <a:off x="3352800" y="2091035"/>
            <a:ext cx="1143000" cy="1981200"/>
          </a:xfrm>
          <a:prstGeom prst="straightConnector1">
            <a:avLst/>
          </a:prstGeom>
          <a:noFill/>
          <a:ln w="38100" cap="flat" cmpd="sng" algn="ctr">
            <a:solidFill>
              <a:schemeClr val="tx1"/>
            </a:solidFill>
            <a:prstDash val="solid"/>
            <a:round/>
            <a:headEnd type="none" w="med" len="med"/>
            <a:tailEnd type="arrow"/>
          </a:ln>
          <a:effectLst/>
        </p:spPr>
      </p:cxnSp>
      <p:cxnSp>
        <p:nvCxnSpPr>
          <p:cNvPr id="16" name="Straight Arrow Connector 15"/>
          <p:cNvCxnSpPr>
            <a:stCxn id="12" idx="2"/>
            <a:endCxn id="6" idx="0"/>
          </p:cNvCxnSpPr>
          <p:nvPr/>
        </p:nvCxnSpPr>
        <p:spPr bwMode="auto">
          <a:xfrm rot="5400000">
            <a:off x="3848100" y="2586335"/>
            <a:ext cx="1143000" cy="990600"/>
          </a:xfrm>
          <a:prstGeom prst="straightConnector1">
            <a:avLst/>
          </a:prstGeom>
          <a:noFill/>
          <a:ln w="38100" cap="flat" cmpd="sng" algn="ctr">
            <a:solidFill>
              <a:schemeClr val="tx1"/>
            </a:solidFill>
            <a:prstDash val="solid"/>
            <a:round/>
            <a:headEnd type="none" w="med" len="med"/>
            <a:tailEnd type="arrow"/>
          </a:ln>
          <a:effectLst/>
        </p:spPr>
      </p:cxnSp>
      <p:cxnSp>
        <p:nvCxnSpPr>
          <p:cNvPr id="19" name="Straight Arrow Connector 18"/>
          <p:cNvCxnSpPr>
            <a:stCxn id="12" idx="2"/>
            <a:endCxn id="7" idx="0"/>
          </p:cNvCxnSpPr>
          <p:nvPr/>
        </p:nvCxnSpPr>
        <p:spPr bwMode="auto">
          <a:xfrm rot="5400000">
            <a:off x="4343400" y="3081635"/>
            <a:ext cx="1143000" cy="1588"/>
          </a:xfrm>
          <a:prstGeom prst="straightConnector1">
            <a:avLst/>
          </a:prstGeom>
          <a:noFill/>
          <a:ln w="38100" cap="flat" cmpd="sng" algn="ctr">
            <a:solidFill>
              <a:schemeClr val="tx1"/>
            </a:solidFill>
            <a:prstDash val="solid"/>
            <a:round/>
            <a:headEnd type="none" w="med" len="med"/>
            <a:tailEnd type="arrow"/>
          </a:ln>
          <a:effectLst/>
        </p:spPr>
      </p:cxnSp>
      <p:cxnSp>
        <p:nvCxnSpPr>
          <p:cNvPr id="22" name="Straight Arrow Connector 21"/>
          <p:cNvCxnSpPr>
            <a:stCxn id="12" idx="2"/>
            <a:endCxn id="8" idx="0"/>
          </p:cNvCxnSpPr>
          <p:nvPr/>
        </p:nvCxnSpPr>
        <p:spPr bwMode="auto">
          <a:xfrm rot="16200000" flipH="1">
            <a:off x="4838700" y="2586335"/>
            <a:ext cx="1143000" cy="990600"/>
          </a:xfrm>
          <a:prstGeom prst="straightConnector1">
            <a:avLst/>
          </a:prstGeom>
          <a:noFill/>
          <a:ln w="38100" cap="flat" cmpd="sng" algn="ctr">
            <a:solidFill>
              <a:schemeClr val="tx1"/>
            </a:solidFill>
            <a:prstDash val="solid"/>
            <a:round/>
            <a:headEnd type="none" w="med" len="med"/>
            <a:tailEnd type="arrow"/>
          </a:ln>
          <a:effectLst/>
        </p:spPr>
      </p:cxnSp>
      <p:cxnSp>
        <p:nvCxnSpPr>
          <p:cNvPr id="25" name="Straight Arrow Connector 24"/>
          <p:cNvCxnSpPr>
            <a:stCxn id="12" idx="2"/>
            <a:endCxn id="9" idx="0"/>
          </p:cNvCxnSpPr>
          <p:nvPr/>
        </p:nvCxnSpPr>
        <p:spPr bwMode="auto">
          <a:xfrm rot="16200000" flipH="1">
            <a:off x="5334000" y="2091035"/>
            <a:ext cx="1143000" cy="1981200"/>
          </a:xfrm>
          <a:prstGeom prst="straightConnector1">
            <a:avLst/>
          </a:prstGeom>
          <a:noFill/>
          <a:ln w="38100" cap="flat" cmpd="sng" algn="ctr">
            <a:solidFill>
              <a:schemeClr val="tx1"/>
            </a:solidFill>
            <a:prstDash val="solid"/>
            <a:round/>
            <a:headEnd type="none" w="med" len="med"/>
            <a:tailEnd type="arrow"/>
          </a:ln>
          <a:effectLst/>
        </p:spPr>
      </p:cxnSp>
      <p:cxnSp>
        <p:nvCxnSpPr>
          <p:cNvPr id="28" name="Straight Arrow Connector 27"/>
          <p:cNvCxnSpPr>
            <a:stCxn id="5" idx="2"/>
            <a:endCxn id="13" idx="0"/>
          </p:cNvCxnSpPr>
          <p:nvPr/>
        </p:nvCxnSpPr>
        <p:spPr bwMode="auto">
          <a:xfrm rot="16200000" flipH="1">
            <a:off x="3352800" y="3767435"/>
            <a:ext cx="1143000" cy="1981200"/>
          </a:xfrm>
          <a:prstGeom prst="straightConnector1">
            <a:avLst/>
          </a:prstGeom>
          <a:noFill/>
          <a:ln w="38100" cap="flat" cmpd="sng" algn="ctr">
            <a:solidFill>
              <a:schemeClr val="tx1"/>
            </a:solidFill>
            <a:prstDash val="solid"/>
            <a:round/>
            <a:headEnd type="none" w="med" len="med"/>
            <a:tailEnd type="arrow"/>
          </a:ln>
          <a:effectLst/>
        </p:spPr>
      </p:cxnSp>
      <p:cxnSp>
        <p:nvCxnSpPr>
          <p:cNvPr id="31" name="Straight Arrow Connector 30"/>
          <p:cNvCxnSpPr>
            <a:stCxn id="6" idx="2"/>
            <a:endCxn id="13" idx="0"/>
          </p:cNvCxnSpPr>
          <p:nvPr/>
        </p:nvCxnSpPr>
        <p:spPr bwMode="auto">
          <a:xfrm rot="16200000" flipH="1">
            <a:off x="3848100" y="4262735"/>
            <a:ext cx="1143000" cy="990600"/>
          </a:xfrm>
          <a:prstGeom prst="straightConnector1">
            <a:avLst/>
          </a:prstGeom>
          <a:noFill/>
          <a:ln w="38100" cap="flat" cmpd="sng" algn="ctr">
            <a:solidFill>
              <a:schemeClr val="tx1"/>
            </a:solidFill>
            <a:prstDash val="solid"/>
            <a:round/>
            <a:headEnd type="none" w="med" len="med"/>
            <a:tailEnd type="arrow"/>
          </a:ln>
          <a:effectLst/>
        </p:spPr>
      </p:cxnSp>
      <p:cxnSp>
        <p:nvCxnSpPr>
          <p:cNvPr id="34" name="Straight Arrow Connector 33"/>
          <p:cNvCxnSpPr>
            <a:stCxn id="7" idx="2"/>
            <a:endCxn id="13" idx="0"/>
          </p:cNvCxnSpPr>
          <p:nvPr/>
        </p:nvCxnSpPr>
        <p:spPr bwMode="auto">
          <a:xfrm rot="5400000">
            <a:off x="4343400" y="4758035"/>
            <a:ext cx="1143000" cy="1588"/>
          </a:xfrm>
          <a:prstGeom prst="straightConnector1">
            <a:avLst/>
          </a:prstGeom>
          <a:noFill/>
          <a:ln w="38100" cap="flat" cmpd="sng" algn="ctr">
            <a:solidFill>
              <a:schemeClr val="tx1"/>
            </a:solidFill>
            <a:prstDash val="solid"/>
            <a:round/>
            <a:headEnd type="none" w="med" len="med"/>
            <a:tailEnd type="arrow"/>
          </a:ln>
          <a:effectLst/>
        </p:spPr>
      </p:cxnSp>
      <p:cxnSp>
        <p:nvCxnSpPr>
          <p:cNvPr id="37" name="Straight Arrow Connector 36"/>
          <p:cNvCxnSpPr>
            <a:stCxn id="8" idx="2"/>
            <a:endCxn id="13" idx="0"/>
          </p:cNvCxnSpPr>
          <p:nvPr/>
        </p:nvCxnSpPr>
        <p:spPr bwMode="auto">
          <a:xfrm rot="5400000">
            <a:off x="4838700" y="4262735"/>
            <a:ext cx="1143000" cy="990600"/>
          </a:xfrm>
          <a:prstGeom prst="straightConnector1">
            <a:avLst/>
          </a:prstGeom>
          <a:noFill/>
          <a:ln w="38100" cap="flat" cmpd="sng" algn="ctr">
            <a:solidFill>
              <a:schemeClr val="tx1"/>
            </a:solidFill>
            <a:prstDash val="solid"/>
            <a:round/>
            <a:headEnd type="none" w="med" len="med"/>
            <a:tailEnd type="arrow"/>
          </a:ln>
          <a:effectLst/>
        </p:spPr>
      </p:cxnSp>
      <p:cxnSp>
        <p:nvCxnSpPr>
          <p:cNvPr id="40" name="Straight Arrow Connector 39"/>
          <p:cNvCxnSpPr>
            <a:stCxn id="9" idx="2"/>
            <a:endCxn id="13" idx="0"/>
          </p:cNvCxnSpPr>
          <p:nvPr/>
        </p:nvCxnSpPr>
        <p:spPr bwMode="auto">
          <a:xfrm rot="5400000">
            <a:off x="5334000" y="3767435"/>
            <a:ext cx="1143000" cy="1981200"/>
          </a:xfrm>
          <a:prstGeom prst="straightConnector1">
            <a:avLst/>
          </a:prstGeom>
          <a:noFill/>
          <a:ln w="38100" cap="flat" cmpd="sng" algn="ctr">
            <a:solidFill>
              <a:schemeClr val="tx1"/>
            </a:solidFill>
            <a:prstDash val="solid"/>
            <a:round/>
            <a:headEnd type="none" w="med" len="med"/>
            <a:tailEnd type="arrow"/>
          </a:ln>
          <a:effectLst/>
        </p:spPr>
      </p:cxnSp>
      <p:sp>
        <p:nvSpPr>
          <p:cNvPr id="43" name="TextBox 42"/>
          <p:cNvSpPr txBox="1"/>
          <p:nvPr/>
        </p:nvSpPr>
        <p:spPr>
          <a:xfrm>
            <a:off x="3048000" y="1295400"/>
            <a:ext cx="3988592" cy="461665"/>
          </a:xfrm>
          <a:prstGeom prst="rect">
            <a:avLst/>
          </a:prstGeom>
          <a:noFill/>
        </p:spPr>
        <p:txBody>
          <a:bodyPr wrap="none" rtlCol="0">
            <a:spAutoFit/>
          </a:bodyPr>
          <a:lstStyle/>
          <a:p>
            <a:r>
              <a:rPr lang="en-US" sz="2400" dirty="0" smtClean="0"/>
              <a:t>seminal/background paper?</a:t>
            </a:r>
          </a:p>
        </p:txBody>
      </p:sp>
      <p:sp>
        <p:nvSpPr>
          <p:cNvPr id="44" name="TextBox 43"/>
          <p:cNvSpPr txBox="1"/>
          <p:nvPr/>
        </p:nvSpPr>
        <p:spPr>
          <a:xfrm>
            <a:off x="3328381" y="6015335"/>
            <a:ext cx="3405099" cy="461665"/>
          </a:xfrm>
          <a:prstGeom prst="rect">
            <a:avLst/>
          </a:prstGeom>
          <a:noFill/>
        </p:spPr>
        <p:txBody>
          <a:bodyPr wrap="none" rtlCol="0">
            <a:spAutoFit/>
          </a:bodyPr>
          <a:lstStyle/>
          <a:p>
            <a:r>
              <a:rPr lang="en-US" sz="2400" dirty="0" smtClean="0"/>
              <a:t>a competing approach?</a:t>
            </a:r>
          </a:p>
        </p:txBody>
      </p:sp>
      <p:sp>
        <p:nvSpPr>
          <p:cNvPr id="45" name="Rectangular Callout 44"/>
          <p:cNvSpPr/>
          <p:nvPr/>
        </p:nvSpPr>
        <p:spPr bwMode="auto">
          <a:xfrm>
            <a:off x="5715000" y="1905000"/>
            <a:ext cx="1600200" cy="838200"/>
          </a:xfrm>
          <a:prstGeom prst="wedgeRectCallout">
            <a:avLst>
              <a:gd name="adj1" fmla="val -74928"/>
              <a:gd name="adj2" fmla="val -7900"/>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ahoma" pitchFamily="-112" charset="0"/>
              </a:rPr>
              <a:t>Cited by</a:t>
            </a:r>
            <a:r>
              <a:rPr kumimoji="0" lang="en-US" b="0" i="0" u="none" strike="noStrike" cap="none" normalizeH="0" baseline="0" dirty="0" smtClean="0">
                <a:ln>
                  <a:noFill/>
                </a:ln>
                <a:solidFill>
                  <a:schemeClr val="tx1"/>
                </a:solidFill>
                <a:effectLst/>
                <a:latin typeface="Tahoma" pitchFamily="-112" charset="0"/>
              </a:rPr>
              <a:t> </a:t>
            </a:r>
            <a:r>
              <a:rPr kumimoji="0" lang="en-US" i="0" u="none" strike="noStrike" cap="none" normalizeH="0" baseline="0" dirty="0" smtClean="0">
                <a:ln>
                  <a:noFill/>
                </a:ln>
                <a:solidFill>
                  <a:schemeClr val="tx1"/>
                </a:solidFill>
                <a:effectLst/>
                <a:latin typeface="Tahoma" pitchFamily="-112" charset="0"/>
              </a:rPr>
              <a:t>all </a:t>
            </a:r>
          </a:p>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ahoma" pitchFamily="-112" charset="0"/>
              </a:rPr>
              <a:t>query papers</a:t>
            </a:r>
          </a:p>
        </p:txBody>
      </p:sp>
      <p:sp>
        <p:nvSpPr>
          <p:cNvPr id="46" name="Rectangular Callout 45"/>
          <p:cNvSpPr/>
          <p:nvPr/>
        </p:nvSpPr>
        <p:spPr bwMode="auto">
          <a:xfrm>
            <a:off x="5715000" y="4953000"/>
            <a:ext cx="1600200" cy="838200"/>
          </a:xfrm>
          <a:prstGeom prst="wedgeRectCallout">
            <a:avLst>
              <a:gd name="adj1" fmla="val -74166"/>
              <a:gd name="adj2" fmla="val 21191"/>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ahoma" pitchFamily="-112" charset="0"/>
              </a:rPr>
              <a:t>Cites</a:t>
            </a:r>
            <a:r>
              <a:rPr kumimoji="0" lang="en-US" i="0" u="none" strike="noStrike" cap="none" normalizeH="0" dirty="0" smtClean="0">
                <a:ln>
                  <a:noFill/>
                </a:ln>
                <a:solidFill>
                  <a:schemeClr val="tx1"/>
                </a:solidFill>
                <a:effectLst/>
                <a:latin typeface="Tahoma" pitchFamily="-112" charset="0"/>
              </a:rPr>
              <a:t> </a:t>
            </a:r>
            <a:r>
              <a:rPr kumimoji="0" lang="en-US" i="0" u="none" strike="noStrike" cap="none" normalizeH="0" baseline="0" dirty="0" smtClean="0">
                <a:ln>
                  <a:noFill/>
                </a:ln>
                <a:solidFill>
                  <a:schemeClr val="tx1"/>
                </a:solidFill>
                <a:effectLst/>
                <a:latin typeface="Tahoma" pitchFamily="-112" charset="0"/>
              </a:rPr>
              <a:t>all </a:t>
            </a:r>
          </a:p>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ahoma" pitchFamily="-112" charset="0"/>
              </a:rPr>
              <a:t>query papers</a:t>
            </a:r>
          </a:p>
        </p:txBody>
      </p:sp>
      <p:sp>
        <p:nvSpPr>
          <p:cNvPr id="48" name="Rectangle 47"/>
          <p:cNvSpPr/>
          <p:nvPr/>
        </p:nvSpPr>
        <p:spPr>
          <a:xfrm>
            <a:off x="2819400" y="2743200"/>
            <a:ext cx="403860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smtClean="0"/>
              <a:t>However, unlikely to find papers </a:t>
            </a:r>
            <a:r>
              <a:rPr lang="en-US" sz="2400" b="1" dirty="0" smtClean="0"/>
              <a:t>directly connected </a:t>
            </a:r>
            <a:r>
              <a:rPr lang="en-US" sz="2400" dirty="0" smtClean="0"/>
              <a:t>to </a:t>
            </a:r>
            <a:r>
              <a:rPr lang="en-US" sz="2400" b="1" dirty="0" smtClean="0"/>
              <a:t>entire</a:t>
            </a:r>
            <a:r>
              <a:rPr lang="en-US" sz="2400" dirty="0" smtClean="0"/>
              <a:t> query set.</a:t>
            </a:r>
          </a:p>
          <a:p>
            <a:endParaRPr lang="en-US" sz="2400" dirty="0" smtClean="0"/>
          </a:p>
          <a:p>
            <a:r>
              <a:rPr lang="en-US" sz="2400" dirty="0" smtClean="0"/>
              <a:t>We need something more general…</a:t>
            </a:r>
          </a:p>
        </p:txBody>
      </p:sp>
    </p:spTree>
    <p:extLst>
      <p:ext uri="{BB962C8B-B14F-4D97-AF65-F5344CB8AC3E}">
        <p14:creationId xmlns:p14="http://schemas.microsoft.com/office/powerpoint/2010/main" val="1756675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9" presetClass="emph" presetSubtype="0" grpId="0" nodeType="withEffect">
                                  <p:stCondLst>
                                    <p:cond delay="0"/>
                                  </p:stCondLst>
                                  <p:childTnLst>
                                    <p:set>
                                      <p:cBhvr rctx="PPT">
                                        <p:cTn id="44" dur="indefinite"/>
                                        <p:tgtEl>
                                          <p:spTgt spid="5"/>
                                        </p:tgtEl>
                                        <p:attrNameLst>
                                          <p:attrName>style.opacity</p:attrName>
                                        </p:attrNameLst>
                                      </p:cBhvr>
                                      <p:to>
                                        <p:strVal val="0.15"/>
                                      </p:to>
                                    </p:set>
                                    <p:animEffect filter="image" prLst="opacity: 0.15">
                                      <p:cBhvr rctx="IE">
                                        <p:cTn id="45" dur="indefinite"/>
                                        <p:tgtEl>
                                          <p:spTgt spid="5"/>
                                        </p:tgtEl>
                                      </p:cBhvr>
                                    </p:animEffect>
                                  </p:childTnLst>
                                </p:cTn>
                              </p:par>
                              <p:par>
                                <p:cTn id="46" presetID="9" presetClass="emph" presetSubtype="0" nodeType="withEffect">
                                  <p:stCondLst>
                                    <p:cond delay="0"/>
                                  </p:stCondLst>
                                  <p:childTnLst>
                                    <p:set>
                                      <p:cBhvr rctx="PPT">
                                        <p:cTn id="47" dur="indefinite"/>
                                        <p:tgtEl>
                                          <p:spTgt spid="6"/>
                                        </p:tgtEl>
                                        <p:attrNameLst>
                                          <p:attrName>style.opacity</p:attrName>
                                        </p:attrNameLst>
                                      </p:cBhvr>
                                      <p:to>
                                        <p:strVal val="0.15"/>
                                      </p:to>
                                    </p:set>
                                    <p:animEffect filter="image" prLst="opacity: 0.15">
                                      <p:cBhvr rctx="IE">
                                        <p:cTn id="48" dur="indefinite"/>
                                        <p:tgtEl>
                                          <p:spTgt spid="6"/>
                                        </p:tgtEl>
                                      </p:cBhvr>
                                    </p:animEffect>
                                  </p:childTnLst>
                                </p:cTn>
                              </p:par>
                              <p:par>
                                <p:cTn id="49" presetID="9" presetClass="emph" presetSubtype="0" nodeType="withEffect">
                                  <p:stCondLst>
                                    <p:cond delay="0"/>
                                  </p:stCondLst>
                                  <p:childTnLst>
                                    <p:set>
                                      <p:cBhvr rctx="PPT">
                                        <p:cTn id="50" dur="indefinite"/>
                                        <p:tgtEl>
                                          <p:spTgt spid="7"/>
                                        </p:tgtEl>
                                        <p:attrNameLst>
                                          <p:attrName>style.opacity</p:attrName>
                                        </p:attrNameLst>
                                      </p:cBhvr>
                                      <p:to>
                                        <p:strVal val="0.15"/>
                                      </p:to>
                                    </p:set>
                                    <p:animEffect filter="image" prLst="opacity: 0.15">
                                      <p:cBhvr rctx="IE">
                                        <p:cTn id="51" dur="indefinite"/>
                                        <p:tgtEl>
                                          <p:spTgt spid="7"/>
                                        </p:tgtEl>
                                      </p:cBhvr>
                                    </p:animEffect>
                                  </p:childTnLst>
                                </p:cTn>
                              </p:par>
                              <p:par>
                                <p:cTn id="52" presetID="9" presetClass="emph" presetSubtype="0" nodeType="withEffect">
                                  <p:stCondLst>
                                    <p:cond delay="0"/>
                                  </p:stCondLst>
                                  <p:childTnLst>
                                    <p:set>
                                      <p:cBhvr rctx="PPT">
                                        <p:cTn id="53" dur="indefinite"/>
                                        <p:tgtEl>
                                          <p:spTgt spid="8"/>
                                        </p:tgtEl>
                                        <p:attrNameLst>
                                          <p:attrName>style.opacity</p:attrName>
                                        </p:attrNameLst>
                                      </p:cBhvr>
                                      <p:to>
                                        <p:strVal val="0.15"/>
                                      </p:to>
                                    </p:set>
                                    <p:animEffect filter="image" prLst="opacity: 0.15">
                                      <p:cBhvr rctx="IE">
                                        <p:cTn id="54" dur="indefinite"/>
                                        <p:tgtEl>
                                          <p:spTgt spid="8"/>
                                        </p:tgtEl>
                                      </p:cBhvr>
                                    </p:animEffect>
                                  </p:childTnLst>
                                </p:cTn>
                              </p:par>
                              <p:par>
                                <p:cTn id="55" presetID="9" presetClass="emph" presetSubtype="0" nodeType="withEffect">
                                  <p:stCondLst>
                                    <p:cond delay="0"/>
                                  </p:stCondLst>
                                  <p:childTnLst>
                                    <p:set>
                                      <p:cBhvr rctx="PPT">
                                        <p:cTn id="56" dur="indefinite"/>
                                        <p:tgtEl>
                                          <p:spTgt spid="9"/>
                                        </p:tgtEl>
                                        <p:attrNameLst>
                                          <p:attrName>style.opacity</p:attrName>
                                        </p:attrNameLst>
                                      </p:cBhvr>
                                      <p:to>
                                        <p:strVal val="0.15"/>
                                      </p:to>
                                    </p:set>
                                    <p:animEffect filter="image" prLst="opacity: 0.15">
                                      <p:cBhvr rctx="IE">
                                        <p:cTn id="57" dur="indefinite"/>
                                        <p:tgtEl>
                                          <p:spTgt spid="9"/>
                                        </p:tgtEl>
                                      </p:cBhvr>
                                    </p:animEffect>
                                  </p:childTnLst>
                                </p:cTn>
                              </p:par>
                              <p:par>
                                <p:cTn id="58" presetID="9" presetClass="emph" presetSubtype="0" nodeType="withEffect">
                                  <p:stCondLst>
                                    <p:cond delay="0"/>
                                  </p:stCondLst>
                                  <p:childTnLst>
                                    <p:set>
                                      <p:cBhvr rctx="PPT">
                                        <p:cTn id="59" dur="indefinite"/>
                                        <p:tgtEl>
                                          <p:spTgt spid="10"/>
                                        </p:tgtEl>
                                        <p:attrNameLst>
                                          <p:attrName>style.opacity</p:attrName>
                                        </p:attrNameLst>
                                      </p:cBhvr>
                                      <p:to>
                                        <p:strVal val="0.15"/>
                                      </p:to>
                                    </p:set>
                                    <p:animEffect filter="image" prLst="opacity: 0.15">
                                      <p:cBhvr rctx="IE">
                                        <p:cTn id="60" dur="indefinite"/>
                                        <p:tgtEl>
                                          <p:spTgt spid="10"/>
                                        </p:tgtEl>
                                      </p:cBhvr>
                                    </p:animEffect>
                                  </p:childTnLst>
                                </p:cTn>
                              </p:par>
                              <p:par>
                                <p:cTn id="61" presetID="9" presetClass="emph" presetSubtype="0" nodeType="withEffect">
                                  <p:stCondLst>
                                    <p:cond delay="0"/>
                                  </p:stCondLst>
                                  <p:childTnLst>
                                    <p:set>
                                      <p:cBhvr rctx="PPT">
                                        <p:cTn id="62" dur="indefinite"/>
                                        <p:tgtEl>
                                          <p:spTgt spid="11"/>
                                        </p:tgtEl>
                                        <p:attrNameLst>
                                          <p:attrName>style.opacity</p:attrName>
                                        </p:attrNameLst>
                                      </p:cBhvr>
                                      <p:to>
                                        <p:strVal val="0.15"/>
                                      </p:to>
                                    </p:set>
                                    <p:animEffect filter="image" prLst="opacity: 0.15">
                                      <p:cBhvr rctx="IE">
                                        <p:cTn id="63" dur="indefinite"/>
                                        <p:tgtEl>
                                          <p:spTgt spid="11"/>
                                        </p:tgtEl>
                                      </p:cBhvr>
                                    </p:animEffect>
                                  </p:childTnLst>
                                </p:cTn>
                              </p:par>
                              <p:par>
                                <p:cTn id="64" presetID="9" presetClass="emph" presetSubtype="0" nodeType="withEffect">
                                  <p:stCondLst>
                                    <p:cond delay="0"/>
                                  </p:stCondLst>
                                  <p:childTnLst>
                                    <p:set>
                                      <p:cBhvr rctx="PPT">
                                        <p:cTn id="65" dur="indefinite"/>
                                        <p:tgtEl>
                                          <p:spTgt spid="12"/>
                                        </p:tgtEl>
                                        <p:attrNameLst>
                                          <p:attrName>style.opacity</p:attrName>
                                        </p:attrNameLst>
                                      </p:cBhvr>
                                      <p:to>
                                        <p:strVal val="0.15"/>
                                      </p:to>
                                    </p:set>
                                    <p:animEffect filter="image" prLst="opacity: 0.15">
                                      <p:cBhvr rctx="IE">
                                        <p:cTn id="66" dur="indefinite"/>
                                        <p:tgtEl>
                                          <p:spTgt spid="12"/>
                                        </p:tgtEl>
                                      </p:cBhvr>
                                    </p:animEffect>
                                  </p:childTnLst>
                                </p:cTn>
                              </p:par>
                              <p:par>
                                <p:cTn id="67" presetID="9" presetClass="emph" presetSubtype="0" nodeType="withEffect">
                                  <p:stCondLst>
                                    <p:cond delay="0"/>
                                  </p:stCondLst>
                                  <p:childTnLst>
                                    <p:set>
                                      <p:cBhvr rctx="PPT">
                                        <p:cTn id="68" dur="indefinite"/>
                                        <p:tgtEl>
                                          <p:spTgt spid="13"/>
                                        </p:tgtEl>
                                        <p:attrNameLst>
                                          <p:attrName>style.opacity</p:attrName>
                                        </p:attrNameLst>
                                      </p:cBhvr>
                                      <p:to>
                                        <p:strVal val="0.15"/>
                                      </p:to>
                                    </p:set>
                                    <p:animEffect filter="image" prLst="opacity: 0.15">
                                      <p:cBhvr rctx="IE">
                                        <p:cTn id="69" dur="indefinite"/>
                                        <p:tgtEl>
                                          <p:spTgt spid="13"/>
                                        </p:tgtEl>
                                      </p:cBhvr>
                                    </p:animEffect>
                                  </p:childTnLst>
                                </p:cTn>
                              </p:par>
                              <p:par>
                                <p:cTn id="70" presetID="9" presetClass="emph" presetSubtype="0" nodeType="withEffect">
                                  <p:stCondLst>
                                    <p:cond delay="0"/>
                                  </p:stCondLst>
                                  <p:childTnLst>
                                    <p:set>
                                      <p:cBhvr rctx="PPT">
                                        <p:cTn id="71" dur="indefinite"/>
                                        <p:tgtEl>
                                          <p:spTgt spid="15"/>
                                        </p:tgtEl>
                                        <p:attrNameLst>
                                          <p:attrName>style.opacity</p:attrName>
                                        </p:attrNameLst>
                                      </p:cBhvr>
                                      <p:to>
                                        <p:strVal val="0.15"/>
                                      </p:to>
                                    </p:set>
                                    <p:animEffect filter="image" prLst="opacity: 0.15">
                                      <p:cBhvr rctx="IE">
                                        <p:cTn id="72" dur="indefinite"/>
                                        <p:tgtEl>
                                          <p:spTgt spid="15"/>
                                        </p:tgtEl>
                                      </p:cBhvr>
                                    </p:animEffect>
                                  </p:childTnLst>
                                </p:cTn>
                              </p:par>
                              <p:par>
                                <p:cTn id="73" presetID="9" presetClass="emph" presetSubtype="0" nodeType="withEffect">
                                  <p:stCondLst>
                                    <p:cond delay="0"/>
                                  </p:stCondLst>
                                  <p:childTnLst>
                                    <p:set>
                                      <p:cBhvr rctx="PPT">
                                        <p:cTn id="74" dur="indefinite"/>
                                        <p:tgtEl>
                                          <p:spTgt spid="16"/>
                                        </p:tgtEl>
                                        <p:attrNameLst>
                                          <p:attrName>style.opacity</p:attrName>
                                        </p:attrNameLst>
                                      </p:cBhvr>
                                      <p:to>
                                        <p:strVal val="0.15"/>
                                      </p:to>
                                    </p:set>
                                    <p:animEffect filter="image" prLst="opacity: 0.15">
                                      <p:cBhvr rctx="IE">
                                        <p:cTn id="75" dur="indefinite"/>
                                        <p:tgtEl>
                                          <p:spTgt spid="16"/>
                                        </p:tgtEl>
                                      </p:cBhvr>
                                    </p:animEffect>
                                  </p:childTnLst>
                                </p:cTn>
                              </p:par>
                              <p:par>
                                <p:cTn id="76" presetID="9" presetClass="emph" presetSubtype="0" nodeType="withEffect">
                                  <p:stCondLst>
                                    <p:cond delay="0"/>
                                  </p:stCondLst>
                                  <p:childTnLst>
                                    <p:set>
                                      <p:cBhvr rctx="PPT">
                                        <p:cTn id="77" dur="indefinite"/>
                                        <p:tgtEl>
                                          <p:spTgt spid="19"/>
                                        </p:tgtEl>
                                        <p:attrNameLst>
                                          <p:attrName>style.opacity</p:attrName>
                                        </p:attrNameLst>
                                      </p:cBhvr>
                                      <p:to>
                                        <p:strVal val="0.15"/>
                                      </p:to>
                                    </p:set>
                                    <p:animEffect filter="image" prLst="opacity: 0.15">
                                      <p:cBhvr rctx="IE">
                                        <p:cTn id="78" dur="indefinite"/>
                                        <p:tgtEl>
                                          <p:spTgt spid="19"/>
                                        </p:tgtEl>
                                      </p:cBhvr>
                                    </p:animEffect>
                                  </p:childTnLst>
                                </p:cTn>
                              </p:par>
                              <p:par>
                                <p:cTn id="79" presetID="9" presetClass="emph" presetSubtype="0" nodeType="withEffect">
                                  <p:stCondLst>
                                    <p:cond delay="0"/>
                                  </p:stCondLst>
                                  <p:childTnLst>
                                    <p:set>
                                      <p:cBhvr rctx="PPT">
                                        <p:cTn id="80" dur="indefinite"/>
                                        <p:tgtEl>
                                          <p:spTgt spid="22"/>
                                        </p:tgtEl>
                                        <p:attrNameLst>
                                          <p:attrName>style.opacity</p:attrName>
                                        </p:attrNameLst>
                                      </p:cBhvr>
                                      <p:to>
                                        <p:strVal val="0.15"/>
                                      </p:to>
                                    </p:set>
                                    <p:animEffect filter="image" prLst="opacity: 0.15">
                                      <p:cBhvr rctx="IE">
                                        <p:cTn id="81" dur="indefinite"/>
                                        <p:tgtEl>
                                          <p:spTgt spid="22"/>
                                        </p:tgtEl>
                                      </p:cBhvr>
                                    </p:animEffect>
                                  </p:childTnLst>
                                </p:cTn>
                              </p:par>
                              <p:par>
                                <p:cTn id="82" presetID="9" presetClass="emph" presetSubtype="0" nodeType="withEffect">
                                  <p:stCondLst>
                                    <p:cond delay="0"/>
                                  </p:stCondLst>
                                  <p:childTnLst>
                                    <p:set>
                                      <p:cBhvr rctx="PPT">
                                        <p:cTn id="83" dur="indefinite"/>
                                        <p:tgtEl>
                                          <p:spTgt spid="25"/>
                                        </p:tgtEl>
                                        <p:attrNameLst>
                                          <p:attrName>style.opacity</p:attrName>
                                        </p:attrNameLst>
                                      </p:cBhvr>
                                      <p:to>
                                        <p:strVal val="0.15"/>
                                      </p:to>
                                    </p:set>
                                    <p:animEffect filter="image" prLst="opacity: 0.15">
                                      <p:cBhvr rctx="IE">
                                        <p:cTn id="84" dur="indefinite"/>
                                        <p:tgtEl>
                                          <p:spTgt spid="25"/>
                                        </p:tgtEl>
                                      </p:cBhvr>
                                    </p:animEffect>
                                  </p:childTnLst>
                                </p:cTn>
                              </p:par>
                              <p:par>
                                <p:cTn id="85" presetID="9" presetClass="emph" presetSubtype="0" nodeType="withEffect">
                                  <p:stCondLst>
                                    <p:cond delay="0"/>
                                  </p:stCondLst>
                                  <p:childTnLst>
                                    <p:set>
                                      <p:cBhvr rctx="PPT">
                                        <p:cTn id="86" dur="indefinite"/>
                                        <p:tgtEl>
                                          <p:spTgt spid="28"/>
                                        </p:tgtEl>
                                        <p:attrNameLst>
                                          <p:attrName>style.opacity</p:attrName>
                                        </p:attrNameLst>
                                      </p:cBhvr>
                                      <p:to>
                                        <p:strVal val="0.15"/>
                                      </p:to>
                                    </p:set>
                                    <p:animEffect filter="image" prLst="opacity: 0.15">
                                      <p:cBhvr rctx="IE">
                                        <p:cTn id="87" dur="indefinite"/>
                                        <p:tgtEl>
                                          <p:spTgt spid="28"/>
                                        </p:tgtEl>
                                      </p:cBhvr>
                                    </p:animEffect>
                                  </p:childTnLst>
                                </p:cTn>
                              </p:par>
                              <p:par>
                                <p:cTn id="88" presetID="9" presetClass="emph" presetSubtype="0" nodeType="withEffect">
                                  <p:stCondLst>
                                    <p:cond delay="0"/>
                                  </p:stCondLst>
                                  <p:childTnLst>
                                    <p:set>
                                      <p:cBhvr rctx="PPT">
                                        <p:cTn id="89" dur="indefinite"/>
                                        <p:tgtEl>
                                          <p:spTgt spid="31"/>
                                        </p:tgtEl>
                                        <p:attrNameLst>
                                          <p:attrName>style.opacity</p:attrName>
                                        </p:attrNameLst>
                                      </p:cBhvr>
                                      <p:to>
                                        <p:strVal val="0.15"/>
                                      </p:to>
                                    </p:set>
                                    <p:animEffect filter="image" prLst="opacity: 0.15">
                                      <p:cBhvr rctx="IE">
                                        <p:cTn id="90" dur="indefinite"/>
                                        <p:tgtEl>
                                          <p:spTgt spid="31"/>
                                        </p:tgtEl>
                                      </p:cBhvr>
                                    </p:animEffect>
                                  </p:childTnLst>
                                </p:cTn>
                              </p:par>
                              <p:par>
                                <p:cTn id="91" presetID="9" presetClass="emph" presetSubtype="0" nodeType="withEffect">
                                  <p:stCondLst>
                                    <p:cond delay="0"/>
                                  </p:stCondLst>
                                  <p:childTnLst>
                                    <p:set>
                                      <p:cBhvr rctx="PPT">
                                        <p:cTn id="92" dur="indefinite"/>
                                        <p:tgtEl>
                                          <p:spTgt spid="34"/>
                                        </p:tgtEl>
                                        <p:attrNameLst>
                                          <p:attrName>style.opacity</p:attrName>
                                        </p:attrNameLst>
                                      </p:cBhvr>
                                      <p:to>
                                        <p:strVal val="0.15"/>
                                      </p:to>
                                    </p:set>
                                    <p:animEffect filter="image" prLst="opacity: 0.15">
                                      <p:cBhvr rctx="IE">
                                        <p:cTn id="93" dur="indefinite"/>
                                        <p:tgtEl>
                                          <p:spTgt spid="34"/>
                                        </p:tgtEl>
                                      </p:cBhvr>
                                    </p:animEffect>
                                  </p:childTnLst>
                                </p:cTn>
                              </p:par>
                              <p:par>
                                <p:cTn id="94" presetID="9" presetClass="emph" presetSubtype="0" nodeType="withEffect">
                                  <p:stCondLst>
                                    <p:cond delay="0"/>
                                  </p:stCondLst>
                                  <p:childTnLst>
                                    <p:set>
                                      <p:cBhvr rctx="PPT">
                                        <p:cTn id="95" dur="indefinite"/>
                                        <p:tgtEl>
                                          <p:spTgt spid="37"/>
                                        </p:tgtEl>
                                        <p:attrNameLst>
                                          <p:attrName>style.opacity</p:attrName>
                                        </p:attrNameLst>
                                      </p:cBhvr>
                                      <p:to>
                                        <p:strVal val="0.15"/>
                                      </p:to>
                                    </p:set>
                                    <p:animEffect filter="image" prLst="opacity: 0.15">
                                      <p:cBhvr rctx="IE">
                                        <p:cTn id="96" dur="indefinite"/>
                                        <p:tgtEl>
                                          <p:spTgt spid="37"/>
                                        </p:tgtEl>
                                      </p:cBhvr>
                                    </p:animEffect>
                                  </p:childTnLst>
                                </p:cTn>
                              </p:par>
                              <p:par>
                                <p:cTn id="97" presetID="9" presetClass="emph" presetSubtype="0" nodeType="withEffect">
                                  <p:stCondLst>
                                    <p:cond delay="0"/>
                                  </p:stCondLst>
                                  <p:childTnLst>
                                    <p:set>
                                      <p:cBhvr rctx="PPT">
                                        <p:cTn id="98" dur="indefinite"/>
                                        <p:tgtEl>
                                          <p:spTgt spid="40"/>
                                        </p:tgtEl>
                                        <p:attrNameLst>
                                          <p:attrName>style.opacity</p:attrName>
                                        </p:attrNameLst>
                                      </p:cBhvr>
                                      <p:to>
                                        <p:strVal val="0.15"/>
                                      </p:to>
                                    </p:set>
                                    <p:animEffect filter="image" prLst="opacity: 0.15">
                                      <p:cBhvr rctx="IE">
                                        <p:cTn id="99" dur="indefinite"/>
                                        <p:tgtEl>
                                          <p:spTgt spid="40"/>
                                        </p:tgtEl>
                                      </p:cBhvr>
                                    </p:animEffect>
                                  </p:childTnLst>
                                </p:cTn>
                              </p:par>
                              <p:par>
                                <p:cTn id="100" presetID="9" presetClass="emph" presetSubtype="0" nodeType="withEffect">
                                  <p:stCondLst>
                                    <p:cond delay="0"/>
                                  </p:stCondLst>
                                  <p:childTnLst>
                                    <p:set>
                                      <p:cBhvr rctx="PPT">
                                        <p:cTn id="101" dur="indefinite"/>
                                        <p:tgtEl>
                                          <p:spTgt spid="43"/>
                                        </p:tgtEl>
                                        <p:attrNameLst>
                                          <p:attrName>style.opacity</p:attrName>
                                        </p:attrNameLst>
                                      </p:cBhvr>
                                      <p:to>
                                        <p:strVal val="0.15"/>
                                      </p:to>
                                    </p:set>
                                    <p:animEffect filter="image" prLst="opacity: 0.15">
                                      <p:cBhvr rctx="IE">
                                        <p:cTn id="102" dur="indefinite"/>
                                        <p:tgtEl>
                                          <p:spTgt spid="43"/>
                                        </p:tgtEl>
                                      </p:cBhvr>
                                    </p:animEffect>
                                  </p:childTnLst>
                                </p:cTn>
                              </p:par>
                              <p:par>
                                <p:cTn id="103" presetID="9" presetClass="emph" presetSubtype="0" nodeType="withEffect">
                                  <p:stCondLst>
                                    <p:cond delay="0"/>
                                  </p:stCondLst>
                                  <p:childTnLst>
                                    <p:set>
                                      <p:cBhvr rctx="PPT">
                                        <p:cTn id="104" dur="indefinite"/>
                                        <p:tgtEl>
                                          <p:spTgt spid="44"/>
                                        </p:tgtEl>
                                        <p:attrNameLst>
                                          <p:attrName>style.opacity</p:attrName>
                                        </p:attrNameLst>
                                      </p:cBhvr>
                                      <p:to>
                                        <p:strVal val="0.15"/>
                                      </p:to>
                                    </p:set>
                                    <p:animEffect filter="image" prLst="opacity: 0.15">
                                      <p:cBhvr rctx="IE">
                                        <p:cTn id="105" dur="indefinite"/>
                                        <p:tgtEl>
                                          <p:spTgt spid="44"/>
                                        </p:tgtEl>
                                      </p:cBhvr>
                                    </p:animEffect>
                                  </p:childTnLst>
                                </p:cTn>
                              </p:par>
                              <p:par>
                                <p:cTn id="106" presetID="9" presetClass="emph" presetSubtype="0" nodeType="withEffect">
                                  <p:stCondLst>
                                    <p:cond delay="0"/>
                                  </p:stCondLst>
                                  <p:childTnLst>
                                    <p:set>
                                      <p:cBhvr rctx="PPT">
                                        <p:cTn id="107" dur="indefinite"/>
                                        <p:tgtEl>
                                          <p:spTgt spid="45"/>
                                        </p:tgtEl>
                                        <p:attrNameLst>
                                          <p:attrName>style.opacity</p:attrName>
                                        </p:attrNameLst>
                                      </p:cBhvr>
                                      <p:to>
                                        <p:strVal val="0.15"/>
                                      </p:to>
                                    </p:set>
                                    <p:animEffect filter="image" prLst="opacity: 0.15">
                                      <p:cBhvr rctx="IE">
                                        <p:cTn id="108" dur="indefinite"/>
                                        <p:tgtEl>
                                          <p:spTgt spid="45"/>
                                        </p:tgtEl>
                                      </p:cBhvr>
                                    </p:animEffect>
                                  </p:childTnLst>
                                </p:cTn>
                              </p:par>
                              <p:par>
                                <p:cTn id="109" presetID="9" presetClass="emph" presetSubtype="0" nodeType="withEffect">
                                  <p:stCondLst>
                                    <p:cond delay="0"/>
                                  </p:stCondLst>
                                  <p:childTnLst>
                                    <p:set>
                                      <p:cBhvr rctx="PPT">
                                        <p:cTn id="110" dur="indefinite"/>
                                        <p:tgtEl>
                                          <p:spTgt spid="46"/>
                                        </p:tgtEl>
                                        <p:attrNameLst>
                                          <p:attrName>style.opacity</p:attrName>
                                        </p:attrNameLst>
                                      </p:cBhvr>
                                      <p:to>
                                        <p:strVal val="0.15"/>
                                      </p:to>
                                    </p:set>
                                    <p:animEffect filter="image" prLst="opacity: 0.15">
                                      <p:cBhvr rctx="IE">
                                        <p:cTn id="111" dur="indefinite"/>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45" grpId="0" animBg="1"/>
      <p:bldP spid="48"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2209800"/>
            <a:ext cx="8305800" cy="1981200"/>
          </a:xfrm>
        </p:spPr>
        <p:txBody>
          <a:bodyPr/>
          <a:lstStyle/>
          <a:p>
            <a:pPr marL="0" indent="0" algn="ctr">
              <a:buNone/>
            </a:pPr>
            <a:r>
              <a:rPr lang="en-US" sz="4400" dirty="0" smtClean="0"/>
              <a:t>How do scientific papers</a:t>
            </a:r>
          </a:p>
          <a:p>
            <a:pPr marL="0" indent="0" algn="ctr">
              <a:buNone/>
            </a:pPr>
            <a:r>
              <a:rPr lang="en-US" sz="4400" b="1" dirty="0"/>
              <a:t>i</a:t>
            </a:r>
            <a:r>
              <a:rPr lang="en-US" sz="4400" b="1" dirty="0" smtClean="0"/>
              <a:t>nfluence</a:t>
            </a:r>
            <a:r>
              <a:rPr lang="en-US" sz="4400" dirty="0" smtClean="0"/>
              <a:t> each other?</a:t>
            </a:r>
            <a:endParaRPr lang="en-US" sz="4400" b="1" dirty="0"/>
          </a:p>
        </p:txBody>
      </p:sp>
    </p:spTree>
    <p:extLst>
      <p:ext uri="{BB962C8B-B14F-4D97-AF65-F5344CB8AC3E}">
        <p14:creationId xmlns:p14="http://schemas.microsoft.com/office/powerpoint/2010/main" val="26497384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influence</a:t>
            </a:r>
            <a:endParaRPr lang="en-US" dirty="0"/>
          </a:p>
        </p:txBody>
      </p:sp>
      <p:sp>
        <p:nvSpPr>
          <p:cNvPr id="3" name="Content Placeholder 2"/>
          <p:cNvSpPr>
            <a:spLocks noGrp="1"/>
          </p:cNvSpPr>
          <p:nvPr>
            <p:ph idx="1"/>
          </p:nvPr>
        </p:nvSpPr>
        <p:spPr/>
        <p:txBody>
          <a:bodyPr/>
          <a:lstStyle/>
          <a:p>
            <a:r>
              <a:rPr lang="en-US" dirty="0" smtClean="0"/>
              <a:t>Ideas flow from </a:t>
            </a:r>
            <a:r>
              <a:rPr lang="en-US" b="1" dirty="0" smtClean="0"/>
              <a:t>cited</a:t>
            </a:r>
            <a:r>
              <a:rPr lang="en-US" dirty="0" smtClean="0"/>
              <a:t> papers to </a:t>
            </a:r>
            <a:r>
              <a:rPr lang="en-US" b="1" dirty="0" smtClean="0"/>
              <a:t>citing</a:t>
            </a:r>
            <a:r>
              <a:rPr lang="en-US" dirty="0" smtClean="0"/>
              <a:t> papers</a:t>
            </a:r>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381139"/>
            <a:ext cx="3009900" cy="15274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4572000"/>
            <a:ext cx="3054065" cy="2100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1600200"/>
            <a:ext cx="3108982" cy="1390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a:stCxn id="2053" idx="2"/>
            <a:endCxn id="2051" idx="3"/>
          </p:cNvCxnSpPr>
          <p:nvPr/>
        </p:nvCxnSpPr>
        <p:spPr bwMode="auto">
          <a:xfrm flipH="1">
            <a:off x="3543300" y="2990850"/>
            <a:ext cx="1211591" cy="1154019"/>
          </a:xfrm>
          <a:prstGeom prst="straightConnector1">
            <a:avLst/>
          </a:prstGeom>
          <a:noFill/>
          <a:ln w="38100" cap="flat" cmpd="sng" algn="ctr">
            <a:solidFill>
              <a:schemeClr val="tx1"/>
            </a:solidFill>
            <a:prstDash val="solid"/>
            <a:round/>
            <a:headEnd type="none" w="med" len="med"/>
            <a:tailEnd type="triangle" w="med" len="med"/>
          </a:ln>
          <a:effectLst/>
        </p:spPr>
      </p:cxnSp>
      <p:cxnSp>
        <p:nvCxnSpPr>
          <p:cNvPr id="13" name="Straight Arrow Connector 12"/>
          <p:cNvCxnSpPr>
            <a:stCxn id="2053" idx="2"/>
            <a:endCxn id="9" idx="0"/>
          </p:cNvCxnSpPr>
          <p:nvPr/>
        </p:nvCxnSpPr>
        <p:spPr bwMode="auto">
          <a:xfrm>
            <a:off x="4754891" y="2990850"/>
            <a:ext cx="963142" cy="1581150"/>
          </a:xfrm>
          <a:prstGeom prst="straightConnector1">
            <a:avLst/>
          </a:prstGeom>
          <a:noFill/>
          <a:ln w="38100" cap="flat" cmpd="sng" algn="ctr">
            <a:solidFill>
              <a:schemeClr val="tx1"/>
            </a:solidFill>
            <a:prstDash val="solid"/>
            <a:round/>
            <a:headEnd type="none" w="med" len="med"/>
            <a:tailEnd type="triangle" w="med" len="med"/>
          </a:ln>
          <a:effectLst/>
        </p:spPr>
      </p:cxnSp>
      <p:cxnSp>
        <p:nvCxnSpPr>
          <p:cNvPr id="16" name="Straight Arrow Connector 15"/>
          <p:cNvCxnSpPr>
            <a:stCxn id="2051" idx="2"/>
            <a:endCxn id="9" idx="1"/>
          </p:cNvCxnSpPr>
          <p:nvPr/>
        </p:nvCxnSpPr>
        <p:spPr bwMode="auto">
          <a:xfrm>
            <a:off x="2038350" y="4908599"/>
            <a:ext cx="2152650" cy="713532"/>
          </a:xfrm>
          <a:prstGeom prst="straightConnector1">
            <a:avLst/>
          </a:prstGeom>
          <a:noFill/>
          <a:ln w="38100" cap="flat" cmpd="sng" algn="ctr">
            <a:solidFill>
              <a:schemeClr val="tx1"/>
            </a:solidFill>
            <a:prstDash val="solid"/>
            <a:round/>
            <a:headEnd type="none" w="med" len="med"/>
            <a:tailEnd type="triangle" w="med" len="med"/>
          </a:ln>
          <a:effectLst/>
        </p:spPr>
      </p:cxnSp>
    </p:spTree>
    <p:extLst>
      <p:ext uri="{BB962C8B-B14F-4D97-AF65-F5344CB8AC3E}">
        <p14:creationId xmlns:p14="http://schemas.microsoft.com/office/powerpoint/2010/main" val="12813559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Influence context</a:t>
            </a:r>
            <a:endParaRPr lang="en-GB"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828800"/>
            <a:ext cx="4599590" cy="2057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a:spLocks noGrp="1"/>
          </p:cNvSpPr>
          <p:nvPr>
            <p:ph idx="1"/>
          </p:nvPr>
        </p:nvSpPr>
        <p:spPr>
          <a:xfrm>
            <a:off x="457200" y="1066801"/>
            <a:ext cx="8305800" cy="685800"/>
          </a:xfrm>
        </p:spPr>
        <p:txBody>
          <a:bodyPr/>
          <a:lstStyle/>
          <a:p>
            <a:pPr marL="0" indent="0">
              <a:buNone/>
            </a:pPr>
            <a:r>
              <a:rPr lang="en-US" dirty="0" smtClean="0"/>
              <a:t>Why do I cite this paper?</a:t>
            </a:r>
            <a:endParaRPr lang="en-US" dirty="0"/>
          </a:p>
        </p:txBody>
      </p:sp>
      <p:sp>
        <p:nvSpPr>
          <p:cNvPr id="9" name="Content Placeholder 2"/>
          <p:cNvSpPr txBox="1">
            <a:spLocks/>
          </p:cNvSpPr>
          <p:nvPr/>
        </p:nvSpPr>
        <p:spPr bwMode="auto">
          <a:xfrm>
            <a:off x="2133600" y="4114800"/>
            <a:ext cx="8305800" cy="228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3"/>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4"/>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5"/>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6"/>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9pPr>
          </a:lstStyle>
          <a:p>
            <a:pPr marL="0" indent="0">
              <a:buFont typeface="Wingdings" pitchFamily="-112" charset="2"/>
              <a:buNone/>
            </a:pPr>
            <a:r>
              <a:rPr lang="en-US" dirty="0" smtClean="0"/>
              <a:t>generative</a:t>
            </a:r>
          </a:p>
          <a:p>
            <a:pPr marL="0" indent="0">
              <a:buFont typeface="Wingdings" pitchFamily="-112" charset="2"/>
              <a:buNone/>
            </a:pPr>
            <a:r>
              <a:rPr lang="en-US" dirty="0" err="1" smtClean="0"/>
              <a:t>variational</a:t>
            </a:r>
            <a:endParaRPr lang="en-US" dirty="0" smtClean="0"/>
          </a:p>
          <a:p>
            <a:pPr marL="0" indent="0">
              <a:buFont typeface="Wingdings" pitchFamily="-112" charset="2"/>
              <a:buNone/>
            </a:pPr>
            <a:r>
              <a:rPr lang="en-US" dirty="0" smtClean="0"/>
              <a:t>EM</a:t>
            </a:r>
          </a:p>
          <a:p>
            <a:pPr marL="0" indent="0">
              <a:buFont typeface="Wingdings" pitchFamily="-112" charset="2"/>
              <a:buNone/>
            </a:pPr>
            <a:r>
              <a:rPr lang="en-US" dirty="0" smtClean="0"/>
              <a:t>…</a:t>
            </a:r>
          </a:p>
        </p:txBody>
      </p:sp>
    </p:spTree>
    <p:extLst>
      <p:ext uri="{BB962C8B-B14F-4D97-AF65-F5344CB8AC3E}">
        <p14:creationId xmlns:p14="http://schemas.microsoft.com/office/powerpoint/2010/main" val="5401151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914400"/>
            <a:ext cx="1948144" cy="646331"/>
          </a:xfrm>
          <a:prstGeom prst="rect">
            <a:avLst/>
          </a:prstGeom>
        </p:spPr>
        <p:txBody>
          <a:bodyPr wrap="none">
            <a:spAutoFit/>
          </a:bodyPr>
          <a:lstStyle/>
          <a:p>
            <a:r>
              <a:rPr lang="en-US" sz="3600" kern="0" dirty="0">
                <a:solidFill>
                  <a:srgbClr val="E93927"/>
                </a:solidFill>
                <a:latin typeface="Calibri"/>
                <a:cs typeface="Calibri"/>
              </a:rPr>
              <a:t>c</a:t>
            </a:r>
            <a:r>
              <a:rPr lang="en-US" sz="3600" kern="0" dirty="0" smtClean="0">
                <a:solidFill>
                  <a:srgbClr val="E93927"/>
                </a:solidFill>
                <a:latin typeface="Calibri"/>
                <a:cs typeface="Calibri"/>
              </a:rPr>
              <a:t>old start</a:t>
            </a:r>
            <a:endParaRPr lang="en-US" sz="3600" dirty="0">
              <a:solidFill>
                <a:srgbClr val="E93927"/>
              </a:solidFill>
              <a:latin typeface="Calibri"/>
              <a:cs typeface="Calibri"/>
            </a:endParaRPr>
          </a:p>
        </p:txBody>
      </p:sp>
      <p:sp>
        <p:nvSpPr>
          <p:cNvPr id="17" name="Rectangle 16"/>
          <p:cNvSpPr/>
          <p:nvPr/>
        </p:nvSpPr>
        <p:spPr>
          <a:xfrm>
            <a:off x="152400" y="2438400"/>
            <a:ext cx="2416046" cy="646331"/>
          </a:xfrm>
          <a:prstGeom prst="rect">
            <a:avLst/>
          </a:prstGeom>
        </p:spPr>
        <p:txBody>
          <a:bodyPr wrap="none">
            <a:spAutoFit/>
          </a:bodyPr>
          <a:lstStyle/>
          <a:p>
            <a:r>
              <a:rPr lang="en-US" sz="3600" kern="0" dirty="0" smtClean="0">
                <a:solidFill>
                  <a:srgbClr val="E93927"/>
                </a:solidFill>
                <a:latin typeface="Calibri"/>
                <a:cs typeface="Calibri"/>
              </a:rPr>
              <a:t>redundancy</a:t>
            </a:r>
            <a:endParaRPr lang="en-US" sz="3600" dirty="0">
              <a:solidFill>
                <a:srgbClr val="E93927"/>
              </a:solidFill>
              <a:latin typeface="Calibri"/>
              <a:cs typeface="Calibri"/>
            </a:endParaRPr>
          </a:p>
        </p:txBody>
      </p:sp>
      <p:pic>
        <p:nvPicPr>
          <p:cNvPr id="20" name="Picture 19" descr="http://paidcontent.org/images/editorial/_original/amazon-log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050442"/>
            <a:ext cx="2133600" cy="625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netflix.hs.llnwd.net/e1/us/layout/signup/950/header/netflix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050442"/>
            <a:ext cx="16859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4"/>
          <a:srcRect t="9365" r="10704"/>
          <a:stretch/>
        </p:blipFill>
        <p:spPr>
          <a:xfrm>
            <a:off x="3573707" y="1981200"/>
            <a:ext cx="1455493" cy="1786689"/>
          </a:xfrm>
          <a:prstGeom prst="rect">
            <a:avLst/>
          </a:prstGeom>
        </p:spPr>
      </p:pic>
      <p:sp>
        <p:nvSpPr>
          <p:cNvPr id="33" name="Content Placeholder 2"/>
          <p:cNvSpPr txBox="1">
            <a:spLocks/>
          </p:cNvSpPr>
          <p:nvPr/>
        </p:nvSpPr>
        <p:spPr bwMode="auto">
          <a:xfrm>
            <a:off x="419100" y="76200"/>
            <a:ext cx="83058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5"/>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6"/>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7"/>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8"/>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9pPr>
          </a:lstStyle>
          <a:p>
            <a:pPr marL="0" indent="0" algn="ctr">
              <a:buFont typeface="Wingdings" pitchFamily="-112" charset="2"/>
              <a:buNone/>
            </a:pPr>
            <a:r>
              <a:rPr lang="en-US" sz="4800" dirty="0" smtClean="0"/>
              <a:t>Challenges</a:t>
            </a:r>
            <a:endParaRPr lang="en-US" sz="4800" dirty="0"/>
          </a:p>
        </p:txBody>
      </p:sp>
      <p:pic>
        <p:nvPicPr>
          <p:cNvPr id="34" name="Picture 33"/>
          <p:cNvPicPr>
            <a:picLocks noChangeAspect="1"/>
          </p:cNvPicPr>
          <p:nvPr/>
        </p:nvPicPr>
        <p:blipFill rotWithShape="1">
          <a:blip r:embed="rId10"/>
          <a:srcRect t="10789" r="6174"/>
          <a:stretch/>
        </p:blipFill>
        <p:spPr>
          <a:xfrm>
            <a:off x="5410200" y="1981200"/>
            <a:ext cx="1707084" cy="1880937"/>
          </a:xfrm>
          <a:prstGeom prst="rect">
            <a:avLst/>
          </a:prstGeom>
        </p:spPr>
      </p:pic>
      <p:pic>
        <p:nvPicPr>
          <p:cNvPr id="35" name="Picture 34"/>
          <p:cNvPicPr>
            <a:picLocks noChangeAspect="1"/>
          </p:cNvPicPr>
          <p:nvPr/>
        </p:nvPicPr>
        <p:blipFill rotWithShape="1">
          <a:blip r:embed="rId11"/>
          <a:srcRect t="10910" r="9185"/>
          <a:stretch/>
        </p:blipFill>
        <p:spPr>
          <a:xfrm>
            <a:off x="7467707" y="1905000"/>
            <a:ext cx="1523893" cy="1963804"/>
          </a:xfrm>
          <a:prstGeom prst="rect">
            <a:avLst/>
          </a:prstGeom>
        </p:spPr>
      </p:pic>
      <p:sp>
        <p:nvSpPr>
          <p:cNvPr id="36" name="Rectangle 35"/>
          <p:cNvSpPr/>
          <p:nvPr/>
        </p:nvSpPr>
        <p:spPr>
          <a:xfrm>
            <a:off x="152400" y="5983069"/>
            <a:ext cx="1606630" cy="646331"/>
          </a:xfrm>
          <a:prstGeom prst="rect">
            <a:avLst/>
          </a:prstGeom>
        </p:spPr>
        <p:txBody>
          <a:bodyPr wrap="none">
            <a:spAutoFit/>
          </a:bodyPr>
          <a:lstStyle/>
          <a:p>
            <a:r>
              <a:rPr lang="en-US" sz="3600" kern="0" dirty="0" smtClean="0">
                <a:solidFill>
                  <a:srgbClr val="E93927"/>
                </a:solidFill>
                <a:latin typeface="Calibri"/>
                <a:cs typeface="Calibri"/>
              </a:rPr>
              <a:t>opaque</a:t>
            </a:r>
            <a:endParaRPr lang="en-US" sz="3600" dirty="0">
              <a:solidFill>
                <a:srgbClr val="E93927"/>
              </a:solidFill>
              <a:latin typeface="Calibri"/>
              <a:cs typeface="Calibri"/>
            </a:endParaRPr>
          </a:p>
        </p:txBody>
      </p:sp>
      <p:sp>
        <p:nvSpPr>
          <p:cNvPr id="37" name="Rounded Rectangular Callout 36"/>
          <p:cNvSpPr/>
          <p:nvPr/>
        </p:nvSpPr>
        <p:spPr>
          <a:xfrm>
            <a:off x="4881562" y="6172200"/>
            <a:ext cx="4033838" cy="565563"/>
          </a:xfrm>
          <a:prstGeom prst="wedgeRoundRectCallout">
            <a:avLst>
              <a:gd name="adj1" fmla="val -78568"/>
              <a:gd name="adj2" fmla="val -20430"/>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 article?</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Rectangle 37"/>
          <p:cNvSpPr/>
          <p:nvPr/>
        </p:nvSpPr>
        <p:spPr>
          <a:xfrm>
            <a:off x="152400" y="4026243"/>
            <a:ext cx="3655944" cy="646331"/>
          </a:xfrm>
          <a:prstGeom prst="rect">
            <a:avLst/>
          </a:prstGeom>
        </p:spPr>
        <p:txBody>
          <a:bodyPr wrap="none">
            <a:spAutoFit/>
          </a:bodyPr>
          <a:lstStyle/>
          <a:p>
            <a:r>
              <a:rPr lang="en-US" sz="3600" kern="0" dirty="0">
                <a:solidFill>
                  <a:srgbClr val="E93927"/>
                </a:solidFill>
                <a:latin typeface="Calibri"/>
                <a:cs typeface="Calibri"/>
              </a:rPr>
              <a:t>l</a:t>
            </a:r>
            <a:r>
              <a:rPr lang="en-US" sz="3600" kern="0" dirty="0" smtClean="0">
                <a:solidFill>
                  <a:srgbClr val="E93927"/>
                </a:solidFill>
                <a:latin typeface="Calibri"/>
                <a:cs typeface="Calibri"/>
              </a:rPr>
              <a:t>imited interaction</a:t>
            </a:r>
            <a:endParaRPr lang="en-US" sz="3600" dirty="0">
              <a:solidFill>
                <a:srgbClr val="E93927"/>
              </a:solidFill>
              <a:latin typeface="Calibri"/>
              <a:cs typeface="Calibri"/>
            </a:endParaRPr>
          </a:p>
        </p:txBody>
      </p:sp>
      <p:sp>
        <p:nvSpPr>
          <p:cNvPr id="39" name="Rectangle 38"/>
          <p:cNvSpPr/>
          <p:nvPr/>
        </p:nvSpPr>
        <p:spPr>
          <a:xfrm>
            <a:off x="152400" y="5119355"/>
            <a:ext cx="3394454" cy="646331"/>
          </a:xfrm>
          <a:prstGeom prst="rect">
            <a:avLst/>
          </a:prstGeom>
        </p:spPr>
        <p:txBody>
          <a:bodyPr wrap="none">
            <a:spAutoFit/>
          </a:bodyPr>
          <a:lstStyle/>
          <a:p>
            <a:r>
              <a:rPr lang="en-US" sz="3600" kern="0" dirty="0" smtClean="0">
                <a:solidFill>
                  <a:srgbClr val="E93927"/>
                </a:solidFill>
                <a:latin typeface="Calibri"/>
                <a:cs typeface="Calibri"/>
              </a:rPr>
              <a:t>narrowly defined</a:t>
            </a:r>
            <a:endParaRPr lang="en-US" sz="3600" dirty="0">
              <a:solidFill>
                <a:srgbClr val="E93927"/>
              </a:solidFill>
              <a:latin typeface="Calibri"/>
              <a:cs typeface="Calibri"/>
            </a:endParaRPr>
          </a:p>
        </p:txBody>
      </p:sp>
      <p:pic>
        <p:nvPicPr>
          <p:cNvPr id="40" name="Picture 39"/>
          <p:cNvPicPr>
            <a:picLocks noChangeAspect="1"/>
          </p:cNvPicPr>
          <p:nvPr/>
        </p:nvPicPr>
        <p:blipFill>
          <a:blip r:embed="rId12"/>
          <a:stretch>
            <a:fillRect/>
          </a:stretch>
        </p:blipFill>
        <p:spPr>
          <a:xfrm>
            <a:off x="6096000" y="4089287"/>
            <a:ext cx="1600200" cy="627529"/>
          </a:xfrm>
          <a:prstGeom prst="rect">
            <a:avLst/>
          </a:prstGeom>
        </p:spPr>
      </p:pic>
      <p:sp>
        <p:nvSpPr>
          <p:cNvPr id="41" name="Rectangle 40"/>
          <p:cNvSpPr/>
          <p:nvPr/>
        </p:nvSpPr>
        <p:spPr>
          <a:xfrm>
            <a:off x="5715000" y="5105400"/>
            <a:ext cx="1343061" cy="523220"/>
          </a:xfrm>
          <a:prstGeom prst="rect">
            <a:avLst/>
          </a:prstGeom>
        </p:spPr>
        <p:txBody>
          <a:bodyPr wrap="none">
            <a:spAutoFit/>
          </a:bodyPr>
          <a:lstStyle/>
          <a:p>
            <a:r>
              <a:rPr lang="en-US" sz="2800" b="1" kern="0" dirty="0">
                <a:solidFill>
                  <a:srgbClr val="000000"/>
                </a:solidFill>
                <a:latin typeface="Calibri"/>
              </a:rPr>
              <a:t>c</a:t>
            </a:r>
            <a:r>
              <a:rPr lang="en-US" sz="2800" b="1" kern="0" dirty="0" smtClean="0">
                <a:solidFill>
                  <a:srgbClr val="000000"/>
                </a:solidFill>
                <a:latin typeface="Calibri"/>
              </a:rPr>
              <a:t>ontent</a:t>
            </a:r>
            <a:endParaRPr lang="en-US" sz="2800" b="1" dirty="0"/>
          </a:p>
        </p:txBody>
      </p:sp>
      <p:pic>
        <p:nvPicPr>
          <p:cNvPr id="42" name="Picture 3"/>
          <p:cNvPicPr>
            <a:picLocks noChangeAspect="1" noChangeArrowheads="1"/>
          </p:cNvPicPr>
          <p:nvPr/>
        </p:nvPicPr>
        <p:blipFill>
          <a:blip r:embed="rId13" cstate="print"/>
          <a:srcRect/>
          <a:stretch>
            <a:fillRect/>
          </a:stretch>
        </p:blipFill>
        <p:spPr bwMode="auto">
          <a:xfrm>
            <a:off x="5009388" y="5016843"/>
            <a:ext cx="629412" cy="850557"/>
          </a:xfrm>
          <a:prstGeom prst="rect">
            <a:avLst/>
          </a:prstGeom>
          <a:noFill/>
          <a:ln w="9525">
            <a:noFill/>
            <a:miter lim="800000"/>
            <a:headEnd/>
            <a:tailEnd/>
          </a:ln>
          <a:effectLst/>
        </p:spPr>
      </p:pic>
      <p:pic>
        <p:nvPicPr>
          <p:cNvPr id="43" name="Picture 42"/>
          <p:cNvPicPr>
            <a:picLocks noChangeAspect="1"/>
          </p:cNvPicPr>
          <p:nvPr/>
        </p:nvPicPr>
        <p:blipFill>
          <a:blip r:embed="rId14"/>
          <a:stretch>
            <a:fillRect/>
          </a:stretch>
        </p:blipFill>
        <p:spPr>
          <a:xfrm>
            <a:off x="8153400" y="5029200"/>
            <a:ext cx="825500" cy="778872"/>
          </a:xfrm>
          <a:prstGeom prst="rect">
            <a:avLst/>
          </a:prstGeom>
        </p:spPr>
      </p:pic>
      <p:sp>
        <p:nvSpPr>
          <p:cNvPr id="18" name="Rectangle 17"/>
          <p:cNvSpPr/>
          <p:nvPr/>
        </p:nvSpPr>
        <p:spPr>
          <a:xfrm>
            <a:off x="6847051" y="5115580"/>
            <a:ext cx="1230149" cy="523220"/>
          </a:xfrm>
          <a:prstGeom prst="rect">
            <a:avLst/>
          </a:prstGeom>
        </p:spPr>
        <p:txBody>
          <a:bodyPr wrap="none">
            <a:spAutoFit/>
          </a:bodyPr>
          <a:lstStyle/>
          <a:p>
            <a:r>
              <a:rPr lang="en-US" sz="2800" b="1" kern="0" dirty="0" smtClean="0">
                <a:solidFill>
                  <a:srgbClr val="000000"/>
                </a:solidFill>
                <a:latin typeface="Calibri"/>
              </a:rPr>
              <a:t> </a:t>
            </a:r>
            <a:r>
              <a:rPr lang="en-US" sz="2800" b="1" kern="0" dirty="0" smtClean="0">
                <a:solidFill>
                  <a:srgbClr val="000000"/>
                </a:solidFill>
                <a:latin typeface="Calibri"/>
              </a:rPr>
              <a:t>| trust</a:t>
            </a:r>
            <a:endParaRPr lang="en-US" sz="2800" b="1" dirty="0"/>
          </a:p>
        </p:txBody>
      </p:sp>
    </p:spTree>
    <p:extLst>
      <p:ext uri="{BB962C8B-B14F-4D97-AF65-F5344CB8AC3E}">
        <p14:creationId xmlns:p14="http://schemas.microsoft.com/office/powerpoint/2010/main" val="323067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36" grpId="0"/>
      <p:bldP spid="37" grpId="0" animBg="1"/>
      <p:bldP spid="38" grpId="0"/>
      <p:bldP spid="39" grpId="0"/>
      <p:bldP spid="41"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381000"/>
            <a:ext cx="8305800" cy="1981200"/>
          </a:xfrm>
        </p:spPr>
        <p:txBody>
          <a:bodyPr/>
          <a:lstStyle/>
          <a:p>
            <a:pPr marL="0" indent="0" algn="ctr">
              <a:buNone/>
            </a:pPr>
            <a:r>
              <a:rPr lang="en-US" sz="4400" dirty="0" smtClean="0"/>
              <a:t>Using </a:t>
            </a:r>
            <a:r>
              <a:rPr lang="en-US" sz="4400" b="1" dirty="0" smtClean="0"/>
              <a:t>citation graph </a:t>
            </a:r>
            <a:r>
              <a:rPr lang="en-US" sz="4400" dirty="0" smtClean="0"/>
              <a:t>and </a:t>
            </a:r>
            <a:r>
              <a:rPr lang="en-US" sz="4400" b="1" dirty="0" smtClean="0"/>
              <a:t>article</a:t>
            </a:r>
            <a:r>
              <a:rPr lang="en-US" sz="4400" dirty="0" smtClean="0"/>
              <a:t> </a:t>
            </a:r>
            <a:r>
              <a:rPr lang="en-US" sz="4400" b="1" dirty="0" smtClean="0"/>
              <a:t>text</a:t>
            </a:r>
            <a:r>
              <a:rPr lang="en-US" sz="4400" dirty="0" smtClean="0"/>
              <a:t>, we define </a:t>
            </a:r>
            <a:r>
              <a:rPr lang="en-US" sz="4400" b="1" dirty="0" smtClean="0"/>
              <a:t>probabilistic</a:t>
            </a:r>
            <a:r>
              <a:rPr lang="en-US" sz="4400" dirty="0" smtClean="0"/>
              <a:t> notion of </a:t>
            </a:r>
            <a:r>
              <a:rPr lang="en-US" sz="4400" b="1" dirty="0" smtClean="0"/>
              <a:t>contextual</a:t>
            </a:r>
            <a:r>
              <a:rPr lang="en-US" sz="4400" dirty="0" smtClean="0"/>
              <a:t> </a:t>
            </a:r>
            <a:r>
              <a:rPr lang="en-US" sz="4400" b="1" dirty="0" smtClean="0"/>
              <a:t>influence</a:t>
            </a:r>
            <a:endParaRPr lang="en-US" sz="4400" b="1" dirty="0"/>
          </a:p>
        </p:txBody>
      </p:sp>
      <p:sp>
        <p:nvSpPr>
          <p:cNvPr id="65" name="Rectangle 64"/>
          <p:cNvSpPr/>
          <p:nvPr/>
        </p:nvSpPr>
        <p:spPr>
          <a:xfrm>
            <a:off x="4949135" y="2644914"/>
            <a:ext cx="3813865" cy="707886"/>
          </a:xfrm>
          <a:prstGeom prst="rect">
            <a:avLst/>
          </a:prstGeom>
        </p:spPr>
        <p:txBody>
          <a:bodyPr wrap="none">
            <a:spAutoFit/>
          </a:bodyPr>
          <a:lstStyle/>
          <a:p>
            <a:r>
              <a:rPr lang="en-US" sz="2000" dirty="0" smtClean="0">
                <a:latin typeface="+mn-lt"/>
              </a:rPr>
              <a:t>prob. of influence between x and y </a:t>
            </a:r>
          </a:p>
          <a:p>
            <a:r>
              <a:rPr lang="en-US" sz="2000" b="1" dirty="0" smtClean="0">
                <a:latin typeface="+mn-lt"/>
              </a:rPr>
              <a:t>with respect to word w</a:t>
            </a:r>
            <a:endParaRPr lang="en-US" sz="2000" b="1" dirty="0">
              <a:latin typeface="+mn-lt"/>
            </a:endParaRPr>
          </a:p>
        </p:txBody>
      </p:sp>
      <p:pic>
        <p:nvPicPr>
          <p:cNvPr id="2" name="Picture 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743200"/>
            <a:ext cx="4384675" cy="506238"/>
          </a:xfrm>
          <a:prstGeom prst="rect">
            <a:avLst/>
          </a:prstGeom>
        </p:spPr>
      </p:pic>
      <p:pic>
        <p:nvPicPr>
          <p:cNvPr id="66" name="Picture 65" descr="inf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505200"/>
            <a:ext cx="3894963" cy="2571754"/>
          </a:xfrm>
          <a:prstGeom prst="rect">
            <a:avLst/>
          </a:prstGeom>
        </p:spPr>
      </p:pic>
      <p:sp>
        <p:nvSpPr>
          <p:cNvPr id="67" name="Rectangle 66"/>
          <p:cNvSpPr/>
          <p:nvPr/>
        </p:nvSpPr>
        <p:spPr>
          <a:xfrm>
            <a:off x="3429000" y="6248400"/>
            <a:ext cx="5618846" cy="400110"/>
          </a:xfrm>
          <a:prstGeom prst="rect">
            <a:avLst/>
          </a:prstGeom>
        </p:spPr>
        <p:txBody>
          <a:bodyPr wrap="none">
            <a:spAutoFit/>
          </a:bodyPr>
          <a:lstStyle/>
          <a:p>
            <a:r>
              <a:rPr lang="en-US" sz="2000" dirty="0">
                <a:latin typeface="+mn-lt"/>
              </a:rPr>
              <a:t>(</a:t>
            </a:r>
            <a:r>
              <a:rPr lang="en-US" sz="2000" dirty="0" smtClean="0">
                <a:latin typeface="+mn-lt"/>
              </a:rPr>
              <a:t>cf. Chapter 4 of thesis and [El-Arini, Guestrin 2011])</a:t>
            </a:r>
            <a:endParaRPr lang="en-US" sz="2000" b="1" dirty="0">
              <a:latin typeface="+mn-lt"/>
            </a:endParaRPr>
          </a:p>
        </p:txBody>
      </p:sp>
    </p:spTree>
    <p:extLst>
      <p:ext uri="{BB962C8B-B14F-4D97-AF65-F5344CB8AC3E}">
        <p14:creationId xmlns:p14="http://schemas.microsoft.com/office/powerpoint/2010/main" val="1553761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305800" cy="1981200"/>
          </a:xfrm>
        </p:spPr>
        <p:txBody>
          <a:bodyPr/>
          <a:lstStyle/>
          <a:p>
            <a:pPr marL="0" indent="0">
              <a:buNone/>
            </a:pPr>
            <a:r>
              <a:rPr lang="en-US" sz="4400" b="1" dirty="0" smtClean="0"/>
              <a:t>Our task:</a:t>
            </a:r>
          </a:p>
        </p:txBody>
      </p:sp>
      <p:sp>
        <p:nvSpPr>
          <p:cNvPr id="7" name="Content Placeholder 2"/>
          <p:cNvSpPr txBox="1">
            <a:spLocks/>
          </p:cNvSpPr>
          <p:nvPr/>
        </p:nvSpPr>
        <p:spPr bwMode="auto">
          <a:xfrm>
            <a:off x="381000" y="5257800"/>
            <a:ext cx="83058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3"/>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4"/>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5"/>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6"/>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9pPr>
          </a:lstStyle>
          <a:p>
            <a:pPr marL="0" indent="0" algn="ctr">
              <a:buFont typeface="Wingdings" pitchFamily="-112" charset="2"/>
              <a:buNone/>
            </a:pPr>
            <a:r>
              <a:rPr lang="en-US" sz="3600" dirty="0" smtClean="0"/>
              <a:t>Select papers with </a:t>
            </a:r>
            <a:r>
              <a:rPr lang="en-US" sz="3600" b="1" dirty="0" smtClean="0"/>
              <a:t>strong influence          </a:t>
            </a:r>
            <a:r>
              <a:rPr lang="en-US" sz="3600" dirty="0" smtClean="0"/>
              <a:t>to/from query set.</a:t>
            </a:r>
          </a:p>
        </p:txBody>
      </p:sp>
      <p:sp>
        <p:nvSpPr>
          <p:cNvPr id="9" name="Rectangle 8"/>
          <p:cNvSpPr/>
          <p:nvPr/>
        </p:nvSpPr>
        <p:spPr>
          <a:xfrm>
            <a:off x="609600" y="2819400"/>
            <a:ext cx="2166729" cy="430887"/>
          </a:xfrm>
          <a:prstGeom prst="rect">
            <a:avLst/>
          </a:prstGeom>
        </p:spPr>
        <p:txBody>
          <a:bodyPr wrap="none">
            <a:spAutoFit/>
          </a:bodyPr>
          <a:lstStyle/>
          <a:p>
            <a:r>
              <a:rPr lang="en-US" sz="2200" b="1" dirty="0" smtClean="0">
                <a:latin typeface="Calibri"/>
                <a:cs typeface="Calibri"/>
              </a:rPr>
              <a:t>Corpus of papers</a:t>
            </a:r>
            <a:endParaRPr lang="en-US" sz="2200" b="1" dirty="0">
              <a:latin typeface="Calibri"/>
              <a:cs typeface="Calibri"/>
            </a:endParaRPr>
          </a:p>
        </p:txBody>
      </p:sp>
      <p:sp>
        <p:nvSpPr>
          <p:cNvPr id="10" name="Rounded Rectangle 9"/>
          <p:cNvSpPr/>
          <p:nvPr/>
        </p:nvSpPr>
        <p:spPr bwMode="auto">
          <a:xfrm>
            <a:off x="3886200" y="1752600"/>
            <a:ext cx="1981200" cy="2971800"/>
          </a:xfrm>
          <a:prstGeom prst="roundRect">
            <a:avLst/>
          </a:prstGeom>
          <a:solidFill>
            <a:srgbClr val="2750D1"/>
          </a:solidFill>
          <a:ln w="3810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grpSp>
        <p:nvGrpSpPr>
          <p:cNvPr id="11" name="Group 10"/>
          <p:cNvGrpSpPr/>
          <p:nvPr/>
        </p:nvGrpSpPr>
        <p:grpSpPr>
          <a:xfrm>
            <a:off x="6705600" y="2362200"/>
            <a:ext cx="2155144" cy="1894368"/>
            <a:chOff x="6248400" y="4419600"/>
            <a:chExt cx="2155144" cy="1894368"/>
          </a:xfrm>
        </p:grpSpPr>
        <p:sp>
          <p:nvSpPr>
            <p:cNvPr id="12" name="Rectangle 11"/>
            <p:cNvSpPr/>
            <p:nvPr/>
          </p:nvSpPr>
          <p:spPr>
            <a:xfrm>
              <a:off x="6248400" y="4419600"/>
              <a:ext cx="2133600" cy="1894368"/>
            </a:xfrm>
            <a:prstGeom prst="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 name="TextBox 12"/>
            <p:cNvSpPr txBox="1"/>
            <p:nvPr/>
          </p:nvSpPr>
          <p:spPr>
            <a:xfrm>
              <a:off x="6275237" y="4535100"/>
              <a:ext cx="2126679"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Dynamic topic m…</a:t>
              </a:r>
              <a:endParaRPr lang="en-US" sz="2000" u="sng" dirty="0">
                <a:solidFill>
                  <a:srgbClr val="0000FF"/>
                </a:solidFill>
                <a:latin typeface="Calibri"/>
              </a:endParaRPr>
            </a:p>
          </p:txBody>
        </p:sp>
        <p:sp>
          <p:nvSpPr>
            <p:cNvPr id="14" name="TextBox 13"/>
            <p:cNvSpPr txBox="1"/>
            <p:nvPr/>
          </p:nvSpPr>
          <p:spPr>
            <a:xfrm>
              <a:off x="6275237" y="5086950"/>
              <a:ext cx="2128307"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Parallel </a:t>
              </a:r>
              <a:r>
                <a:rPr lang="en-US" sz="2000" u="sng" dirty="0" err="1" smtClean="0">
                  <a:solidFill>
                    <a:srgbClr val="0000FF"/>
                  </a:solidFill>
                  <a:latin typeface="Calibri"/>
                </a:rPr>
                <a:t>coordina</a:t>
              </a:r>
              <a:r>
                <a:rPr lang="en-US" sz="2000" u="sng" dirty="0" smtClean="0">
                  <a:solidFill>
                    <a:srgbClr val="0000FF"/>
                  </a:solidFill>
                  <a:latin typeface="Calibri"/>
                </a:rPr>
                <a:t>…</a:t>
              </a:r>
              <a:endParaRPr lang="en-US" sz="2000" u="sng" dirty="0">
                <a:solidFill>
                  <a:srgbClr val="0000FF"/>
                </a:solidFill>
                <a:latin typeface="Calibri"/>
              </a:endParaRPr>
            </a:p>
          </p:txBody>
        </p:sp>
        <p:sp>
          <p:nvSpPr>
            <p:cNvPr id="15" name="TextBox 14"/>
            <p:cNvSpPr txBox="1"/>
            <p:nvPr/>
          </p:nvSpPr>
          <p:spPr>
            <a:xfrm>
              <a:off x="6275237" y="5638800"/>
              <a:ext cx="1861056" cy="400110"/>
            </a:xfrm>
            <a:prstGeom prst="rect">
              <a:avLst/>
            </a:prstGeom>
            <a:noFill/>
          </p:spPr>
          <p:txBody>
            <a:bodyPr wrap="none" rtlCol="0">
              <a:spAutoFit/>
            </a:bodyPr>
            <a:lstStyle/>
            <a:p>
              <a:pPr defTabSz="457200" fontAlgn="auto">
                <a:spcBef>
                  <a:spcPts val="0"/>
                </a:spcBef>
                <a:spcAft>
                  <a:spcPts val="0"/>
                </a:spcAft>
              </a:pPr>
              <a:r>
                <a:rPr lang="en-US" sz="2000" u="sng" dirty="0" smtClean="0">
                  <a:solidFill>
                    <a:srgbClr val="0000FF"/>
                  </a:solidFill>
                  <a:latin typeface="Calibri"/>
                </a:rPr>
                <a:t>On basis pursuit</a:t>
              </a:r>
              <a:endParaRPr lang="en-US" sz="2000" u="sng" dirty="0">
                <a:solidFill>
                  <a:srgbClr val="0000FF"/>
                </a:solidFill>
                <a:latin typeface="Calibri"/>
              </a:endParaRPr>
            </a:p>
          </p:txBody>
        </p:sp>
      </p:grpSp>
      <p:sp>
        <p:nvSpPr>
          <p:cNvPr id="16" name="Rectangle 15"/>
          <p:cNvSpPr/>
          <p:nvPr/>
        </p:nvSpPr>
        <p:spPr>
          <a:xfrm>
            <a:off x="6629400" y="4343400"/>
            <a:ext cx="2379152" cy="430887"/>
          </a:xfrm>
          <a:prstGeom prst="rect">
            <a:avLst/>
          </a:prstGeom>
        </p:spPr>
        <p:txBody>
          <a:bodyPr wrap="none">
            <a:spAutoFit/>
          </a:bodyPr>
          <a:lstStyle/>
          <a:p>
            <a:r>
              <a:rPr lang="en-US" sz="2200" b="1" dirty="0" smtClean="0">
                <a:latin typeface="Calibri"/>
                <a:cs typeface="Calibri"/>
              </a:rPr>
              <a:t>Recommendations</a:t>
            </a:r>
            <a:endParaRPr lang="en-US" sz="2200" b="1" dirty="0">
              <a:latin typeface="Calibri"/>
              <a:cs typeface="Calibri"/>
            </a:endParaRPr>
          </a:p>
        </p:txBody>
      </p:sp>
      <p:sp>
        <p:nvSpPr>
          <p:cNvPr id="17" name="Right Arrow 16"/>
          <p:cNvSpPr/>
          <p:nvPr/>
        </p:nvSpPr>
        <p:spPr bwMode="auto">
          <a:xfrm>
            <a:off x="3200400" y="2057400"/>
            <a:ext cx="533400" cy="457200"/>
          </a:xfrm>
          <a:prstGeom prst="rightArrow">
            <a:avLst/>
          </a:prstGeom>
          <a:solidFill>
            <a:schemeClr val="bg1">
              <a:lumMod val="50000"/>
            </a:schemeClr>
          </a:solidFill>
          <a:ln w="3810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8" name="Right Arrow 17"/>
          <p:cNvSpPr/>
          <p:nvPr/>
        </p:nvSpPr>
        <p:spPr bwMode="auto">
          <a:xfrm>
            <a:off x="6019800" y="3048000"/>
            <a:ext cx="533400" cy="457200"/>
          </a:xfrm>
          <a:prstGeom prst="rightArrow">
            <a:avLst/>
          </a:prstGeom>
          <a:solidFill>
            <a:schemeClr val="bg1">
              <a:lumMod val="50000"/>
            </a:schemeClr>
          </a:solidFill>
          <a:ln w="3810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9" name="Rectangle 18"/>
          <p:cNvSpPr/>
          <p:nvPr/>
        </p:nvSpPr>
        <p:spPr>
          <a:xfrm>
            <a:off x="4243454" y="2844224"/>
            <a:ext cx="1266693" cy="584776"/>
          </a:xfrm>
          <a:prstGeom prst="rect">
            <a:avLst/>
          </a:prstGeom>
        </p:spPr>
        <p:txBody>
          <a:bodyPr wrap="none">
            <a:spAutoFit/>
          </a:bodyPr>
          <a:lstStyle/>
          <a:p>
            <a:r>
              <a:rPr lang="en-US" sz="3200" b="1" dirty="0" smtClean="0">
                <a:solidFill>
                  <a:schemeClr val="accent1"/>
                </a:solidFill>
                <a:latin typeface="Calibri"/>
                <a:cs typeface="Calibri"/>
              </a:rPr>
              <a:t>model</a:t>
            </a:r>
            <a:endParaRPr lang="en-US" sz="3200" b="1" dirty="0">
              <a:solidFill>
                <a:schemeClr val="accent1"/>
              </a:solidFill>
              <a:latin typeface="Calibri"/>
              <a:cs typeface="Calibri"/>
            </a:endParaRPr>
          </a:p>
        </p:txBody>
      </p:sp>
      <p:sp>
        <p:nvSpPr>
          <p:cNvPr id="20" name="Rectangle 19"/>
          <p:cNvSpPr/>
          <p:nvPr/>
        </p:nvSpPr>
        <p:spPr>
          <a:xfrm>
            <a:off x="959996" y="4800600"/>
            <a:ext cx="1326004" cy="430887"/>
          </a:xfrm>
          <a:prstGeom prst="rect">
            <a:avLst/>
          </a:prstGeom>
        </p:spPr>
        <p:txBody>
          <a:bodyPr wrap="none">
            <a:spAutoFit/>
          </a:bodyPr>
          <a:lstStyle/>
          <a:p>
            <a:r>
              <a:rPr lang="en-US" sz="2200" b="1" dirty="0" smtClean="0">
                <a:latin typeface="Calibri"/>
                <a:cs typeface="Calibri"/>
              </a:rPr>
              <a:t>Query set</a:t>
            </a:r>
            <a:endParaRPr lang="en-US" sz="2200" b="1" dirty="0">
              <a:latin typeface="Calibri"/>
              <a:cs typeface="Calibri"/>
            </a:endParaRPr>
          </a:p>
        </p:txBody>
      </p:sp>
      <p:pic>
        <p:nvPicPr>
          <p:cNvPr id="21" name="Picture 5" descr="http://library.rit.edu/files/library/imagecache/large_news/news/jstor_logo.jpg"/>
          <p:cNvPicPr>
            <a:picLocks noChangeAspect="1" noChangeArrowheads="1"/>
          </p:cNvPicPr>
          <p:nvPr/>
        </p:nvPicPr>
        <p:blipFill>
          <a:blip r:embed="rId8" cstate="print"/>
          <a:srcRect/>
          <a:stretch>
            <a:fillRect/>
          </a:stretch>
        </p:blipFill>
        <p:spPr bwMode="auto">
          <a:xfrm>
            <a:off x="1905000" y="1733549"/>
            <a:ext cx="794067" cy="1009651"/>
          </a:xfrm>
          <a:prstGeom prst="rect">
            <a:avLst/>
          </a:prstGeom>
          <a:noFill/>
        </p:spPr>
      </p:pic>
      <p:pic>
        <p:nvPicPr>
          <p:cNvPr id="22" name="Picture 6" descr="http://lcsd.cs.tamu.edu/2007/ACM.jpg"/>
          <p:cNvPicPr>
            <a:picLocks noChangeAspect="1" noChangeArrowheads="1"/>
          </p:cNvPicPr>
          <p:nvPr/>
        </p:nvPicPr>
        <p:blipFill>
          <a:blip r:embed="rId9" cstate="print"/>
          <a:srcRect/>
          <a:stretch>
            <a:fillRect/>
          </a:stretch>
        </p:blipFill>
        <p:spPr bwMode="auto">
          <a:xfrm>
            <a:off x="838200" y="1733549"/>
            <a:ext cx="914400" cy="912939"/>
          </a:xfrm>
          <a:prstGeom prst="rect">
            <a:avLst/>
          </a:prstGeom>
          <a:noFill/>
        </p:spPr>
      </p:pic>
      <p:pic>
        <p:nvPicPr>
          <p:cNvPr id="4" name="Picture 3"/>
          <p:cNvPicPr>
            <a:picLocks noChangeAspect="1"/>
          </p:cNvPicPr>
          <p:nvPr/>
        </p:nvPicPr>
        <p:blipFill>
          <a:blip r:embed="rId10"/>
          <a:stretch>
            <a:fillRect/>
          </a:stretch>
        </p:blipFill>
        <p:spPr>
          <a:xfrm>
            <a:off x="228600" y="3581400"/>
            <a:ext cx="758063" cy="1193800"/>
          </a:xfrm>
          <a:prstGeom prst="rect">
            <a:avLst/>
          </a:prstGeom>
          <a:ln>
            <a:solidFill>
              <a:schemeClr val="tx1"/>
            </a:solidFill>
          </a:ln>
        </p:spPr>
      </p:pic>
      <p:pic>
        <p:nvPicPr>
          <p:cNvPr id="5" name="Picture 4"/>
          <p:cNvPicPr>
            <a:picLocks noChangeAspect="1"/>
          </p:cNvPicPr>
          <p:nvPr/>
        </p:nvPicPr>
        <p:blipFill>
          <a:blip r:embed="rId11"/>
          <a:stretch>
            <a:fillRect/>
          </a:stretch>
        </p:blipFill>
        <p:spPr>
          <a:xfrm>
            <a:off x="2190180" y="3581400"/>
            <a:ext cx="768286" cy="1193800"/>
          </a:xfrm>
          <a:prstGeom prst="rect">
            <a:avLst/>
          </a:prstGeom>
          <a:ln>
            <a:solidFill>
              <a:srgbClr val="000000"/>
            </a:solidFill>
          </a:ln>
        </p:spPr>
      </p:pic>
      <p:pic>
        <p:nvPicPr>
          <p:cNvPr id="6" name="Picture 5"/>
          <p:cNvPicPr>
            <a:picLocks noChangeAspect="1"/>
          </p:cNvPicPr>
          <p:nvPr/>
        </p:nvPicPr>
        <p:blipFill>
          <a:blip r:embed="rId12"/>
          <a:stretch>
            <a:fillRect/>
          </a:stretch>
        </p:blipFill>
        <p:spPr>
          <a:xfrm>
            <a:off x="1132265" y="3581400"/>
            <a:ext cx="911801" cy="1188104"/>
          </a:xfrm>
          <a:prstGeom prst="rect">
            <a:avLst/>
          </a:prstGeom>
          <a:ln>
            <a:solidFill>
              <a:srgbClr val="000000"/>
            </a:solidFill>
          </a:ln>
        </p:spPr>
      </p:pic>
      <p:sp>
        <p:nvSpPr>
          <p:cNvPr id="29" name="Right Arrow 28"/>
          <p:cNvSpPr/>
          <p:nvPr/>
        </p:nvSpPr>
        <p:spPr bwMode="auto">
          <a:xfrm>
            <a:off x="3200400" y="3886200"/>
            <a:ext cx="533400" cy="457200"/>
          </a:xfrm>
          <a:prstGeom prst="rightArrow">
            <a:avLst/>
          </a:prstGeom>
          <a:solidFill>
            <a:schemeClr val="bg1">
              <a:lumMod val="50000"/>
            </a:schemeClr>
          </a:solidFill>
          <a:ln w="3810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pic>
        <p:nvPicPr>
          <p:cNvPr id="26" name="Picture 25"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62400" y="4209248"/>
            <a:ext cx="1905000" cy="285750"/>
          </a:xfrm>
          <a:prstGeom prst="rect">
            <a:avLst/>
          </a:prstGeom>
        </p:spPr>
      </p:pic>
    </p:spTree>
    <p:extLst>
      <p:ext uri="{BB962C8B-B14F-4D97-AF65-F5344CB8AC3E}">
        <p14:creationId xmlns:p14="http://schemas.microsoft.com/office/powerpoint/2010/main" val="2431206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6" grpId="0"/>
      <p:bldP spid="17" grpId="0" animBg="1"/>
      <p:bldP spid="18" grpId="0" animBg="1"/>
      <p:bldP spid="19" grpId="0"/>
      <p:bldP spid="20" grpId="0"/>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1981200" y="609600"/>
            <a:ext cx="5105400" cy="914400"/>
          </a:xfrm>
        </p:spPr>
        <p:txBody>
          <a:bodyPr/>
          <a:lstStyle/>
          <a:p>
            <a:pPr marL="0" indent="0" algn="ctr">
              <a:buNone/>
            </a:pPr>
            <a:r>
              <a:rPr lang="en-US" sz="4400" dirty="0" smtClean="0">
                <a:latin typeface="Calibri"/>
                <a:cs typeface="Calibri"/>
              </a:rPr>
              <a:t>[general recipe]</a:t>
            </a:r>
            <a:endParaRPr lang="en-US" sz="4400" b="1" dirty="0">
              <a:latin typeface="Calibri"/>
              <a:cs typeface="Calibri"/>
            </a:endParaRPr>
          </a:p>
        </p:txBody>
      </p:sp>
      <p:sp>
        <p:nvSpPr>
          <p:cNvPr id="45" name="Content Placeholder 2"/>
          <p:cNvSpPr txBox="1">
            <a:spLocks/>
          </p:cNvSpPr>
          <p:nvPr/>
        </p:nvSpPr>
        <p:spPr bwMode="auto">
          <a:xfrm>
            <a:off x="152400" y="0"/>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5400" b="1" dirty="0" smtClean="0">
                <a:latin typeface="Calibri"/>
                <a:cs typeface="Calibri"/>
              </a:rPr>
              <a:t>Interactive Concept Coverage</a:t>
            </a:r>
            <a:endParaRPr lang="en-US" sz="5400" b="1" dirty="0">
              <a:latin typeface="Calibri"/>
              <a:cs typeface="Calibri"/>
            </a:endParaRPr>
          </a:p>
        </p:txBody>
      </p:sp>
      <p:pic>
        <p:nvPicPr>
          <p:cNvPr id="2" name="Picture 1" descr="general recip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2300" y="1447800"/>
            <a:ext cx="2819400" cy="1807891"/>
          </a:xfrm>
          <a:prstGeom prst="rect">
            <a:avLst/>
          </a:prstGeom>
          <a:ln w="38100" cmpd="sng">
            <a:solidFill>
              <a:srgbClr val="000000"/>
            </a:solidFill>
            <a:prstDash val="sysDash"/>
          </a:ln>
        </p:spPr>
      </p:pic>
      <p:sp>
        <p:nvSpPr>
          <p:cNvPr id="63" name="Content Placeholder 2"/>
          <p:cNvSpPr txBox="1">
            <a:spLocks/>
          </p:cNvSpPr>
          <p:nvPr/>
        </p:nvSpPr>
        <p:spPr bwMode="auto">
          <a:xfrm>
            <a:off x="28575" y="3276600"/>
            <a:ext cx="8963025"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items</a:t>
            </a:r>
            <a:r>
              <a:rPr lang="en-US" sz="3200" dirty="0" smtClean="0">
                <a:latin typeface="Calibri"/>
                <a:cs typeface="Calibri"/>
              </a:rPr>
              <a:t> to recommend from</a:t>
            </a:r>
          </a:p>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concepts</a:t>
            </a:r>
            <a:r>
              <a:rPr lang="en-US" sz="3200" dirty="0" smtClean="0">
                <a:latin typeface="Calibri"/>
                <a:cs typeface="Calibri"/>
              </a:rPr>
              <a:t> [what makes items redundant?]</a:t>
            </a:r>
          </a:p>
          <a:p>
            <a:pPr marL="514350" indent="-514350">
              <a:buFont typeface="Wingdings" pitchFamily="-112" charset="2"/>
              <a:buAutoNum type="arabicPeriod"/>
            </a:pPr>
            <a:r>
              <a:rPr lang="en-US" sz="3200" b="1" dirty="0" smtClean="0">
                <a:latin typeface="Calibri"/>
                <a:cs typeface="Calibri"/>
              </a:rPr>
              <a:t>Weigh</a:t>
            </a:r>
            <a:r>
              <a:rPr lang="en-US" sz="3200" dirty="0" smtClean="0">
                <a:latin typeface="Calibri"/>
                <a:cs typeface="Calibri"/>
              </a:rPr>
              <a:t> concepts by general importance</a:t>
            </a:r>
          </a:p>
          <a:p>
            <a:pPr marL="514350" indent="-514350">
              <a:buFont typeface="Wingdings" pitchFamily="-112" charset="2"/>
              <a:buAutoNum type="arabicPeriod"/>
            </a:pPr>
            <a:r>
              <a:rPr lang="en-US" sz="3200" dirty="0" smtClean="0">
                <a:latin typeface="Calibri"/>
                <a:cs typeface="Calibri"/>
              </a:rPr>
              <a:t>Define </a:t>
            </a:r>
            <a:r>
              <a:rPr lang="en-US" sz="3200" b="1" dirty="0" smtClean="0">
                <a:latin typeface="Calibri"/>
                <a:cs typeface="Calibri"/>
              </a:rPr>
              <a:t>document coverage function</a:t>
            </a:r>
          </a:p>
          <a:p>
            <a:pPr marL="514350" indent="-514350">
              <a:buFont typeface="Wingdings" pitchFamily="-112" charset="2"/>
              <a:buAutoNum type="arabicPeriod"/>
            </a:pPr>
            <a:r>
              <a:rPr lang="en-US" sz="3200" b="1" dirty="0" smtClean="0">
                <a:latin typeface="Calibri"/>
                <a:cs typeface="Calibri"/>
              </a:rPr>
              <a:t>Select</a:t>
            </a:r>
            <a:r>
              <a:rPr lang="en-US" sz="3200" dirty="0" smtClean="0">
                <a:latin typeface="Calibri"/>
                <a:cs typeface="Calibri"/>
              </a:rPr>
              <a:t> items using probabilistic MAX-COVER</a:t>
            </a:r>
          </a:p>
          <a:p>
            <a:pPr marL="514350" indent="-514350">
              <a:buFont typeface="Wingdings" pitchFamily="-112" charset="2"/>
              <a:buAutoNum type="arabicPeriod"/>
            </a:pPr>
            <a:r>
              <a:rPr lang="en-US" sz="3200" dirty="0">
                <a:latin typeface="Calibri"/>
                <a:cs typeface="Calibri"/>
              </a:rPr>
              <a:t>O</a:t>
            </a:r>
            <a:r>
              <a:rPr lang="en-US" sz="3200" dirty="0" smtClean="0">
                <a:latin typeface="Calibri"/>
                <a:cs typeface="Calibri"/>
              </a:rPr>
              <a:t>btain </a:t>
            </a:r>
            <a:r>
              <a:rPr lang="en-US" sz="3200" b="1" dirty="0" smtClean="0">
                <a:latin typeface="Calibri"/>
                <a:cs typeface="Calibri"/>
              </a:rPr>
              <a:t>feedback</a:t>
            </a:r>
            <a:r>
              <a:rPr lang="en-US" sz="3200" dirty="0" smtClean="0">
                <a:latin typeface="Calibri"/>
                <a:cs typeface="Calibri"/>
              </a:rPr>
              <a:t>, </a:t>
            </a:r>
            <a:r>
              <a:rPr lang="en-US" sz="3200" b="1" dirty="0" smtClean="0">
                <a:latin typeface="Calibri"/>
                <a:cs typeface="Calibri"/>
              </a:rPr>
              <a:t>update</a:t>
            </a:r>
            <a:r>
              <a:rPr lang="en-US" sz="3200" dirty="0" smtClean="0">
                <a:latin typeface="Calibri"/>
                <a:cs typeface="Calibri"/>
              </a:rPr>
              <a:t> weights</a:t>
            </a:r>
            <a:endParaRPr lang="en-US" sz="3200" dirty="0">
              <a:latin typeface="Calibri"/>
              <a:cs typeface="Calibri"/>
            </a:endParaRPr>
          </a:p>
        </p:txBody>
      </p:sp>
    </p:spTree>
    <p:extLst>
      <p:ext uri="{BB962C8B-B14F-4D97-AF65-F5344CB8AC3E}">
        <p14:creationId xmlns:p14="http://schemas.microsoft.com/office/powerpoint/2010/main" val="25086631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1981200" y="609600"/>
            <a:ext cx="5105400" cy="914400"/>
          </a:xfrm>
        </p:spPr>
        <p:txBody>
          <a:bodyPr/>
          <a:lstStyle/>
          <a:p>
            <a:pPr marL="0" indent="0" algn="ctr">
              <a:buNone/>
            </a:pPr>
            <a:r>
              <a:rPr lang="en-US" sz="4400" dirty="0" smtClean="0">
                <a:latin typeface="Calibri"/>
                <a:cs typeface="Calibri"/>
              </a:rPr>
              <a:t>[general recipe]</a:t>
            </a:r>
            <a:endParaRPr lang="en-US" sz="4400" b="1" dirty="0">
              <a:latin typeface="Calibri"/>
              <a:cs typeface="Calibri"/>
            </a:endParaRPr>
          </a:p>
        </p:txBody>
      </p:sp>
      <p:sp>
        <p:nvSpPr>
          <p:cNvPr id="45" name="Content Placeholder 2"/>
          <p:cNvSpPr txBox="1">
            <a:spLocks/>
          </p:cNvSpPr>
          <p:nvPr/>
        </p:nvSpPr>
        <p:spPr bwMode="auto">
          <a:xfrm>
            <a:off x="152400" y="0"/>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5400" b="1" dirty="0" smtClean="0">
                <a:latin typeface="Calibri"/>
                <a:cs typeface="Calibri"/>
              </a:rPr>
              <a:t>Interactive Concept Coverage</a:t>
            </a:r>
            <a:endParaRPr lang="en-US" sz="5400" b="1" dirty="0">
              <a:latin typeface="Calibri"/>
              <a:cs typeface="Calibri"/>
            </a:endParaRPr>
          </a:p>
        </p:txBody>
      </p:sp>
      <p:pic>
        <p:nvPicPr>
          <p:cNvPr id="2" name="Picture 1" descr="general recip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2300" y="1447800"/>
            <a:ext cx="2819400" cy="1807891"/>
          </a:xfrm>
          <a:prstGeom prst="rect">
            <a:avLst/>
          </a:prstGeom>
          <a:ln w="38100" cmpd="sng">
            <a:solidFill>
              <a:srgbClr val="000000"/>
            </a:solidFill>
            <a:prstDash val="sysDash"/>
          </a:ln>
        </p:spPr>
      </p:pic>
      <p:sp>
        <p:nvSpPr>
          <p:cNvPr id="63" name="Content Placeholder 2"/>
          <p:cNvSpPr txBox="1">
            <a:spLocks/>
          </p:cNvSpPr>
          <p:nvPr/>
        </p:nvSpPr>
        <p:spPr bwMode="auto">
          <a:xfrm>
            <a:off x="28575" y="3276600"/>
            <a:ext cx="8963025"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items</a:t>
            </a:r>
            <a:r>
              <a:rPr lang="en-US" sz="3200" dirty="0" smtClean="0">
                <a:latin typeface="Calibri"/>
                <a:cs typeface="Calibri"/>
              </a:rPr>
              <a:t> to recommend from</a:t>
            </a:r>
          </a:p>
          <a:p>
            <a:pPr marL="0" indent="0">
              <a:buNone/>
            </a:pPr>
            <a:endParaRPr lang="en-US" sz="3200" dirty="0">
              <a:latin typeface="Calibri"/>
              <a:cs typeface="Calibri"/>
            </a:endParaRPr>
          </a:p>
        </p:txBody>
      </p:sp>
      <p:pic>
        <p:nvPicPr>
          <p:cNvPr id="6" name="Picture 5" descr="http://library.rit.edu/files/library/imagecache/large_news/news/jstor_logo.jpg"/>
          <p:cNvPicPr>
            <a:picLocks noChangeAspect="1" noChangeArrowheads="1"/>
          </p:cNvPicPr>
          <p:nvPr/>
        </p:nvPicPr>
        <p:blipFill>
          <a:blip r:embed="rId8" cstate="print"/>
          <a:srcRect/>
          <a:stretch>
            <a:fillRect/>
          </a:stretch>
        </p:blipFill>
        <p:spPr bwMode="auto">
          <a:xfrm>
            <a:off x="4387533" y="4114800"/>
            <a:ext cx="794067" cy="1009651"/>
          </a:xfrm>
          <a:prstGeom prst="rect">
            <a:avLst/>
          </a:prstGeom>
          <a:noFill/>
        </p:spPr>
      </p:pic>
      <p:pic>
        <p:nvPicPr>
          <p:cNvPr id="7" name="Picture 6" descr="http://lcsd.cs.tamu.edu/2007/ACM.jpg"/>
          <p:cNvPicPr>
            <a:picLocks noChangeAspect="1" noChangeArrowheads="1"/>
          </p:cNvPicPr>
          <p:nvPr/>
        </p:nvPicPr>
        <p:blipFill>
          <a:blip r:embed="rId9" cstate="print"/>
          <a:srcRect/>
          <a:stretch>
            <a:fillRect/>
          </a:stretch>
        </p:blipFill>
        <p:spPr bwMode="auto">
          <a:xfrm>
            <a:off x="3320733" y="4114800"/>
            <a:ext cx="914400" cy="912939"/>
          </a:xfrm>
          <a:prstGeom prst="rect">
            <a:avLst/>
          </a:prstGeom>
          <a:noFill/>
        </p:spPr>
      </p:pic>
    </p:spTree>
    <p:extLst>
      <p:ext uri="{BB962C8B-B14F-4D97-AF65-F5344CB8AC3E}">
        <p14:creationId xmlns:p14="http://schemas.microsoft.com/office/powerpoint/2010/main" val="324033300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1981200" y="609600"/>
            <a:ext cx="5105400" cy="914400"/>
          </a:xfrm>
        </p:spPr>
        <p:txBody>
          <a:bodyPr/>
          <a:lstStyle/>
          <a:p>
            <a:pPr marL="0" indent="0" algn="ctr">
              <a:buNone/>
            </a:pPr>
            <a:r>
              <a:rPr lang="en-US" sz="4400" dirty="0" smtClean="0">
                <a:latin typeface="Calibri"/>
                <a:cs typeface="Calibri"/>
              </a:rPr>
              <a:t>[general recipe]</a:t>
            </a:r>
            <a:endParaRPr lang="en-US" sz="4400" b="1" dirty="0">
              <a:latin typeface="Calibri"/>
              <a:cs typeface="Calibri"/>
            </a:endParaRPr>
          </a:p>
        </p:txBody>
      </p:sp>
      <p:sp>
        <p:nvSpPr>
          <p:cNvPr id="45" name="Content Placeholder 2"/>
          <p:cNvSpPr txBox="1">
            <a:spLocks/>
          </p:cNvSpPr>
          <p:nvPr/>
        </p:nvSpPr>
        <p:spPr bwMode="auto">
          <a:xfrm>
            <a:off x="152400" y="0"/>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5400" b="1" dirty="0" smtClean="0">
                <a:latin typeface="Calibri"/>
                <a:cs typeface="Calibri"/>
              </a:rPr>
              <a:t>Interactive Concept Coverage</a:t>
            </a:r>
            <a:endParaRPr lang="en-US" sz="5400" b="1" dirty="0">
              <a:latin typeface="Calibri"/>
              <a:cs typeface="Calibri"/>
            </a:endParaRPr>
          </a:p>
        </p:txBody>
      </p:sp>
      <p:pic>
        <p:nvPicPr>
          <p:cNvPr id="2" name="Picture 1" descr="general recip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2300" y="1447800"/>
            <a:ext cx="2819400" cy="1807891"/>
          </a:xfrm>
          <a:prstGeom prst="rect">
            <a:avLst/>
          </a:prstGeom>
          <a:ln w="38100" cmpd="sng">
            <a:solidFill>
              <a:srgbClr val="000000"/>
            </a:solidFill>
            <a:prstDash val="sysDash"/>
          </a:ln>
        </p:spPr>
      </p:pic>
      <p:sp>
        <p:nvSpPr>
          <p:cNvPr id="63" name="Content Placeholder 2"/>
          <p:cNvSpPr txBox="1">
            <a:spLocks/>
          </p:cNvSpPr>
          <p:nvPr/>
        </p:nvSpPr>
        <p:spPr bwMode="auto">
          <a:xfrm>
            <a:off x="28575" y="3276600"/>
            <a:ext cx="8963025"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items</a:t>
            </a:r>
            <a:r>
              <a:rPr lang="en-US" sz="3200" dirty="0" smtClean="0">
                <a:latin typeface="Calibri"/>
                <a:cs typeface="Calibri"/>
              </a:rPr>
              <a:t> to recommend from</a:t>
            </a:r>
          </a:p>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concepts</a:t>
            </a:r>
            <a:r>
              <a:rPr lang="en-US" sz="3200" dirty="0" smtClean="0">
                <a:latin typeface="Calibri"/>
                <a:cs typeface="Calibri"/>
              </a:rPr>
              <a:t> [what makes items redundant?]</a:t>
            </a:r>
          </a:p>
        </p:txBody>
      </p:sp>
      <p:sp>
        <p:nvSpPr>
          <p:cNvPr id="6" name="Content Placeholder 2"/>
          <p:cNvSpPr txBox="1">
            <a:spLocks/>
          </p:cNvSpPr>
          <p:nvPr/>
        </p:nvSpPr>
        <p:spPr bwMode="auto">
          <a:xfrm>
            <a:off x="609600" y="4495800"/>
            <a:ext cx="7772400" cy="15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3600" dirty="0" smtClean="0">
                <a:latin typeface="Calibri"/>
                <a:cs typeface="Calibri"/>
              </a:rPr>
              <a:t>Articles </a:t>
            </a:r>
            <a:r>
              <a:rPr lang="en-US" sz="3600" b="1" dirty="0" smtClean="0">
                <a:latin typeface="Calibri"/>
                <a:cs typeface="Calibri"/>
              </a:rPr>
              <a:t>redundant</a:t>
            </a:r>
            <a:r>
              <a:rPr lang="en-US" sz="3600" dirty="0" smtClean="0">
                <a:latin typeface="Calibri"/>
                <a:cs typeface="Calibri"/>
              </a:rPr>
              <a:t> if influenced by the </a:t>
            </a:r>
            <a:r>
              <a:rPr lang="en-US" sz="3600" b="1" dirty="0" smtClean="0">
                <a:latin typeface="Calibri"/>
                <a:cs typeface="Calibri"/>
              </a:rPr>
              <a:t>same query paper in the same way</a:t>
            </a:r>
            <a:endParaRPr lang="en-US" sz="3600" b="1" dirty="0">
              <a:latin typeface="Calibri"/>
              <a:cs typeface="Calibri"/>
            </a:endParaRPr>
          </a:p>
        </p:txBody>
      </p:sp>
      <p:pic>
        <p:nvPicPr>
          <p:cNvPr id="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3000" y="5715000"/>
            <a:ext cx="2161190" cy="9667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9" cstate="print"/>
          <a:srcRect/>
          <a:stretch>
            <a:fillRect/>
          </a:stretch>
        </p:blipFill>
        <p:spPr bwMode="auto">
          <a:xfrm>
            <a:off x="5638800" y="5638800"/>
            <a:ext cx="533400" cy="533400"/>
          </a:xfrm>
          <a:prstGeom prst="rect">
            <a:avLst/>
          </a:prstGeom>
          <a:noFill/>
          <a:ln w="9525">
            <a:noFill/>
            <a:miter lim="800000"/>
            <a:headEnd/>
            <a:tailEnd/>
          </a:ln>
          <a:effectLst/>
        </p:spPr>
      </p:pic>
      <p:pic>
        <p:nvPicPr>
          <p:cNvPr id="12" name="Picture 2"/>
          <p:cNvPicPr>
            <a:picLocks noChangeAspect="1" noChangeArrowheads="1"/>
          </p:cNvPicPr>
          <p:nvPr/>
        </p:nvPicPr>
        <p:blipFill>
          <a:blip r:embed="rId9" cstate="print"/>
          <a:srcRect/>
          <a:stretch>
            <a:fillRect/>
          </a:stretch>
        </p:blipFill>
        <p:spPr bwMode="auto">
          <a:xfrm>
            <a:off x="5715000" y="6248400"/>
            <a:ext cx="533400" cy="533400"/>
          </a:xfrm>
          <a:prstGeom prst="rect">
            <a:avLst/>
          </a:prstGeom>
          <a:noFill/>
          <a:ln w="9525">
            <a:noFill/>
            <a:miter lim="800000"/>
            <a:headEnd/>
            <a:tailEnd/>
          </a:ln>
          <a:effectLst/>
        </p:spPr>
      </p:pic>
      <p:sp>
        <p:nvSpPr>
          <p:cNvPr id="4" name="Freeform 3"/>
          <p:cNvSpPr/>
          <p:nvPr/>
        </p:nvSpPr>
        <p:spPr>
          <a:xfrm>
            <a:off x="3302000" y="5812048"/>
            <a:ext cx="2219158" cy="350794"/>
          </a:xfrm>
          <a:custGeom>
            <a:avLst/>
            <a:gdLst>
              <a:gd name="connsiteX0" fmla="*/ 0 w 2219158"/>
              <a:gd name="connsiteY0" fmla="*/ 350794 h 350794"/>
              <a:gd name="connsiteX1" fmla="*/ 467895 w 2219158"/>
              <a:gd name="connsiteY1" fmla="*/ 230478 h 350794"/>
              <a:gd name="connsiteX2" fmla="*/ 1203158 w 2219158"/>
              <a:gd name="connsiteY2" fmla="*/ 3215 h 350794"/>
              <a:gd name="connsiteX3" fmla="*/ 1751263 w 2219158"/>
              <a:gd name="connsiteY3" fmla="*/ 96794 h 350794"/>
              <a:gd name="connsiteX4" fmla="*/ 2219158 w 2219158"/>
              <a:gd name="connsiteY4" fmla="*/ 96794 h 35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158" h="350794">
                <a:moveTo>
                  <a:pt x="0" y="350794"/>
                </a:moveTo>
                <a:cubicBezTo>
                  <a:pt x="133684" y="319601"/>
                  <a:pt x="267369" y="288408"/>
                  <a:pt x="467895" y="230478"/>
                </a:cubicBezTo>
                <a:cubicBezTo>
                  <a:pt x="668421" y="172548"/>
                  <a:pt x="989263" y="25496"/>
                  <a:pt x="1203158" y="3215"/>
                </a:cubicBezTo>
                <a:cubicBezTo>
                  <a:pt x="1417053" y="-19066"/>
                  <a:pt x="1581930" y="81198"/>
                  <a:pt x="1751263" y="96794"/>
                </a:cubicBezTo>
                <a:cubicBezTo>
                  <a:pt x="1920596" y="112390"/>
                  <a:pt x="2219158" y="96794"/>
                  <a:pt x="2219158" y="96794"/>
                </a:cubicBezTo>
              </a:path>
            </a:pathLst>
          </a:custGeom>
          <a:ln w="38100" cmpd="sng">
            <a:solidFill>
              <a:srgbClr val="00009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5" name="Freeform 4"/>
          <p:cNvSpPr/>
          <p:nvPr/>
        </p:nvSpPr>
        <p:spPr>
          <a:xfrm>
            <a:off x="3328737" y="6176211"/>
            <a:ext cx="2366210" cy="270338"/>
          </a:xfrm>
          <a:custGeom>
            <a:avLst/>
            <a:gdLst>
              <a:gd name="connsiteX0" fmla="*/ 0 w 2366210"/>
              <a:gd name="connsiteY0" fmla="*/ 0 h 270338"/>
              <a:gd name="connsiteX1" fmla="*/ 574842 w 2366210"/>
              <a:gd name="connsiteY1" fmla="*/ 227263 h 270338"/>
              <a:gd name="connsiteX2" fmla="*/ 1818105 w 2366210"/>
              <a:gd name="connsiteY2" fmla="*/ 267368 h 270338"/>
              <a:gd name="connsiteX3" fmla="*/ 2366210 w 2366210"/>
              <a:gd name="connsiteY3" fmla="*/ 267368 h 270338"/>
            </a:gdLst>
            <a:ahLst/>
            <a:cxnLst>
              <a:cxn ang="0">
                <a:pos x="connsiteX0" y="connsiteY0"/>
              </a:cxn>
              <a:cxn ang="0">
                <a:pos x="connsiteX1" y="connsiteY1"/>
              </a:cxn>
              <a:cxn ang="0">
                <a:pos x="connsiteX2" y="connsiteY2"/>
              </a:cxn>
              <a:cxn ang="0">
                <a:pos x="connsiteX3" y="connsiteY3"/>
              </a:cxn>
            </a:cxnLst>
            <a:rect l="l" t="t" r="r" b="b"/>
            <a:pathLst>
              <a:path w="2366210" h="270338">
                <a:moveTo>
                  <a:pt x="0" y="0"/>
                </a:moveTo>
                <a:cubicBezTo>
                  <a:pt x="135912" y="91351"/>
                  <a:pt x="271825" y="182702"/>
                  <a:pt x="574842" y="227263"/>
                </a:cubicBezTo>
                <a:cubicBezTo>
                  <a:pt x="877859" y="271824"/>
                  <a:pt x="1519544" y="260684"/>
                  <a:pt x="1818105" y="267368"/>
                </a:cubicBezTo>
                <a:cubicBezTo>
                  <a:pt x="2116666" y="274052"/>
                  <a:pt x="2366210" y="267368"/>
                  <a:pt x="2366210" y="267368"/>
                </a:cubicBezTo>
              </a:path>
            </a:pathLst>
          </a:custGeom>
          <a:ln w="38100" cmpd="sng">
            <a:solidFill>
              <a:srgbClr val="00009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5" name="Content Placeholder 2"/>
          <p:cNvSpPr txBox="1">
            <a:spLocks/>
          </p:cNvSpPr>
          <p:nvPr/>
        </p:nvSpPr>
        <p:spPr bwMode="auto">
          <a:xfrm>
            <a:off x="3760536" y="5930232"/>
            <a:ext cx="20574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sz="2400" dirty="0" smtClean="0">
                <a:solidFill>
                  <a:srgbClr val="000090"/>
                </a:solidFill>
                <a:latin typeface="Calibri"/>
                <a:cs typeface="Calibri"/>
              </a:rPr>
              <a:t>“</a:t>
            </a:r>
            <a:r>
              <a:rPr lang="en-US" sz="2400" dirty="0" err="1" smtClean="0">
                <a:solidFill>
                  <a:srgbClr val="000090"/>
                </a:solidFill>
                <a:latin typeface="Calibri"/>
                <a:cs typeface="Calibri"/>
              </a:rPr>
              <a:t>variational</a:t>
            </a:r>
            <a:r>
              <a:rPr lang="en-US" sz="2400" dirty="0" smtClean="0">
                <a:solidFill>
                  <a:srgbClr val="000090"/>
                </a:solidFill>
                <a:latin typeface="Calibri"/>
                <a:cs typeface="Calibri"/>
              </a:rPr>
              <a:t>”</a:t>
            </a:r>
            <a:endParaRPr lang="en-US" sz="2400" b="1" dirty="0">
              <a:solidFill>
                <a:srgbClr val="000090"/>
              </a:solidFill>
              <a:latin typeface="Calibri"/>
              <a:cs typeface="Calibri"/>
            </a:endParaRPr>
          </a:p>
        </p:txBody>
      </p:sp>
    </p:spTree>
    <p:extLst>
      <p:ext uri="{BB962C8B-B14F-4D97-AF65-F5344CB8AC3E}">
        <p14:creationId xmlns:p14="http://schemas.microsoft.com/office/powerpoint/2010/main" val="3265667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3">
                                            <p:txEl>
                                              <p:pRg st="0" end="0"/>
                                            </p:txEl>
                                          </p:spTgt>
                                        </p:tgtEl>
                                        <p:attrNameLst>
                                          <p:attrName>style.opacity</p:attrName>
                                        </p:attrNameLst>
                                      </p:cBhvr>
                                      <p:to>
                                        <p:strVal val="0.25"/>
                                      </p:to>
                                    </p:set>
                                    <p:animEffect filter="image" prLst="opacity: 0.25">
                                      <p:cBhvr rctx="IE">
                                        <p:cTn id="7" dur="indefinite"/>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1981200" y="609600"/>
            <a:ext cx="5105400" cy="914400"/>
          </a:xfrm>
        </p:spPr>
        <p:txBody>
          <a:bodyPr/>
          <a:lstStyle/>
          <a:p>
            <a:pPr marL="0" indent="0" algn="ctr">
              <a:buNone/>
            </a:pPr>
            <a:r>
              <a:rPr lang="en-US" sz="4400" dirty="0" smtClean="0">
                <a:latin typeface="Calibri"/>
                <a:cs typeface="Calibri"/>
              </a:rPr>
              <a:t>[general recipe]</a:t>
            </a:r>
            <a:endParaRPr lang="en-US" sz="4400" b="1" dirty="0">
              <a:latin typeface="Calibri"/>
              <a:cs typeface="Calibri"/>
            </a:endParaRPr>
          </a:p>
        </p:txBody>
      </p:sp>
      <p:sp>
        <p:nvSpPr>
          <p:cNvPr id="45" name="Content Placeholder 2"/>
          <p:cNvSpPr txBox="1">
            <a:spLocks/>
          </p:cNvSpPr>
          <p:nvPr/>
        </p:nvSpPr>
        <p:spPr bwMode="auto">
          <a:xfrm>
            <a:off x="152400" y="0"/>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5400" b="1" dirty="0" smtClean="0">
                <a:latin typeface="Calibri"/>
                <a:cs typeface="Calibri"/>
              </a:rPr>
              <a:t>Interactive Concept Coverage</a:t>
            </a:r>
            <a:endParaRPr lang="en-US" sz="5400" b="1" dirty="0">
              <a:latin typeface="Calibri"/>
              <a:cs typeface="Calibri"/>
            </a:endParaRPr>
          </a:p>
        </p:txBody>
      </p:sp>
      <p:pic>
        <p:nvPicPr>
          <p:cNvPr id="2" name="Picture 1" descr="general recip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2300" y="1447800"/>
            <a:ext cx="2819400" cy="1807891"/>
          </a:xfrm>
          <a:prstGeom prst="rect">
            <a:avLst/>
          </a:prstGeom>
          <a:ln w="38100" cmpd="sng">
            <a:solidFill>
              <a:srgbClr val="000000"/>
            </a:solidFill>
            <a:prstDash val="sysDash"/>
          </a:ln>
        </p:spPr>
      </p:pic>
      <p:sp>
        <p:nvSpPr>
          <p:cNvPr id="63" name="Content Placeholder 2"/>
          <p:cNvSpPr txBox="1">
            <a:spLocks/>
          </p:cNvSpPr>
          <p:nvPr/>
        </p:nvSpPr>
        <p:spPr bwMode="auto">
          <a:xfrm>
            <a:off x="28575" y="3276600"/>
            <a:ext cx="8963025"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items</a:t>
            </a:r>
            <a:r>
              <a:rPr lang="en-US" sz="3200" dirty="0" smtClean="0">
                <a:latin typeface="Calibri"/>
                <a:cs typeface="Calibri"/>
              </a:rPr>
              <a:t> to recommend from</a:t>
            </a:r>
          </a:p>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concepts</a:t>
            </a:r>
            <a:r>
              <a:rPr lang="en-US" sz="3200" dirty="0" smtClean="0">
                <a:latin typeface="Calibri"/>
                <a:cs typeface="Calibri"/>
              </a:rPr>
              <a:t> [what makes items redundant?]</a:t>
            </a:r>
          </a:p>
        </p:txBody>
      </p:sp>
      <p:sp>
        <p:nvSpPr>
          <p:cNvPr id="6" name="Content Placeholder 2"/>
          <p:cNvSpPr txBox="1">
            <a:spLocks/>
          </p:cNvSpPr>
          <p:nvPr/>
        </p:nvSpPr>
        <p:spPr bwMode="auto">
          <a:xfrm>
            <a:off x="609600" y="4495800"/>
            <a:ext cx="7772400" cy="15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3600" dirty="0" smtClean="0">
                <a:latin typeface="Calibri"/>
                <a:cs typeface="Calibri"/>
              </a:rPr>
              <a:t>Articles </a:t>
            </a:r>
            <a:r>
              <a:rPr lang="en-US" sz="3600" b="1" dirty="0" smtClean="0">
                <a:latin typeface="Calibri"/>
                <a:cs typeface="Calibri"/>
              </a:rPr>
              <a:t>redundant</a:t>
            </a:r>
            <a:r>
              <a:rPr lang="en-US" sz="3600" dirty="0" smtClean="0">
                <a:latin typeface="Calibri"/>
                <a:cs typeface="Calibri"/>
              </a:rPr>
              <a:t> if influenced by the </a:t>
            </a:r>
            <a:r>
              <a:rPr lang="en-US" sz="3600" b="1" dirty="0" smtClean="0">
                <a:latin typeface="Calibri"/>
                <a:cs typeface="Calibri"/>
              </a:rPr>
              <a:t>same query paper in the same way</a:t>
            </a:r>
            <a:endParaRPr lang="en-US" sz="3600" b="1" dirty="0">
              <a:latin typeface="Calibri"/>
              <a:cs typeface="Calibri"/>
            </a:endParaRPr>
          </a:p>
        </p:txBody>
      </p:sp>
      <p:sp>
        <p:nvSpPr>
          <p:cNvPr id="7" name="Content Placeholder 2"/>
          <p:cNvSpPr txBox="1">
            <a:spLocks/>
          </p:cNvSpPr>
          <p:nvPr/>
        </p:nvSpPr>
        <p:spPr bwMode="auto">
          <a:xfrm>
            <a:off x="609600" y="5715000"/>
            <a:ext cx="7772400" cy="15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3600" dirty="0">
                <a:latin typeface="Calibri"/>
                <a:cs typeface="Calibri"/>
              </a:rPr>
              <a:t>c</a:t>
            </a:r>
            <a:r>
              <a:rPr lang="en-US" sz="3600" dirty="0" smtClean="0">
                <a:latin typeface="Calibri"/>
                <a:cs typeface="Calibri"/>
              </a:rPr>
              <a:t>oncept = (query paper, word)</a:t>
            </a:r>
            <a:endParaRPr lang="en-US" sz="3600" b="1" dirty="0">
              <a:latin typeface="Calibri"/>
              <a:cs typeface="Calibri"/>
            </a:endParaRPr>
          </a:p>
        </p:txBody>
      </p:sp>
      <p:sp>
        <p:nvSpPr>
          <p:cNvPr id="3" name="Rectangle 2"/>
          <p:cNvSpPr/>
          <p:nvPr/>
        </p:nvSpPr>
        <p:spPr bwMode="auto">
          <a:xfrm>
            <a:off x="1447800" y="5715000"/>
            <a:ext cx="6019800" cy="762000"/>
          </a:xfrm>
          <a:prstGeom prst="rect">
            <a:avLst/>
          </a:prstGeom>
          <a:noFill/>
          <a:ln w="38100" cap="flat" cmpd="sng" algn="ctr">
            <a:solidFill>
              <a:srgbClr val="3366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1758314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3">
                                            <p:txEl>
                                              <p:pRg st="0" end="0"/>
                                            </p:txEl>
                                          </p:spTgt>
                                        </p:tgtEl>
                                        <p:attrNameLst>
                                          <p:attrName>style.opacity</p:attrName>
                                        </p:attrNameLst>
                                      </p:cBhvr>
                                      <p:to>
                                        <p:strVal val="0.25"/>
                                      </p:to>
                                    </p:set>
                                    <p:animEffect filter="image" prLst="opacity: 0.25">
                                      <p:cBhvr rctx="IE">
                                        <p:cTn id="7" dur="indefinite"/>
                                        <p:tgtEl>
                                          <p:spTgt spid="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1981200" y="609600"/>
            <a:ext cx="5105400" cy="914400"/>
          </a:xfrm>
        </p:spPr>
        <p:txBody>
          <a:bodyPr/>
          <a:lstStyle/>
          <a:p>
            <a:pPr marL="0" indent="0" algn="ctr">
              <a:buNone/>
            </a:pPr>
            <a:r>
              <a:rPr lang="en-US" sz="4400" dirty="0" smtClean="0">
                <a:latin typeface="Calibri"/>
                <a:cs typeface="Calibri"/>
              </a:rPr>
              <a:t>[general recipe]</a:t>
            </a:r>
            <a:endParaRPr lang="en-US" sz="4400" b="1" dirty="0">
              <a:latin typeface="Calibri"/>
              <a:cs typeface="Calibri"/>
            </a:endParaRPr>
          </a:p>
        </p:txBody>
      </p:sp>
      <p:sp>
        <p:nvSpPr>
          <p:cNvPr id="45" name="Content Placeholder 2"/>
          <p:cNvSpPr txBox="1">
            <a:spLocks/>
          </p:cNvSpPr>
          <p:nvPr/>
        </p:nvSpPr>
        <p:spPr bwMode="auto">
          <a:xfrm>
            <a:off x="152400" y="0"/>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5400" b="1" dirty="0" smtClean="0">
                <a:latin typeface="Calibri"/>
                <a:cs typeface="Calibri"/>
              </a:rPr>
              <a:t>Interactive Concept Coverage</a:t>
            </a:r>
            <a:endParaRPr lang="en-US" sz="5400" b="1" dirty="0">
              <a:latin typeface="Calibri"/>
              <a:cs typeface="Calibri"/>
            </a:endParaRPr>
          </a:p>
        </p:txBody>
      </p:sp>
      <p:pic>
        <p:nvPicPr>
          <p:cNvPr id="2" name="Picture 1" descr="general recip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2300" y="1447800"/>
            <a:ext cx="2819400" cy="1807891"/>
          </a:xfrm>
          <a:prstGeom prst="rect">
            <a:avLst/>
          </a:prstGeom>
          <a:ln w="38100" cmpd="sng">
            <a:solidFill>
              <a:srgbClr val="000000"/>
            </a:solidFill>
            <a:prstDash val="sysDash"/>
          </a:ln>
        </p:spPr>
      </p:pic>
      <p:sp>
        <p:nvSpPr>
          <p:cNvPr id="63" name="Content Placeholder 2"/>
          <p:cNvSpPr txBox="1">
            <a:spLocks/>
          </p:cNvSpPr>
          <p:nvPr/>
        </p:nvSpPr>
        <p:spPr bwMode="auto">
          <a:xfrm>
            <a:off x="28575" y="3276600"/>
            <a:ext cx="8963025"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items</a:t>
            </a:r>
            <a:r>
              <a:rPr lang="en-US" sz="3200" dirty="0" smtClean="0">
                <a:latin typeface="Calibri"/>
                <a:cs typeface="Calibri"/>
              </a:rPr>
              <a:t> to recommend from</a:t>
            </a:r>
          </a:p>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concepts</a:t>
            </a:r>
            <a:r>
              <a:rPr lang="en-US" sz="3200" dirty="0" smtClean="0">
                <a:latin typeface="Calibri"/>
                <a:cs typeface="Calibri"/>
              </a:rPr>
              <a:t> [what makes items redundant?]</a:t>
            </a:r>
          </a:p>
          <a:p>
            <a:pPr marL="514350" indent="-514350">
              <a:buFont typeface="Wingdings" pitchFamily="-112" charset="2"/>
              <a:buAutoNum type="arabicPeriod"/>
            </a:pPr>
            <a:r>
              <a:rPr lang="en-US" sz="3200" b="1" dirty="0" smtClean="0">
                <a:latin typeface="Calibri"/>
                <a:cs typeface="Calibri"/>
              </a:rPr>
              <a:t>Weigh</a:t>
            </a:r>
            <a:r>
              <a:rPr lang="en-US" sz="3200" dirty="0" smtClean="0">
                <a:latin typeface="Calibri"/>
                <a:cs typeface="Calibri"/>
              </a:rPr>
              <a:t> concepts by general importance</a:t>
            </a:r>
          </a:p>
        </p:txBody>
      </p:sp>
      <p:sp>
        <p:nvSpPr>
          <p:cNvPr id="10" name="Rectangle 9"/>
          <p:cNvSpPr/>
          <p:nvPr/>
        </p:nvSpPr>
        <p:spPr>
          <a:xfrm>
            <a:off x="1828800" y="5486400"/>
            <a:ext cx="457200" cy="352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4" name="Group 3"/>
          <p:cNvGrpSpPr/>
          <p:nvPr/>
        </p:nvGrpSpPr>
        <p:grpSpPr>
          <a:xfrm>
            <a:off x="762000" y="5943600"/>
            <a:ext cx="2439903" cy="483380"/>
            <a:chOff x="762000" y="5943600"/>
            <a:chExt cx="2439903" cy="483380"/>
          </a:xfrm>
        </p:grpSpPr>
        <p:pic>
          <p:nvPicPr>
            <p:cNvPr id="14" name="Picture 13"/>
            <p:cNvPicPr>
              <a:picLocks noChangeAspect="1"/>
            </p:cNvPicPr>
            <p:nvPr/>
          </p:nvPicPr>
          <p:blipFill>
            <a:blip r:embed="rId8"/>
            <a:stretch>
              <a:fillRect/>
            </a:stretch>
          </p:blipFill>
          <p:spPr>
            <a:xfrm>
              <a:off x="990600" y="5943600"/>
              <a:ext cx="311086" cy="483380"/>
            </a:xfrm>
            <a:prstGeom prst="rect">
              <a:avLst/>
            </a:prstGeom>
            <a:ln>
              <a:solidFill>
                <a:srgbClr val="000000"/>
              </a:solidFill>
            </a:ln>
          </p:spPr>
        </p:pic>
        <p:sp>
          <p:nvSpPr>
            <p:cNvPr id="3" name="TextBox 2"/>
            <p:cNvSpPr txBox="1"/>
            <p:nvPr/>
          </p:nvSpPr>
          <p:spPr>
            <a:xfrm>
              <a:off x="762000" y="6019800"/>
              <a:ext cx="2439903" cy="369332"/>
            </a:xfrm>
            <a:prstGeom prst="rect">
              <a:avLst/>
            </a:prstGeom>
            <a:noFill/>
          </p:spPr>
          <p:txBody>
            <a:bodyPr wrap="none" rtlCol="0">
              <a:spAutoFit/>
            </a:bodyPr>
            <a:lstStyle/>
            <a:p>
              <a:r>
                <a:rPr lang="en-US" dirty="0" smtClean="0">
                  <a:latin typeface="Calibri"/>
                  <a:cs typeface="Calibri"/>
                </a:rPr>
                <a:t>(         ,“nonparametric”)</a:t>
              </a:r>
              <a:endParaRPr lang="en-US" dirty="0">
                <a:latin typeface="Calibri"/>
                <a:cs typeface="Calibri"/>
              </a:endParaRPr>
            </a:p>
          </p:txBody>
        </p:sp>
      </p:grpSp>
      <p:grpSp>
        <p:nvGrpSpPr>
          <p:cNvPr id="17" name="Group 16"/>
          <p:cNvGrpSpPr/>
          <p:nvPr/>
        </p:nvGrpSpPr>
        <p:grpSpPr>
          <a:xfrm>
            <a:off x="3198897" y="5943600"/>
            <a:ext cx="2039102" cy="483380"/>
            <a:chOff x="762000" y="5943600"/>
            <a:chExt cx="2039102" cy="483380"/>
          </a:xfrm>
        </p:grpSpPr>
        <p:pic>
          <p:nvPicPr>
            <p:cNvPr id="18" name="Picture 17"/>
            <p:cNvPicPr>
              <a:picLocks noChangeAspect="1"/>
            </p:cNvPicPr>
            <p:nvPr/>
          </p:nvPicPr>
          <p:blipFill>
            <a:blip r:embed="rId8"/>
            <a:stretch>
              <a:fillRect/>
            </a:stretch>
          </p:blipFill>
          <p:spPr>
            <a:xfrm>
              <a:off x="990600" y="5943600"/>
              <a:ext cx="311086" cy="483380"/>
            </a:xfrm>
            <a:prstGeom prst="rect">
              <a:avLst/>
            </a:prstGeom>
            <a:ln>
              <a:solidFill>
                <a:srgbClr val="000000"/>
              </a:solidFill>
            </a:ln>
          </p:spPr>
        </p:pic>
        <p:sp>
          <p:nvSpPr>
            <p:cNvPr id="19" name="TextBox 18"/>
            <p:cNvSpPr txBox="1"/>
            <p:nvPr/>
          </p:nvSpPr>
          <p:spPr>
            <a:xfrm>
              <a:off x="762000" y="6019800"/>
              <a:ext cx="2039102" cy="369332"/>
            </a:xfrm>
            <a:prstGeom prst="rect">
              <a:avLst/>
            </a:prstGeom>
            <a:noFill/>
          </p:spPr>
          <p:txBody>
            <a:bodyPr wrap="none" rtlCol="0">
              <a:spAutoFit/>
            </a:bodyPr>
            <a:lstStyle/>
            <a:p>
              <a:r>
                <a:rPr lang="en-US" dirty="0" smtClean="0">
                  <a:latin typeface="Calibri"/>
                  <a:cs typeface="Calibri"/>
                </a:rPr>
                <a:t>(         ,“</a:t>
              </a:r>
              <a:r>
                <a:rPr lang="en-US" dirty="0" err="1" smtClean="0">
                  <a:latin typeface="Calibri"/>
                  <a:cs typeface="Calibri"/>
                </a:rPr>
                <a:t>variational</a:t>
              </a:r>
              <a:r>
                <a:rPr lang="en-US" dirty="0" smtClean="0">
                  <a:latin typeface="Calibri"/>
                  <a:cs typeface="Calibri"/>
                </a:rPr>
                <a:t>”)</a:t>
              </a:r>
              <a:endParaRPr lang="en-US" dirty="0">
                <a:latin typeface="Calibri"/>
                <a:cs typeface="Calibri"/>
              </a:endParaRPr>
            </a:p>
          </p:txBody>
        </p:sp>
      </p:grpSp>
      <p:grpSp>
        <p:nvGrpSpPr>
          <p:cNvPr id="20" name="Group 19"/>
          <p:cNvGrpSpPr/>
          <p:nvPr/>
        </p:nvGrpSpPr>
        <p:grpSpPr>
          <a:xfrm>
            <a:off x="5199898" y="5943600"/>
            <a:ext cx="1830700" cy="483380"/>
            <a:chOff x="762000" y="5943600"/>
            <a:chExt cx="1830700" cy="483380"/>
          </a:xfrm>
        </p:grpSpPr>
        <p:pic>
          <p:nvPicPr>
            <p:cNvPr id="21" name="Picture 20"/>
            <p:cNvPicPr>
              <a:picLocks noChangeAspect="1"/>
            </p:cNvPicPr>
            <p:nvPr/>
          </p:nvPicPr>
          <p:blipFill>
            <a:blip r:embed="rId8"/>
            <a:stretch>
              <a:fillRect/>
            </a:stretch>
          </p:blipFill>
          <p:spPr>
            <a:xfrm>
              <a:off x="990600" y="5943600"/>
              <a:ext cx="311086" cy="483380"/>
            </a:xfrm>
            <a:prstGeom prst="rect">
              <a:avLst/>
            </a:prstGeom>
            <a:ln>
              <a:solidFill>
                <a:srgbClr val="000000"/>
              </a:solidFill>
            </a:ln>
          </p:spPr>
        </p:pic>
        <p:sp>
          <p:nvSpPr>
            <p:cNvPr id="22" name="TextBox 21"/>
            <p:cNvSpPr txBox="1"/>
            <p:nvPr/>
          </p:nvSpPr>
          <p:spPr>
            <a:xfrm>
              <a:off x="762000" y="6019800"/>
              <a:ext cx="1830700" cy="369332"/>
            </a:xfrm>
            <a:prstGeom prst="rect">
              <a:avLst/>
            </a:prstGeom>
            <a:noFill/>
          </p:spPr>
          <p:txBody>
            <a:bodyPr wrap="none" rtlCol="0">
              <a:spAutoFit/>
            </a:bodyPr>
            <a:lstStyle/>
            <a:p>
              <a:r>
                <a:rPr lang="en-US" dirty="0" smtClean="0">
                  <a:latin typeface="Calibri"/>
                  <a:cs typeface="Calibri"/>
                </a:rPr>
                <a:t>(         ,“network”)</a:t>
              </a:r>
              <a:endParaRPr lang="en-US" dirty="0">
                <a:latin typeface="Calibri"/>
                <a:cs typeface="Calibri"/>
              </a:endParaRPr>
            </a:p>
          </p:txBody>
        </p:sp>
      </p:grpSp>
      <p:grpSp>
        <p:nvGrpSpPr>
          <p:cNvPr id="23" name="Group 22"/>
          <p:cNvGrpSpPr/>
          <p:nvPr/>
        </p:nvGrpSpPr>
        <p:grpSpPr>
          <a:xfrm>
            <a:off x="7084700" y="5943600"/>
            <a:ext cx="1616548" cy="483380"/>
            <a:chOff x="762000" y="5943600"/>
            <a:chExt cx="1616548" cy="483380"/>
          </a:xfrm>
        </p:grpSpPr>
        <p:pic>
          <p:nvPicPr>
            <p:cNvPr id="24" name="Picture 23"/>
            <p:cNvPicPr>
              <a:picLocks noChangeAspect="1"/>
            </p:cNvPicPr>
            <p:nvPr/>
          </p:nvPicPr>
          <p:blipFill>
            <a:blip r:embed="rId8"/>
            <a:stretch>
              <a:fillRect/>
            </a:stretch>
          </p:blipFill>
          <p:spPr>
            <a:xfrm>
              <a:off x="990600" y="5943600"/>
              <a:ext cx="311086" cy="483380"/>
            </a:xfrm>
            <a:prstGeom prst="rect">
              <a:avLst/>
            </a:prstGeom>
            <a:ln>
              <a:solidFill>
                <a:srgbClr val="000000"/>
              </a:solidFill>
            </a:ln>
          </p:spPr>
        </p:pic>
        <p:sp>
          <p:nvSpPr>
            <p:cNvPr id="25" name="TextBox 24"/>
            <p:cNvSpPr txBox="1"/>
            <p:nvPr/>
          </p:nvSpPr>
          <p:spPr>
            <a:xfrm>
              <a:off x="762000" y="6019800"/>
              <a:ext cx="1616548" cy="369332"/>
            </a:xfrm>
            <a:prstGeom prst="rect">
              <a:avLst/>
            </a:prstGeom>
            <a:noFill/>
          </p:spPr>
          <p:txBody>
            <a:bodyPr wrap="none" rtlCol="0">
              <a:spAutoFit/>
            </a:bodyPr>
            <a:lstStyle/>
            <a:p>
              <a:r>
                <a:rPr lang="en-US" dirty="0" smtClean="0">
                  <a:latin typeface="Calibri"/>
                  <a:cs typeface="Calibri"/>
                </a:rPr>
                <a:t>(         ,“image”)</a:t>
              </a:r>
              <a:endParaRPr lang="en-US" dirty="0">
                <a:latin typeface="Calibri"/>
                <a:cs typeface="Calibri"/>
              </a:endParaRPr>
            </a:p>
          </p:txBody>
        </p:sp>
      </p:grpSp>
      <p:cxnSp>
        <p:nvCxnSpPr>
          <p:cNvPr id="15" name="Straight Connector 14"/>
          <p:cNvCxnSpPr/>
          <p:nvPr/>
        </p:nvCxnSpPr>
        <p:spPr bwMode="auto">
          <a:xfrm>
            <a:off x="762000" y="5867400"/>
            <a:ext cx="7924800" cy="0"/>
          </a:xfrm>
          <a:prstGeom prst="line">
            <a:avLst/>
          </a:prstGeom>
          <a:noFill/>
          <a:ln w="38100" cap="flat" cmpd="sng" algn="ctr">
            <a:solidFill>
              <a:schemeClr val="tx1"/>
            </a:solidFill>
            <a:prstDash val="solid"/>
            <a:round/>
            <a:headEnd type="none" w="med" len="med"/>
            <a:tailEnd type="none" w="med" len="med"/>
          </a:ln>
          <a:effectLst/>
        </p:spPr>
      </p:cxnSp>
      <p:sp>
        <p:nvSpPr>
          <p:cNvPr id="38" name="Rectangle 37"/>
          <p:cNvSpPr/>
          <p:nvPr/>
        </p:nvSpPr>
        <p:spPr>
          <a:xfrm>
            <a:off x="4191000" y="5105400"/>
            <a:ext cx="457200" cy="7335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9" name="Rectangle 38"/>
          <p:cNvSpPr/>
          <p:nvPr/>
        </p:nvSpPr>
        <p:spPr>
          <a:xfrm>
            <a:off x="6019800" y="5334000"/>
            <a:ext cx="457200" cy="504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0" name="Rectangle 39"/>
          <p:cNvSpPr/>
          <p:nvPr/>
        </p:nvSpPr>
        <p:spPr>
          <a:xfrm>
            <a:off x="7848600" y="5715000"/>
            <a:ext cx="457200" cy="123900"/>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1" name="Rounded Rectangular Callout 40"/>
          <p:cNvSpPr/>
          <p:nvPr/>
        </p:nvSpPr>
        <p:spPr>
          <a:xfrm>
            <a:off x="7109326" y="4724400"/>
            <a:ext cx="1954463" cy="838200"/>
          </a:xfrm>
          <a:prstGeom prst="wedgeRoundRectCallout">
            <a:avLst>
              <a:gd name="adj1" fmla="val -79376"/>
              <a:gd name="adj2" fmla="val 45419"/>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smtClean="0">
                <a:ln>
                  <a:noFill/>
                </a:ln>
                <a:solidFill>
                  <a:sysClr val="windowText" lastClr="000000"/>
                </a:solidFill>
                <a:effectLst/>
                <a:uLnTx/>
                <a:uFillTx/>
                <a:latin typeface="Calibri"/>
                <a:ea typeface="+mn-ea"/>
                <a:cs typeface="+mn-cs"/>
              </a:rPr>
              <a:t>How often does “network” occur in</a:t>
            </a:r>
            <a:r>
              <a:rPr kumimoji="0" lang="en-GB" i="0" u="none" strike="noStrike" kern="0" cap="none" spc="0" normalizeH="0" noProof="0" dirty="0" smtClean="0">
                <a:ln>
                  <a:noFill/>
                </a:ln>
                <a:solidFill>
                  <a:sysClr val="windowText" lastClr="000000"/>
                </a:solidFill>
                <a:effectLst/>
                <a:uLnTx/>
                <a:uFillTx/>
                <a:latin typeface="Calibri"/>
                <a:ea typeface="+mn-ea"/>
                <a:cs typeface="+mn-cs"/>
              </a:rPr>
              <a:t> this document?</a:t>
            </a:r>
            <a:r>
              <a:rPr kumimoji="0" lang="en-GB" i="0" u="none" strike="noStrike" kern="0" cap="none" spc="0" normalizeH="0" baseline="0" noProof="0" dirty="0" smtClean="0">
                <a:ln>
                  <a:noFill/>
                </a:ln>
                <a:solidFill>
                  <a:sysClr val="windowText" lastClr="000000"/>
                </a:solidFill>
                <a:effectLst/>
                <a:uLnTx/>
                <a:uFillTx/>
                <a:latin typeface="Calibri"/>
                <a:ea typeface="+mn-ea"/>
                <a:cs typeface="+mn-cs"/>
              </a:rPr>
              <a:t> </a:t>
            </a:r>
            <a:endParaRPr kumimoji="0" lang="en-GB"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597370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3">
                                            <p:txEl>
                                              <p:pRg st="0" end="0"/>
                                            </p:txEl>
                                          </p:spTgt>
                                        </p:tgtEl>
                                        <p:attrNameLst>
                                          <p:attrName>style.opacity</p:attrName>
                                        </p:attrNameLst>
                                      </p:cBhvr>
                                      <p:to>
                                        <p:strVal val="0.25"/>
                                      </p:to>
                                    </p:set>
                                    <p:animEffect filter="image" prLst="opacity: 0.25">
                                      <p:cBhvr rctx="IE">
                                        <p:cTn id="7" dur="indefinite"/>
                                        <p:tgtEl>
                                          <p:spTgt spid="63">
                                            <p:txEl>
                                              <p:pRg st="0" end="0"/>
                                            </p:txEl>
                                          </p:spTgt>
                                        </p:tgtEl>
                                      </p:cBhvr>
                                    </p:animEffect>
                                  </p:childTnLst>
                                </p:cTn>
                              </p:par>
                              <p:par>
                                <p:cTn id="8" presetID="9" presetClass="emph" presetSubtype="0" nodeType="withEffect">
                                  <p:stCondLst>
                                    <p:cond delay="0"/>
                                  </p:stCondLst>
                                  <p:childTnLst>
                                    <p:set>
                                      <p:cBhvr rctx="PPT">
                                        <p:cTn id="9" dur="indefinite"/>
                                        <p:tgtEl>
                                          <p:spTgt spid="63">
                                            <p:txEl>
                                              <p:pRg st="1" end="1"/>
                                            </p:txEl>
                                          </p:spTgt>
                                        </p:tgtEl>
                                        <p:attrNameLst>
                                          <p:attrName>style.opacity</p:attrName>
                                        </p:attrNameLst>
                                      </p:cBhvr>
                                      <p:to>
                                        <p:strVal val="0.25"/>
                                      </p:to>
                                    </p:set>
                                    <p:animEffect filter="image" prLst="opacity: 0.25">
                                      <p:cBhvr rctx="IE">
                                        <p:cTn id="10" dur="indefinite"/>
                                        <p:tgtEl>
                                          <p:spTgt spid="6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8" grpId="0" animBg="1"/>
      <p:bldP spid="39" grpId="0" animBg="1"/>
      <p:bldP spid="40" grpId="0" animBg="1"/>
      <p:bldP spid="41"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1981200" y="609600"/>
            <a:ext cx="5105400" cy="914400"/>
          </a:xfrm>
        </p:spPr>
        <p:txBody>
          <a:bodyPr/>
          <a:lstStyle/>
          <a:p>
            <a:pPr marL="0" indent="0" algn="ctr">
              <a:buNone/>
            </a:pPr>
            <a:r>
              <a:rPr lang="en-US" sz="4400" dirty="0" smtClean="0">
                <a:latin typeface="Calibri"/>
                <a:cs typeface="Calibri"/>
              </a:rPr>
              <a:t>[general recipe]</a:t>
            </a:r>
            <a:endParaRPr lang="en-US" sz="4400" b="1" dirty="0">
              <a:latin typeface="Calibri"/>
              <a:cs typeface="Calibri"/>
            </a:endParaRPr>
          </a:p>
        </p:txBody>
      </p:sp>
      <p:sp>
        <p:nvSpPr>
          <p:cNvPr id="45" name="Content Placeholder 2"/>
          <p:cNvSpPr txBox="1">
            <a:spLocks/>
          </p:cNvSpPr>
          <p:nvPr/>
        </p:nvSpPr>
        <p:spPr bwMode="auto">
          <a:xfrm>
            <a:off x="152400" y="0"/>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5400" b="1" dirty="0" smtClean="0">
                <a:latin typeface="Calibri"/>
                <a:cs typeface="Calibri"/>
              </a:rPr>
              <a:t>Interactive Concept Coverage</a:t>
            </a:r>
            <a:endParaRPr lang="en-US" sz="5400" b="1" dirty="0">
              <a:latin typeface="Calibri"/>
              <a:cs typeface="Calibri"/>
            </a:endParaRPr>
          </a:p>
        </p:txBody>
      </p:sp>
      <p:pic>
        <p:nvPicPr>
          <p:cNvPr id="2" name="Picture 1" descr="general recip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2300" y="1447800"/>
            <a:ext cx="2819400" cy="1807891"/>
          </a:xfrm>
          <a:prstGeom prst="rect">
            <a:avLst/>
          </a:prstGeom>
          <a:ln w="38100" cmpd="sng">
            <a:solidFill>
              <a:srgbClr val="000000"/>
            </a:solidFill>
            <a:prstDash val="sysDash"/>
          </a:ln>
        </p:spPr>
      </p:pic>
      <p:sp>
        <p:nvSpPr>
          <p:cNvPr id="63" name="Content Placeholder 2"/>
          <p:cNvSpPr txBox="1">
            <a:spLocks/>
          </p:cNvSpPr>
          <p:nvPr/>
        </p:nvSpPr>
        <p:spPr bwMode="auto">
          <a:xfrm>
            <a:off x="28575" y="3276600"/>
            <a:ext cx="8963025"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items</a:t>
            </a:r>
            <a:r>
              <a:rPr lang="en-US" sz="3200" dirty="0" smtClean="0">
                <a:latin typeface="Calibri"/>
                <a:cs typeface="Calibri"/>
              </a:rPr>
              <a:t> to recommend from</a:t>
            </a:r>
          </a:p>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concepts</a:t>
            </a:r>
            <a:r>
              <a:rPr lang="en-US" sz="3200" dirty="0" smtClean="0">
                <a:latin typeface="Calibri"/>
                <a:cs typeface="Calibri"/>
              </a:rPr>
              <a:t> [what makes items redundant?]</a:t>
            </a:r>
          </a:p>
          <a:p>
            <a:pPr marL="514350" indent="-514350">
              <a:buFont typeface="Wingdings" pitchFamily="-112" charset="2"/>
              <a:buAutoNum type="arabicPeriod"/>
            </a:pPr>
            <a:r>
              <a:rPr lang="en-US" sz="3200" b="1" dirty="0" smtClean="0">
                <a:latin typeface="Calibri"/>
                <a:cs typeface="Calibri"/>
              </a:rPr>
              <a:t>Weigh</a:t>
            </a:r>
            <a:r>
              <a:rPr lang="en-US" sz="3200" dirty="0" smtClean="0">
                <a:latin typeface="Calibri"/>
                <a:cs typeface="Calibri"/>
              </a:rPr>
              <a:t> concepts by general importance</a:t>
            </a:r>
          </a:p>
          <a:p>
            <a:pPr marL="514350" indent="-514350">
              <a:buFont typeface="Wingdings" pitchFamily="-112" charset="2"/>
              <a:buAutoNum type="arabicPeriod"/>
            </a:pPr>
            <a:r>
              <a:rPr lang="en-US" sz="3200" dirty="0" smtClean="0">
                <a:latin typeface="Calibri"/>
                <a:cs typeface="Calibri"/>
              </a:rPr>
              <a:t>Define </a:t>
            </a:r>
            <a:r>
              <a:rPr lang="en-US" sz="3200" b="1" dirty="0" smtClean="0">
                <a:latin typeface="Calibri"/>
                <a:cs typeface="Calibri"/>
              </a:rPr>
              <a:t>document coverage function</a:t>
            </a:r>
          </a:p>
        </p:txBody>
      </p:sp>
      <p:pic>
        <p:nvPicPr>
          <p:cNvPr id="3" name="Picture 2"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568" y="5638800"/>
            <a:ext cx="7347032" cy="583995"/>
          </a:xfrm>
          <a:prstGeom prst="rect">
            <a:avLst/>
          </a:prstGeom>
        </p:spPr>
      </p:pic>
      <p:pic>
        <p:nvPicPr>
          <p:cNvPr id="6" name="Picture 5"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3921" y="6324600"/>
            <a:ext cx="2874879" cy="426418"/>
          </a:xfrm>
          <a:prstGeom prst="rect">
            <a:avLst/>
          </a:prstGeom>
        </p:spPr>
      </p:pic>
    </p:spTree>
    <p:extLst>
      <p:ext uri="{BB962C8B-B14F-4D97-AF65-F5344CB8AC3E}">
        <p14:creationId xmlns:p14="http://schemas.microsoft.com/office/powerpoint/2010/main" val="2750709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3">
                                            <p:txEl>
                                              <p:pRg st="0" end="0"/>
                                            </p:txEl>
                                          </p:spTgt>
                                        </p:tgtEl>
                                        <p:attrNameLst>
                                          <p:attrName>style.opacity</p:attrName>
                                        </p:attrNameLst>
                                      </p:cBhvr>
                                      <p:to>
                                        <p:strVal val="0.25"/>
                                      </p:to>
                                    </p:set>
                                    <p:animEffect filter="image" prLst="opacity: 0.25">
                                      <p:cBhvr rctx="IE">
                                        <p:cTn id="7" dur="indefinite"/>
                                        <p:tgtEl>
                                          <p:spTgt spid="63">
                                            <p:txEl>
                                              <p:pRg st="0" end="0"/>
                                            </p:txEl>
                                          </p:spTgt>
                                        </p:tgtEl>
                                      </p:cBhvr>
                                    </p:animEffect>
                                  </p:childTnLst>
                                </p:cTn>
                              </p:par>
                              <p:par>
                                <p:cTn id="8" presetID="9" presetClass="emph" presetSubtype="0" nodeType="withEffect">
                                  <p:stCondLst>
                                    <p:cond delay="0"/>
                                  </p:stCondLst>
                                  <p:childTnLst>
                                    <p:set>
                                      <p:cBhvr rctx="PPT">
                                        <p:cTn id="9" dur="indefinite"/>
                                        <p:tgtEl>
                                          <p:spTgt spid="63">
                                            <p:txEl>
                                              <p:pRg st="1" end="1"/>
                                            </p:txEl>
                                          </p:spTgt>
                                        </p:tgtEl>
                                        <p:attrNameLst>
                                          <p:attrName>style.opacity</p:attrName>
                                        </p:attrNameLst>
                                      </p:cBhvr>
                                      <p:to>
                                        <p:strVal val="0.25"/>
                                      </p:to>
                                    </p:set>
                                    <p:animEffect filter="image" prLst="opacity: 0.25">
                                      <p:cBhvr rctx="IE">
                                        <p:cTn id="10" dur="indefinite"/>
                                        <p:tgtEl>
                                          <p:spTgt spid="63">
                                            <p:txEl>
                                              <p:pRg st="1" end="1"/>
                                            </p:txEl>
                                          </p:spTgt>
                                        </p:tgtEl>
                                      </p:cBhvr>
                                    </p:animEffect>
                                  </p:childTnLst>
                                </p:cTn>
                              </p:par>
                              <p:par>
                                <p:cTn id="11" presetID="9" presetClass="emph" presetSubtype="0" nodeType="withEffect">
                                  <p:stCondLst>
                                    <p:cond delay="0"/>
                                  </p:stCondLst>
                                  <p:childTnLst>
                                    <p:set>
                                      <p:cBhvr rctx="PPT">
                                        <p:cTn id="12" dur="indefinite"/>
                                        <p:tgtEl>
                                          <p:spTgt spid="63">
                                            <p:txEl>
                                              <p:pRg st="2" end="2"/>
                                            </p:txEl>
                                          </p:spTgt>
                                        </p:tgtEl>
                                        <p:attrNameLst>
                                          <p:attrName>style.opacity</p:attrName>
                                        </p:attrNameLst>
                                      </p:cBhvr>
                                      <p:to>
                                        <p:strVal val="0.25"/>
                                      </p:to>
                                    </p:set>
                                    <p:animEffect filter="image" prLst="opacity: 0.25">
                                      <p:cBhvr rctx="IE">
                                        <p:cTn id="13" dur="indefinite"/>
                                        <p:tgtEl>
                                          <p:spTgt spid="6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1981200" y="609600"/>
            <a:ext cx="5105400" cy="914400"/>
          </a:xfrm>
        </p:spPr>
        <p:txBody>
          <a:bodyPr/>
          <a:lstStyle/>
          <a:p>
            <a:pPr marL="0" indent="0" algn="ctr">
              <a:buNone/>
            </a:pPr>
            <a:r>
              <a:rPr lang="en-US" sz="4400" dirty="0" smtClean="0">
                <a:latin typeface="Calibri"/>
                <a:cs typeface="Calibri"/>
              </a:rPr>
              <a:t>[general recipe]</a:t>
            </a:r>
            <a:endParaRPr lang="en-US" sz="4400" b="1" dirty="0">
              <a:latin typeface="Calibri"/>
              <a:cs typeface="Calibri"/>
            </a:endParaRPr>
          </a:p>
        </p:txBody>
      </p:sp>
      <p:sp>
        <p:nvSpPr>
          <p:cNvPr id="45" name="Content Placeholder 2"/>
          <p:cNvSpPr txBox="1">
            <a:spLocks/>
          </p:cNvSpPr>
          <p:nvPr/>
        </p:nvSpPr>
        <p:spPr bwMode="auto">
          <a:xfrm>
            <a:off x="152400" y="0"/>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5400" b="1" dirty="0" smtClean="0">
                <a:latin typeface="Calibri"/>
                <a:cs typeface="Calibri"/>
              </a:rPr>
              <a:t>Interactive Concept Coverage</a:t>
            </a:r>
            <a:endParaRPr lang="en-US" sz="5400" b="1" dirty="0">
              <a:latin typeface="Calibri"/>
              <a:cs typeface="Calibri"/>
            </a:endParaRPr>
          </a:p>
        </p:txBody>
      </p:sp>
      <p:pic>
        <p:nvPicPr>
          <p:cNvPr id="2" name="Picture 1" descr="general recip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2300" y="1447800"/>
            <a:ext cx="2819400" cy="1807891"/>
          </a:xfrm>
          <a:prstGeom prst="rect">
            <a:avLst/>
          </a:prstGeom>
          <a:ln w="38100" cmpd="sng">
            <a:solidFill>
              <a:srgbClr val="000000"/>
            </a:solidFill>
            <a:prstDash val="sysDash"/>
          </a:ln>
        </p:spPr>
      </p:pic>
      <p:sp>
        <p:nvSpPr>
          <p:cNvPr id="63" name="Content Placeholder 2"/>
          <p:cNvSpPr txBox="1">
            <a:spLocks/>
          </p:cNvSpPr>
          <p:nvPr/>
        </p:nvSpPr>
        <p:spPr bwMode="auto">
          <a:xfrm>
            <a:off x="28575" y="3276600"/>
            <a:ext cx="8963025"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items</a:t>
            </a:r>
            <a:r>
              <a:rPr lang="en-US" sz="3200" dirty="0" smtClean="0">
                <a:latin typeface="Calibri"/>
                <a:cs typeface="Calibri"/>
              </a:rPr>
              <a:t> to recommend from</a:t>
            </a:r>
          </a:p>
          <a:p>
            <a:pPr marL="514350" indent="-514350">
              <a:buFont typeface="Wingdings" pitchFamily="-112" charset="2"/>
              <a:buAutoNum type="arabicPeriod"/>
            </a:pPr>
            <a:r>
              <a:rPr lang="en-US" sz="3200" dirty="0" smtClean="0">
                <a:latin typeface="Calibri"/>
                <a:cs typeface="Calibri"/>
              </a:rPr>
              <a:t>Identify </a:t>
            </a:r>
            <a:r>
              <a:rPr lang="en-US" sz="3200" b="1" dirty="0" smtClean="0">
                <a:latin typeface="Calibri"/>
                <a:cs typeface="Calibri"/>
              </a:rPr>
              <a:t>concepts</a:t>
            </a:r>
            <a:r>
              <a:rPr lang="en-US" sz="3200" dirty="0" smtClean="0">
                <a:latin typeface="Calibri"/>
                <a:cs typeface="Calibri"/>
              </a:rPr>
              <a:t> [what makes items redundant?]</a:t>
            </a:r>
          </a:p>
          <a:p>
            <a:pPr marL="514350" indent="-514350">
              <a:buFont typeface="Wingdings" pitchFamily="-112" charset="2"/>
              <a:buAutoNum type="arabicPeriod"/>
            </a:pPr>
            <a:r>
              <a:rPr lang="en-US" sz="3200" b="1" dirty="0" smtClean="0">
                <a:latin typeface="Calibri"/>
                <a:cs typeface="Calibri"/>
              </a:rPr>
              <a:t>Weigh</a:t>
            </a:r>
            <a:r>
              <a:rPr lang="en-US" sz="3200" dirty="0" smtClean="0">
                <a:latin typeface="Calibri"/>
                <a:cs typeface="Calibri"/>
              </a:rPr>
              <a:t> concepts by general importance</a:t>
            </a:r>
          </a:p>
          <a:p>
            <a:pPr marL="514350" indent="-514350">
              <a:buFont typeface="Wingdings" pitchFamily="-112" charset="2"/>
              <a:buAutoNum type="arabicPeriod"/>
            </a:pPr>
            <a:r>
              <a:rPr lang="en-US" sz="3200" dirty="0" smtClean="0">
                <a:latin typeface="Calibri"/>
                <a:cs typeface="Calibri"/>
              </a:rPr>
              <a:t>Define </a:t>
            </a:r>
            <a:r>
              <a:rPr lang="en-US" sz="3200" b="1" dirty="0" smtClean="0">
                <a:latin typeface="Calibri"/>
                <a:cs typeface="Calibri"/>
              </a:rPr>
              <a:t>document coverage function</a:t>
            </a:r>
          </a:p>
          <a:p>
            <a:pPr marL="514350" indent="-514350">
              <a:buFont typeface="Wingdings" pitchFamily="-112" charset="2"/>
              <a:buAutoNum type="arabicPeriod"/>
            </a:pPr>
            <a:r>
              <a:rPr lang="en-US" sz="3200" b="1" dirty="0" smtClean="0">
                <a:latin typeface="Calibri"/>
                <a:cs typeface="Calibri"/>
              </a:rPr>
              <a:t>Select</a:t>
            </a:r>
            <a:r>
              <a:rPr lang="en-US" sz="3200" dirty="0" smtClean="0">
                <a:latin typeface="Calibri"/>
                <a:cs typeface="Calibri"/>
              </a:rPr>
              <a:t> items using probabilistic MAX-COVER</a:t>
            </a:r>
          </a:p>
        </p:txBody>
      </p:sp>
    </p:spTree>
    <p:extLst>
      <p:ext uri="{BB962C8B-B14F-4D97-AF65-F5344CB8AC3E}">
        <p14:creationId xmlns:p14="http://schemas.microsoft.com/office/powerpoint/2010/main" val="4162435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63">
                                            <p:txEl>
                                              <p:pRg st="0" end="0"/>
                                            </p:txEl>
                                          </p:spTgt>
                                        </p:tgtEl>
                                        <p:attrNameLst>
                                          <p:attrName>style.opacity</p:attrName>
                                        </p:attrNameLst>
                                      </p:cBhvr>
                                      <p:to>
                                        <p:strVal val="0.25"/>
                                      </p:to>
                                    </p:set>
                                    <p:animEffect filter="image" prLst="opacity: 0.25">
                                      <p:cBhvr rctx="IE">
                                        <p:cTn id="7" dur="indefinite"/>
                                        <p:tgtEl>
                                          <p:spTgt spid="63">
                                            <p:txEl>
                                              <p:pRg st="0" end="0"/>
                                            </p:txEl>
                                          </p:spTgt>
                                        </p:tgtEl>
                                      </p:cBhvr>
                                    </p:animEffect>
                                  </p:childTnLst>
                                </p:cTn>
                              </p:par>
                              <p:par>
                                <p:cTn id="8" presetID="9" presetClass="emph" presetSubtype="0" nodeType="withEffect">
                                  <p:stCondLst>
                                    <p:cond delay="0"/>
                                  </p:stCondLst>
                                  <p:childTnLst>
                                    <p:set>
                                      <p:cBhvr rctx="PPT">
                                        <p:cTn id="9" dur="indefinite"/>
                                        <p:tgtEl>
                                          <p:spTgt spid="63">
                                            <p:txEl>
                                              <p:pRg st="1" end="1"/>
                                            </p:txEl>
                                          </p:spTgt>
                                        </p:tgtEl>
                                        <p:attrNameLst>
                                          <p:attrName>style.opacity</p:attrName>
                                        </p:attrNameLst>
                                      </p:cBhvr>
                                      <p:to>
                                        <p:strVal val="0.25"/>
                                      </p:to>
                                    </p:set>
                                    <p:animEffect filter="image" prLst="opacity: 0.25">
                                      <p:cBhvr rctx="IE">
                                        <p:cTn id="10" dur="indefinite"/>
                                        <p:tgtEl>
                                          <p:spTgt spid="63">
                                            <p:txEl>
                                              <p:pRg st="1" end="1"/>
                                            </p:txEl>
                                          </p:spTgt>
                                        </p:tgtEl>
                                      </p:cBhvr>
                                    </p:animEffect>
                                  </p:childTnLst>
                                </p:cTn>
                              </p:par>
                              <p:par>
                                <p:cTn id="11" presetID="9" presetClass="emph" presetSubtype="0" nodeType="withEffect">
                                  <p:stCondLst>
                                    <p:cond delay="0"/>
                                  </p:stCondLst>
                                  <p:childTnLst>
                                    <p:set>
                                      <p:cBhvr rctx="PPT">
                                        <p:cTn id="12" dur="indefinite"/>
                                        <p:tgtEl>
                                          <p:spTgt spid="63">
                                            <p:txEl>
                                              <p:pRg st="2" end="2"/>
                                            </p:txEl>
                                          </p:spTgt>
                                        </p:tgtEl>
                                        <p:attrNameLst>
                                          <p:attrName>style.opacity</p:attrName>
                                        </p:attrNameLst>
                                      </p:cBhvr>
                                      <p:to>
                                        <p:strVal val="0.25"/>
                                      </p:to>
                                    </p:set>
                                    <p:animEffect filter="image" prLst="opacity: 0.25">
                                      <p:cBhvr rctx="IE">
                                        <p:cTn id="13" dur="indefinite"/>
                                        <p:tgtEl>
                                          <p:spTgt spid="63">
                                            <p:txEl>
                                              <p:pRg st="2" end="2"/>
                                            </p:txEl>
                                          </p:spTgt>
                                        </p:tgtEl>
                                      </p:cBhvr>
                                    </p:animEffect>
                                  </p:childTnLst>
                                </p:cTn>
                              </p:par>
                              <p:par>
                                <p:cTn id="14" presetID="9" presetClass="emph" presetSubtype="0" nodeType="withEffect">
                                  <p:stCondLst>
                                    <p:cond delay="0"/>
                                  </p:stCondLst>
                                  <p:childTnLst>
                                    <p:set>
                                      <p:cBhvr rctx="PPT">
                                        <p:cTn id="15" dur="indefinite"/>
                                        <p:tgtEl>
                                          <p:spTgt spid="63">
                                            <p:txEl>
                                              <p:pRg st="3" end="3"/>
                                            </p:txEl>
                                          </p:spTgt>
                                        </p:tgtEl>
                                        <p:attrNameLst>
                                          <p:attrName>style.opacity</p:attrName>
                                        </p:attrNameLst>
                                      </p:cBhvr>
                                      <p:to>
                                        <p:strVal val="0.25"/>
                                      </p:to>
                                    </p:set>
                                    <p:animEffect filter="image" prLst="opacity: 0.25">
                                      <p:cBhvr rctx="IE">
                                        <p:cTn id="16" dur="indefinite"/>
                                        <p:tgtEl>
                                          <p:spTgt spid="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2209800"/>
            <a:ext cx="8305800" cy="1981200"/>
          </a:xfrm>
        </p:spPr>
        <p:txBody>
          <a:bodyPr/>
          <a:lstStyle/>
          <a:p>
            <a:pPr marL="0" indent="0" algn="ctr">
              <a:buNone/>
            </a:pPr>
            <a:r>
              <a:rPr lang="en-US" sz="4400" dirty="0" smtClean="0"/>
              <a:t>How well does our framework solve this problem?</a:t>
            </a:r>
            <a:endParaRPr lang="en-US" sz="4400" b="1" dirty="0"/>
          </a:p>
        </p:txBody>
      </p:sp>
    </p:spTree>
    <p:extLst>
      <p:ext uri="{BB962C8B-B14F-4D97-AF65-F5344CB8AC3E}">
        <p14:creationId xmlns:p14="http://schemas.microsoft.com/office/powerpoint/2010/main" val="33423897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p:cNvSpPr txBox="1">
            <a:spLocks/>
          </p:cNvSpPr>
          <p:nvPr/>
        </p:nvSpPr>
        <p:spPr bwMode="auto">
          <a:xfrm>
            <a:off x="76200" y="762000"/>
            <a:ext cx="89916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lgn="ctr">
              <a:buFont typeface="Wingdings" pitchFamily="-112" charset="2"/>
              <a:buNone/>
            </a:pPr>
            <a:r>
              <a:rPr lang="en-US" sz="5400" dirty="0" smtClean="0"/>
              <a:t>In this thesis, we present a framework that effectively addresses each of these problems</a:t>
            </a:r>
            <a:endParaRPr lang="en-US" sz="5400" b="1" dirty="0" smtClean="0"/>
          </a:p>
        </p:txBody>
      </p:sp>
      <p:sp>
        <p:nvSpPr>
          <p:cNvPr id="2" name="Rectangle 1"/>
          <p:cNvSpPr/>
          <p:nvPr/>
        </p:nvSpPr>
        <p:spPr>
          <a:xfrm>
            <a:off x="250633" y="4563070"/>
            <a:ext cx="8642735" cy="923330"/>
          </a:xfrm>
          <a:prstGeom prst="rect">
            <a:avLst/>
          </a:prstGeom>
        </p:spPr>
        <p:txBody>
          <a:bodyPr wrap="none">
            <a:spAutoFit/>
          </a:bodyPr>
          <a:lstStyle/>
          <a:p>
            <a:pPr lvl="0" algn="ctr"/>
            <a:r>
              <a:rPr lang="en-US" sz="5400" b="1" dirty="0" smtClean="0">
                <a:solidFill>
                  <a:srgbClr val="008000"/>
                </a:solidFill>
                <a:latin typeface="Calibri"/>
                <a:cs typeface="Calibri"/>
              </a:rPr>
              <a:t>Interactive Concept Coverage</a:t>
            </a:r>
            <a:endParaRPr lang="en-US" sz="5400" b="1" dirty="0">
              <a:solidFill>
                <a:srgbClr val="008000"/>
              </a:solidFill>
              <a:latin typeface="Calibri"/>
              <a:cs typeface="Calibri"/>
            </a:endParaRPr>
          </a:p>
        </p:txBody>
      </p:sp>
    </p:spTree>
    <p:extLst>
      <p:ext uri="{BB962C8B-B14F-4D97-AF65-F5344CB8AC3E}">
        <p14:creationId xmlns:p14="http://schemas.microsoft.com/office/powerpoint/2010/main" val="335095255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Study Evaluation</a:t>
            </a:r>
            <a:endParaRPr lang="en-US" dirty="0"/>
          </a:p>
        </p:txBody>
      </p:sp>
      <p:sp>
        <p:nvSpPr>
          <p:cNvPr id="3" name="Content Placeholder 2"/>
          <p:cNvSpPr>
            <a:spLocks noGrp="1"/>
          </p:cNvSpPr>
          <p:nvPr>
            <p:ph idx="1"/>
          </p:nvPr>
        </p:nvSpPr>
        <p:spPr/>
        <p:txBody>
          <a:bodyPr/>
          <a:lstStyle/>
          <a:p>
            <a:r>
              <a:rPr lang="en-US" dirty="0" smtClean="0"/>
              <a:t>PhD students in machine learning</a:t>
            </a:r>
          </a:p>
          <a:p>
            <a:r>
              <a:rPr lang="en-US" dirty="0" smtClean="0"/>
              <a:t>Find related work to a recent paper</a:t>
            </a:r>
          </a:p>
          <a:p>
            <a:pPr lvl="1"/>
            <a:r>
              <a:rPr lang="en-US" b="1" dirty="0" smtClean="0"/>
              <a:t>Our technique </a:t>
            </a:r>
          </a:p>
          <a:p>
            <a:pPr lvl="1"/>
            <a:r>
              <a:rPr lang="en-US" dirty="0" smtClean="0"/>
              <a:t>Relational Topic Model [Chang, </a:t>
            </a:r>
            <a:r>
              <a:rPr lang="en-US" dirty="0" err="1" smtClean="0"/>
              <a:t>Blei</a:t>
            </a:r>
            <a:r>
              <a:rPr lang="en-US" dirty="0" smtClean="0"/>
              <a:t> 2010]</a:t>
            </a:r>
          </a:p>
          <a:p>
            <a:pPr lvl="1"/>
            <a:r>
              <a:rPr lang="en-US" dirty="0" smtClean="0"/>
              <a:t>Information Genealogy [</a:t>
            </a:r>
            <a:r>
              <a:rPr lang="en-US" dirty="0" err="1" smtClean="0"/>
              <a:t>Shaparenko</a:t>
            </a:r>
            <a:r>
              <a:rPr lang="en-US" dirty="0" smtClean="0"/>
              <a:t>, </a:t>
            </a:r>
            <a:r>
              <a:rPr lang="en-US" dirty="0" err="1" smtClean="0"/>
              <a:t>Joachims</a:t>
            </a:r>
            <a:r>
              <a:rPr lang="en-US" dirty="0" smtClean="0"/>
              <a:t> 2007]</a:t>
            </a:r>
          </a:p>
          <a:p>
            <a:pPr lvl="1"/>
            <a:r>
              <a:rPr lang="en-US" dirty="0" smtClean="0"/>
              <a:t>Google Scholar</a:t>
            </a:r>
          </a:p>
        </p:txBody>
      </p:sp>
    </p:spTree>
    <p:extLst>
      <p:ext uri="{BB962C8B-B14F-4D97-AF65-F5344CB8AC3E}">
        <p14:creationId xmlns:p14="http://schemas.microsoft.com/office/powerpoint/2010/main" val="230670277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Usefulness</a:t>
            </a:r>
            <a:endParaRPr lang="en-US" dirty="0"/>
          </a:p>
        </p:txBody>
      </p:sp>
      <p:cxnSp>
        <p:nvCxnSpPr>
          <p:cNvPr id="10" name="Straight Arrow Connector 9"/>
          <p:cNvCxnSpPr/>
          <p:nvPr/>
        </p:nvCxnSpPr>
        <p:spPr bwMode="auto">
          <a:xfrm rot="5400000" flipH="1" flipV="1">
            <a:off x="875903" y="3008709"/>
            <a:ext cx="3428206" cy="1588"/>
          </a:xfrm>
          <a:prstGeom prst="straightConnector1">
            <a:avLst/>
          </a:prstGeom>
          <a:noFill/>
          <a:ln w="76200" cap="flat" cmpd="sng" algn="ctr">
            <a:solidFill>
              <a:schemeClr val="tx1"/>
            </a:solidFill>
            <a:prstDash val="solid"/>
            <a:round/>
            <a:headEnd type="none" w="med" len="med"/>
            <a:tailEnd type="triangle" w="med" len="med"/>
          </a:ln>
          <a:effectLst/>
        </p:spPr>
      </p:cxnSp>
      <p:sp>
        <p:nvSpPr>
          <p:cNvPr id="13" name="Rectangle 12"/>
          <p:cNvSpPr/>
          <p:nvPr/>
        </p:nvSpPr>
        <p:spPr>
          <a:xfrm rot="16200000">
            <a:off x="1316390" y="2819691"/>
            <a:ext cx="2034531" cy="400110"/>
          </a:xfrm>
          <a:prstGeom prst="rect">
            <a:avLst/>
          </a:prstGeom>
        </p:spPr>
        <p:txBody>
          <a:bodyPr wrap="none">
            <a:spAutoFit/>
          </a:bodyPr>
          <a:lstStyle/>
          <a:p>
            <a:r>
              <a:rPr lang="en-US" sz="2000" b="1" dirty="0" smtClean="0"/>
              <a:t>higher is better</a:t>
            </a:r>
          </a:p>
        </p:txBody>
      </p:sp>
      <p:sp>
        <p:nvSpPr>
          <p:cNvPr id="15" name="Rectangle 14"/>
          <p:cNvSpPr/>
          <p:nvPr/>
        </p:nvSpPr>
        <p:spPr>
          <a:xfrm>
            <a:off x="838200" y="5334000"/>
            <a:ext cx="784860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dirty="0" smtClean="0"/>
              <a:t>Our approach provides </a:t>
            </a:r>
            <a:r>
              <a:rPr lang="en-US" sz="2400" b="1" dirty="0" smtClean="0"/>
              <a:t>more useful</a:t>
            </a:r>
            <a:r>
              <a:rPr lang="en-US" sz="2400" dirty="0" smtClean="0"/>
              <a:t> and </a:t>
            </a:r>
          </a:p>
          <a:p>
            <a:pPr algn="ctr"/>
            <a:r>
              <a:rPr lang="en-US" sz="2400" b="1" dirty="0" smtClean="0"/>
              <a:t>more must-read</a:t>
            </a:r>
            <a:r>
              <a:rPr lang="en-US" sz="2400" dirty="0" smtClean="0"/>
              <a:t> papers</a:t>
            </a:r>
          </a:p>
        </p:txBody>
      </p:sp>
      <p:sp>
        <p:nvSpPr>
          <p:cNvPr id="3" name="Rectangle 2"/>
          <p:cNvSpPr/>
          <p:nvPr/>
        </p:nvSpPr>
        <p:spPr bwMode="auto">
          <a:xfrm>
            <a:off x="2057400" y="981123"/>
            <a:ext cx="304800" cy="76200"/>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grpSp>
        <p:nvGrpSpPr>
          <p:cNvPr id="21" name="Group 20"/>
          <p:cNvGrpSpPr/>
          <p:nvPr/>
        </p:nvGrpSpPr>
        <p:grpSpPr>
          <a:xfrm>
            <a:off x="2640986" y="1469081"/>
            <a:ext cx="4079288" cy="3429000"/>
            <a:chOff x="2717185" y="1828800"/>
            <a:chExt cx="4079288" cy="3429000"/>
          </a:xfrm>
        </p:grpSpPr>
        <p:pic>
          <p:nvPicPr>
            <p:cNvPr id="7170" name="Picture 2"/>
            <p:cNvPicPr>
              <a:picLocks noChangeAspect="1" noChangeArrowheads="1"/>
            </p:cNvPicPr>
            <p:nvPr/>
          </p:nvPicPr>
          <p:blipFill rotWithShape="1">
            <a:blip r:embed="rId2" cstate="print"/>
            <a:srcRect t="9397" r="84743" b="50323"/>
            <a:stretch/>
          </p:blipFill>
          <p:spPr bwMode="auto">
            <a:xfrm>
              <a:off x="2717185" y="1918640"/>
              <a:ext cx="1485910" cy="3320165"/>
            </a:xfrm>
            <a:prstGeom prst="rect">
              <a:avLst/>
            </a:prstGeom>
            <a:noFill/>
            <a:ln w="9525">
              <a:noFill/>
              <a:miter lim="800000"/>
              <a:headEnd/>
              <a:tailEnd/>
            </a:ln>
          </p:spPr>
        </p:pic>
        <p:pic>
          <p:nvPicPr>
            <p:cNvPr id="11" name="Picture 2"/>
            <p:cNvPicPr>
              <a:picLocks noChangeAspect="1" noChangeArrowheads="1"/>
            </p:cNvPicPr>
            <p:nvPr/>
          </p:nvPicPr>
          <p:blipFill rotWithShape="1">
            <a:blip r:embed="rId2" cstate="print"/>
            <a:srcRect l="23028" t="9232" r="50219" b="50323"/>
            <a:stretch/>
          </p:blipFill>
          <p:spPr bwMode="auto">
            <a:xfrm>
              <a:off x="4191000" y="1905000"/>
              <a:ext cx="2605473" cy="3333805"/>
            </a:xfrm>
            <a:prstGeom prst="rect">
              <a:avLst/>
            </a:prstGeom>
            <a:noFill/>
            <a:ln w="9525">
              <a:noFill/>
              <a:miter lim="800000"/>
              <a:headEnd/>
              <a:tailEnd/>
            </a:ln>
          </p:spPr>
        </p:pic>
        <p:sp>
          <p:nvSpPr>
            <p:cNvPr id="4" name="Rectangle 3"/>
            <p:cNvSpPr/>
            <p:nvPr/>
          </p:nvSpPr>
          <p:spPr bwMode="auto">
            <a:xfrm>
              <a:off x="2779485" y="1828800"/>
              <a:ext cx="228600" cy="1066800"/>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4" name="Rectangle 13"/>
            <p:cNvSpPr/>
            <p:nvPr/>
          </p:nvSpPr>
          <p:spPr bwMode="auto">
            <a:xfrm>
              <a:off x="3429000" y="5017104"/>
              <a:ext cx="838200" cy="164495"/>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cxnSp>
          <p:nvCxnSpPr>
            <p:cNvPr id="9" name="Straight Connector 8"/>
            <p:cNvCxnSpPr/>
            <p:nvPr/>
          </p:nvCxnSpPr>
          <p:spPr bwMode="auto">
            <a:xfrm>
              <a:off x="3175000" y="1905000"/>
              <a:ext cx="3506410" cy="0"/>
            </a:xfrm>
            <a:prstGeom prst="line">
              <a:avLst/>
            </a:prstGeom>
            <a:noFill/>
            <a:ln w="12700" cap="flat" cmpd="sng" algn="ctr">
              <a:solidFill>
                <a:schemeClr val="tx1"/>
              </a:solidFill>
              <a:prstDash val="solid"/>
              <a:round/>
              <a:headEnd type="none" w="med" len="med"/>
              <a:tailEnd type="none" w="med" len="med"/>
            </a:ln>
            <a:effectLst/>
          </p:spPr>
        </p:cxnSp>
        <p:sp>
          <p:nvSpPr>
            <p:cNvPr id="8" name="Rectangle 7"/>
            <p:cNvSpPr/>
            <p:nvPr/>
          </p:nvSpPr>
          <p:spPr>
            <a:xfrm>
              <a:off x="3506011" y="4919246"/>
              <a:ext cx="538028" cy="338554"/>
            </a:xfrm>
            <a:prstGeom prst="rect">
              <a:avLst/>
            </a:prstGeom>
          </p:spPr>
          <p:txBody>
            <a:bodyPr wrap="none">
              <a:spAutoFit/>
            </a:bodyPr>
            <a:lstStyle/>
            <a:p>
              <a:r>
                <a:rPr lang="en-US" sz="1600" dirty="0" smtClean="0">
                  <a:solidFill>
                    <a:srgbClr val="0070C0"/>
                  </a:solidFill>
                </a:rPr>
                <a:t>ICC</a:t>
              </a:r>
            </a:p>
          </p:txBody>
        </p:sp>
        <p:sp>
          <p:nvSpPr>
            <p:cNvPr id="6" name="Rectangle 5"/>
            <p:cNvSpPr/>
            <p:nvPr/>
          </p:nvSpPr>
          <p:spPr bwMode="auto">
            <a:xfrm>
              <a:off x="3380013" y="1905000"/>
              <a:ext cx="762000" cy="3352800"/>
            </a:xfrm>
            <a:prstGeom prst="rect">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9" name="Rectangle 18"/>
            <p:cNvSpPr/>
            <p:nvPr/>
          </p:nvSpPr>
          <p:spPr bwMode="auto">
            <a:xfrm>
              <a:off x="4572000" y="2057400"/>
              <a:ext cx="152400" cy="152400"/>
            </a:xfrm>
            <a:prstGeom prst="rect">
              <a:avLst/>
            </a:prstGeom>
            <a:solidFill>
              <a:schemeClr val="bg1">
                <a:lumMod val="65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0" name="TextBox 19"/>
            <p:cNvSpPr txBox="1"/>
            <p:nvPr/>
          </p:nvSpPr>
          <p:spPr>
            <a:xfrm>
              <a:off x="4713491" y="1981200"/>
              <a:ext cx="1915909" cy="276999"/>
            </a:xfrm>
            <a:prstGeom prst="rect">
              <a:avLst/>
            </a:prstGeom>
            <a:noFill/>
          </p:spPr>
          <p:txBody>
            <a:bodyPr wrap="none" rtlCol="0">
              <a:spAutoFit/>
            </a:bodyPr>
            <a:lstStyle/>
            <a:p>
              <a:r>
                <a:rPr lang="en-US" sz="1200" dirty="0"/>
                <a:t>n</a:t>
              </a:r>
              <a:r>
                <a:rPr lang="en-US" sz="1200" dirty="0" smtClean="0"/>
                <a:t>o. of “must read” papers</a:t>
              </a:r>
              <a:endParaRPr lang="en-US" sz="1200" dirty="0"/>
            </a:p>
          </p:txBody>
        </p:sp>
      </p:grpSp>
    </p:spTree>
    <p:extLst>
      <p:ext uri="{BB962C8B-B14F-4D97-AF65-F5344CB8AC3E}">
        <p14:creationId xmlns:p14="http://schemas.microsoft.com/office/powerpoint/2010/main" val="12942159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2209800"/>
            <a:ext cx="8305800" cy="3657600"/>
          </a:xfrm>
        </p:spPr>
        <p:txBody>
          <a:bodyPr/>
          <a:lstStyle/>
          <a:p>
            <a:pPr marL="0" indent="0" algn="ctr">
              <a:buNone/>
            </a:pPr>
            <a:r>
              <a:rPr lang="en-US" sz="4400" dirty="0" smtClean="0"/>
              <a:t>For the same query, should all users get the same results?</a:t>
            </a:r>
          </a:p>
        </p:txBody>
      </p:sp>
    </p:spTree>
    <p:extLst>
      <p:ext uri="{BB962C8B-B14F-4D97-AF65-F5344CB8AC3E}">
        <p14:creationId xmlns:p14="http://schemas.microsoft.com/office/powerpoint/2010/main" val="29915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381000"/>
            <a:ext cx="8305800" cy="3657600"/>
          </a:xfrm>
        </p:spPr>
        <p:txBody>
          <a:bodyPr/>
          <a:lstStyle/>
          <a:p>
            <a:pPr marL="0" indent="0" algn="ctr">
              <a:buNone/>
            </a:pPr>
            <a:r>
              <a:rPr lang="en-US" sz="4400" dirty="0" smtClean="0"/>
              <a:t>Which scientist comes to mind when you hear the word </a:t>
            </a:r>
            <a:r>
              <a:rPr lang="en-US" sz="4400" b="1" dirty="0" smtClean="0"/>
              <a:t>network</a:t>
            </a:r>
            <a:r>
              <a:rPr lang="en-US" sz="4400" dirty="0" smtClean="0"/>
              <a:t>?</a:t>
            </a:r>
            <a:endParaRPr lang="en-US" sz="4400" dirty="0"/>
          </a:p>
        </p:txBody>
      </p:sp>
      <p:sp>
        <p:nvSpPr>
          <p:cNvPr id="5" name="Rectangle 4"/>
          <p:cNvSpPr/>
          <p:nvPr/>
        </p:nvSpPr>
        <p:spPr>
          <a:xfrm>
            <a:off x="1439302" y="4050268"/>
            <a:ext cx="723275" cy="369332"/>
          </a:xfrm>
          <a:prstGeom prst="rect">
            <a:avLst/>
          </a:prstGeom>
        </p:spPr>
        <p:txBody>
          <a:bodyPr wrap="none">
            <a:spAutoFit/>
          </a:bodyPr>
          <a:lstStyle/>
          <a:p>
            <a:r>
              <a:rPr lang="en-US" dirty="0" smtClean="0"/>
              <a:t>Pearl</a:t>
            </a:r>
            <a:endParaRPr lang="en-US" dirty="0"/>
          </a:p>
        </p:txBody>
      </p:sp>
      <p:pic>
        <p:nvPicPr>
          <p:cNvPr id="6" name="Picture 2" descr="http://web3.unt.edu/news/media/Judea-Pearl_web.jpg"/>
          <p:cNvPicPr>
            <a:picLocks noChangeAspect="1" noChangeArrowheads="1"/>
          </p:cNvPicPr>
          <p:nvPr/>
        </p:nvPicPr>
        <p:blipFill>
          <a:blip r:embed="rId2" cstate="print"/>
          <a:srcRect/>
          <a:stretch>
            <a:fillRect/>
          </a:stretch>
        </p:blipFill>
        <p:spPr bwMode="auto">
          <a:xfrm>
            <a:off x="1219200" y="2352070"/>
            <a:ext cx="1163479" cy="1629380"/>
          </a:xfrm>
          <a:prstGeom prst="rect">
            <a:avLst/>
          </a:prstGeom>
          <a:noFill/>
        </p:spPr>
      </p:pic>
      <p:pic>
        <p:nvPicPr>
          <p:cNvPr id="7" name="Picture 3"/>
          <p:cNvPicPr>
            <a:picLocks noChangeAspect="1" noChangeArrowheads="1"/>
          </p:cNvPicPr>
          <p:nvPr/>
        </p:nvPicPr>
        <p:blipFill>
          <a:blip r:embed="rId3" cstate="print"/>
          <a:srcRect/>
          <a:stretch>
            <a:fillRect/>
          </a:stretch>
        </p:blipFill>
        <p:spPr bwMode="auto">
          <a:xfrm>
            <a:off x="3810000" y="2209800"/>
            <a:ext cx="1181100" cy="1771650"/>
          </a:xfrm>
          <a:prstGeom prst="rect">
            <a:avLst/>
          </a:prstGeom>
          <a:noFill/>
          <a:ln w="9525">
            <a:noFill/>
            <a:miter lim="800000"/>
            <a:headEnd/>
            <a:tailEnd/>
          </a:ln>
        </p:spPr>
      </p:pic>
      <p:sp>
        <p:nvSpPr>
          <p:cNvPr id="8" name="Rectangle 7"/>
          <p:cNvSpPr/>
          <p:nvPr/>
        </p:nvSpPr>
        <p:spPr>
          <a:xfrm>
            <a:off x="3820904" y="4050268"/>
            <a:ext cx="1159292" cy="369332"/>
          </a:xfrm>
          <a:prstGeom prst="rect">
            <a:avLst/>
          </a:prstGeom>
        </p:spPr>
        <p:txBody>
          <a:bodyPr wrap="none">
            <a:spAutoFit/>
          </a:bodyPr>
          <a:lstStyle/>
          <a:p>
            <a:r>
              <a:rPr lang="en-US" dirty="0" smtClean="0"/>
              <a:t>Kleinberg</a:t>
            </a:r>
            <a:endParaRPr lang="en-US" dirty="0"/>
          </a:p>
        </p:txBody>
      </p:sp>
      <p:pic>
        <p:nvPicPr>
          <p:cNvPr id="9" name="Picture 5"/>
          <p:cNvPicPr>
            <a:picLocks noChangeAspect="1" noChangeArrowheads="1"/>
          </p:cNvPicPr>
          <p:nvPr/>
        </p:nvPicPr>
        <p:blipFill>
          <a:blip r:embed="rId4" cstate="print"/>
          <a:srcRect/>
          <a:stretch>
            <a:fillRect/>
          </a:stretch>
        </p:blipFill>
        <p:spPr bwMode="auto">
          <a:xfrm>
            <a:off x="6477000" y="2371725"/>
            <a:ext cx="1309346" cy="1609725"/>
          </a:xfrm>
          <a:prstGeom prst="rect">
            <a:avLst/>
          </a:prstGeom>
          <a:noFill/>
          <a:ln w="9525">
            <a:noFill/>
            <a:miter lim="800000"/>
            <a:headEnd/>
            <a:tailEnd/>
          </a:ln>
        </p:spPr>
      </p:pic>
      <p:sp>
        <p:nvSpPr>
          <p:cNvPr id="10" name="Rectangle 9"/>
          <p:cNvSpPr/>
          <p:nvPr/>
        </p:nvSpPr>
        <p:spPr>
          <a:xfrm>
            <a:off x="6705916" y="4050268"/>
            <a:ext cx="851515" cy="369332"/>
          </a:xfrm>
          <a:prstGeom prst="rect">
            <a:avLst/>
          </a:prstGeom>
        </p:spPr>
        <p:txBody>
          <a:bodyPr wrap="none">
            <a:spAutoFit/>
          </a:bodyPr>
          <a:lstStyle/>
          <a:p>
            <a:r>
              <a:rPr lang="en-US" dirty="0" smtClean="0"/>
              <a:t>Hinton</a:t>
            </a:r>
            <a:endParaRPr lang="en-US" dirty="0"/>
          </a:p>
        </p:txBody>
      </p:sp>
      <p:sp>
        <p:nvSpPr>
          <p:cNvPr id="2" name="Rectangle 1"/>
          <p:cNvSpPr/>
          <p:nvPr/>
        </p:nvSpPr>
        <p:spPr>
          <a:xfrm>
            <a:off x="1007188" y="4691390"/>
            <a:ext cx="1583612" cy="523220"/>
          </a:xfrm>
          <a:prstGeom prst="rect">
            <a:avLst/>
          </a:prstGeom>
        </p:spPr>
        <p:txBody>
          <a:bodyPr wrap="none">
            <a:spAutoFit/>
          </a:bodyPr>
          <a:lstStyle/>
          <a:p>
            <a:r>
              <a:rPr lang="en-US" sz="2800" kern="0" dirty="0" smtClean="0">
                <a:solidFill>
                  <a:srgbClr val="000000"/>
                </a:solidFill>
                <a:latin typeface="Tahoma"/>
              </a:rPr>
              <a:t>Bayesian</a:t>
            </a:r>
            <a:endParaRPr lang="en-US" sz="1100" dirty="0"/>
          </a:p>
        </p:txBody>
      </p:sp>
      <p:sp>
        <p:nvSpPr>
          <p:cNvPr id="11" name="Rectangle 10"/>
          <p:cNvSpPr/>
          <p:nvPr/>
        </p:nvSpPr>
        <p:spPr>
          <a:xfrm>
            <a:off x="3886200" y="4691390"/>
            <a:ext cx="1097952" cy="523220"/>
          </a:xfrm>
          <a:prstGeom prst="rect">
            <a:avLst/>
          </a:prstGeom>
        </p:spPr>
        <p:txBody>
          <a:bodyPr wrap="none">
            <a:spAutoFit/>
          </a:bodyPr>
          <a:lstStyle/>
          <a:p>
            <a:r>
              <a:rPr lang="en-US" sz="2800" kern="0" dirty="0" smtClean="0">
                <a:solidFill>
                  <a:srgbClr val="000000"/>
                </a:solidFill>
                <a:latin typeface="Tahoma"/>
              </a:rPr>
              <a:t>Social</a:t>
            </a:r>
            <a:endParaRPr lang="en-US" sz="1100" dirty="0"/>
          </a:p>
        </p:txBody>
      </p:sp>
      <p:sp>
        <p:nvSpPr>
          <p:cNvPr id="12" name="Rectangle 11"/>
          <p:cNvSpPr/>
          <p:nvPr/>
        </p:nvSpPr>
        <p:spPr>
          <a:xfrm>
            <a:off x="6553200" y="4691390"/>
            <a:ext cx="1213493" cy="523220"/>
          </a:xfrm>
          <a:prstGeom prst="rect">
            <a:avLst/>
          </a:prstGeom>
        </p:spPr>
        <p:txBody>
          <a:bodyPr wrap="none">
            <a:spAutoFit/>
          </a:bodyPr>
          <a:lstStyle/>
          <a:p>
            <a:r>
              <a:rPr lang="en-US" sz="2800" kern="0" dirty="0" smtClean="0">
                <a:solidFill>
                  <a:srgbClr val="000000"/>
                </a:solidFill>
                <a:latin typeface="Tahoma"/>
              </a:rPr>
              <a:t>Neural</a:t>
            </a:r>
            <a:endParaRPr lang="en-US" sz="1100" dirty="0"/>
          </a:p>
        </p:txBody>
      </p:sp>
      <p:sp>
        <p:nvSpPr>
          <p:cNvPr id="14" name="Rectangle 13"/>
          <p:cNvSpPr/>
          <p:nvPr/>
        </p:nvSpPr>
        <p:spPr>
          <a:xfrm>
            <a:off x="2304342" y="5715000"/>
            <a:ext cx="4535316" cy="830997"/>
          </a:xfrm>
          <a:prstGeom prst="rect">
            <a:avLst/>
          </a:prstGeom>
        </p:spPr>
        <p:txBody>
          <a:bodyPr wrap="none">
            <a:spAutoFit/>
          </a:bodyPr>
          <a:lstStyle/>
          <a:p>
            <a:r>
              <a:rPr lang="en-US" sz="4800" b="1" kern="0" dirty="0" smtClean="0">
                <a:solidFill>
                  <a:srgbClr val="000000"/>
                </a:solidFill>
                <a:latin typeface="Calibri"/>
                <a:cs typeface="Calibri"/>
              </a:rPr>
              <a:t>trust</a:t>
            </a:r>
            <a:r>
              <a:rPr lang="en-US" sz="4800" kern="0" dirty="0" smtClean="0">
                <a:solidFill>
                  <a:srgbClr val="000000"/>
                </a:solidFill>
                <a:latin typeface="Calibri"/>
                <a:cs typeface="Calibri"/>
              </a:rPr>
              <a:t> preferences</a:t>
            </a:r>
            <a:endParaRPr lang="en-US" sz="2000" dirty="0">
              <a:latin typeface="Calibri"/>
              <a:cs typeface="Calibri"/>
            </a:endParaRPr>
          </a:p>
        </p:txBody>
      </p:sp>
    </p:spTree>
    <p:extLst>
      <p:ext uri="{BB962C8B-B14F-4D97-AF65-F5344CB8AC3E}">
        <p14:creationId xmlns:p14="http://schemas.microsoft.com/office/powerpoint/2010/main" val="603139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2" grpId="0"/>
      <p:bldP spid="11" grpId="0"/>
      <p:bldP spid="12" grpId="0"/>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Specifying trust preferences</a:t>
            </a:r>
            <a:endParaRPr lang="en-US" dirty="0"/>
          </a:p>
        </p:txBody>
      </p:sp>
      <p:sp>
        <p:nvSpPr>
          <p:cNvPr id="3" name="Content Placeholder 2"/>
          <p:cNvSpPr>
            <a:spLocks noGrp="1"/>
          </p:cNvSpPr>
          <p:nvPr>
            <p:ph idx="1"/>
          </p:nvPr>
        </p:nvSpPr>
        <p:spPr/>
        <p:txBody>
          <a:bodyPr/>
          <a:lstStyle/>
          <a:p>
            <a:r>
              <a:rPr lang="en-US" dirty="0" smtClean="0"/>
              <a:t>Simple</a:t>
            </a:r>
          </a:p>
          <a:p>
            <a:r>
              <a:rPr lang="en-US" dirty="0" smtClean="0"/>
              <a:t>Non-exhaustive</a:t>
            </a:r>
          </a:p>
        </p:txBody>
      </p:sp>
      <p:sp>
        <p:nvSpPr>
          <p:cNvPr id="11" name="Rectangle 10"/>
          <p:cNvSpPr/>
          <p:nvPr/>
        </p:nvSpPr>
        <p:spPr>
          <a:xfrm>
            <a:off x="2514235" y="2143780"/>
            <a:ext cx="4115530" cy="523220"/>
          </a:xfrm>
          <a:prstGeom prst="rect">
            <a:avLst/>
          </a:prstGeom>
        </p:spPr>
        <p:txBody>
          <a:bodyPr wrap="none">
            <a:spAutoFit/>
          </a:bodyPr>
          <a:lstStyle/>
          <a:p>
            <a:pPr algn="ctr"/>
            <a:r>
              <a:rPr lang="en-US" sz="2800" kern="0" dirty="0" smtClean="0">
                <a:solidFill>
                  <a:srgbClr val="000000"/>
                </a:solidFill>
                <a:latin typeface="Calibri"/>
                <a:cs typeface="Calibri"/>
              </a:rPr>
              <a:t>Some of the venues I trust:</a:t>
            </a:r>
            <a:endParaRPr lang="en-US" sz="1100" dirty="0">
              <a:latin typeface="Calibri"/>
              <a:cs typeface="Calibri"/>
            </a:endParaRPr>
          </a:p>
        </p:txBody>
      </p:sp>
      <p:sp>
        <p:nvSpPr>
          <p:cNvPr id="13" name="Rectangle 12"/>
          <p:cNvSpPr/>
          <p:nvPr/>
        </p:nvSpPr>
        <p:spPr>
          <a:xfrm>
            <a:off x="2470579" y="3972580"/>
            <a:ext cx="4202843" cy="523220"/>
          </a:xfrm>
          <a:prstGeom prst="rect">
            <a:avLst/>
          </a:prstGeom>
        </p:spPr>
        <p:txBody>
          <a:bodyPr wrap="none">
            <a:spAutoFit/>
          </a:bodyPr>
          <a:lstStyle/>
          <a:p>
            <a:r>
              <a:rPr lang="en-US" sz="2800" kern="0" dirty="0" smtClean="0">
                <a:solidFill>
                  <a:srgbClr val="000000"/>
                </a:solidFill>
                <a:latin typeface="Calibri"/>
                <a:cs typeface="Calibri"/>
              </a:rPr>
              <a:t>Some of the authors I trust:</a:t>
            </a:r>
            <a:endParaRPr lang="en-US" sz="1100" dirty="0">
              <a:latin typeface="Calibri"/>
              <a:cs typeface="Calibri"/>
            </a:endParaRPr>
          </a:p>
        </p:txBody>
      </p:sp>
      <p:pic>
        <p:nvPicPr>
          <p:cNvPr id="15" name="Picture 2" descr="http://web3.unt.edu/news/media/Judea-Pearl_web.jpg"/>
          <p:cNvPicPr>
            <a:picLocks noChangeAspect="1" noChangeArrowheads="1"/>
          </p:cNvPicPr>
          <p:nvPr/>
        </p:nvPicPr>
        <p:blipFill>
          <a:blip r:embed="rId2" cstate="print"/>
          <a:srcRect/>
          <a:stretch>
            <a:fillRect/>
          </a:stretch>
        </p:blipFill>
        <p:spPr bwMode="auto">
          <a:xfrm>
            <a:off x="76200" y="4790207"/>
            <a:ext cx="1066800" cy="1493987"/>
          </a:xfrm>
          <a:prstGeom prst="rect">
            <a:avLst/>
          </a:prstGeom>
          <a:noFill/>
        </p:spPr>
      </p:pic>
      <p:pic>
        <p:nvPicPr>
          <p:cNvPr id="16" name="Picture 3"/>
          <p:cNvPicPr>
            <a:picLocks noChangeAspect="1" noChangeArrowheads="1"/>
          </p:cNvPicPr>
          <p:nvPr/>
        </p:nvPicPr>
        <p:blipFill>
          <a:blip r:embed="rId3" cstate="print"/>
          <a:srcRect/>
          <a:stretch>
            <a:fillRect/>
          </a:stretch>
        </p:blipFill>
        <p:spPr bwMode="auto">
          <a:xfrm>
            <a:off x="1258039" y="4794250"/>
            <a:ext cx="990600" cy="1485900"/>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29045" y="2819400"/>
            <a:ext cx="2857500" cy="927100"/>
          </a:xfrm>
          <a:prstGeom prst="rect">
            <a:avLst/>
          </a:prstGeom>
        </p:spPr>
      </p:pic>
      <p:pic>
        <p:nvPicPr>
          <p:cNvPr id="7" name="Picture 6"/>
          <p:cNvPicPr>
            <a:picLocks noChangeAspect="1"/>
          </p:cNvPicPr>
          <p:nvPr/>
        </p:nvPicPr>
        <p:blipFill>
          <a:blip r:embed="rId5"/>
          <a:stretch>
            <a:fillRect/>
          </a:stretch>
        </p:blipFill>
        <p:spPr>
          <a:xfrm>
            <a:off x="2971800" y="2895600"/>
            <a:ext cx="1905000" cy="914400"/>
          </a:xfrm>
          <a:prstGeom prst="rect">
            <a:avLst/>
          </a:prstGeom>
        </p:spPr>
      </p:pic>
      <p:pic>
        <p:nvPicPr>
          <p:cNvPr id="19" name="Picture 18"/>
          <p:cNvPicPr>
            <a:picLocks noChangeAspect="1"/>
          </p:cNvPicPr>
          <p:nvPr/>
        </p:nvPicPr>
        <p:blipFill>
          <a:blip r:embed="rId6"/>
          <a:stretch>
            <a:fillRect/>
          </a:stretch>
        </p:blipFill>
        <p:spPr>
          <a:xfrm>
            <a:off x="5346700" y="2679700"/>
            <a:ext cx="3263900" cy="1282700"/>
          </a:xfrm>
          <a:prstGeom prst="rect">
            <a:avLst/>
          </a:prstGeom>
        </p:spPr>
      </p:pic>
      <p:pic>
        <p:nvPicPr>
          <p:cNvPr id="20" name="Picture 19"/>
          <p:cNvPicPr>
            <a:picLocks noChangeAspect="1"/>
          </p:cNvPicPr>
          <p:nvPr/>
        </p:nvPicPr>
        <p:blipFill>
          <a:blip r:embed="rId7"/>
          <a:stretch>
            <a:fillRect/>
          </a:stretch>
        </p:blipFill>
        <p:spPr>
          <a:xfrm>
            <a:off x="5989824" y="4991100"/>
            <a:ext cx="1092200" cy="1092200"/>
          </a:xfrm>
          <a:prstGeom prst="rect">
            <a:avLst/>
          </a:prstGeom>
        </p:spPr>
      </p:pic>
      <p:pic>
        <p:nvPicPr>
          <p:cNvPr id="21" name="Picture 20"/>
          <p:cNvPicPr>
            <a:picLocks noChangeAspect="1"/>
          </p:cNvPicPr>
          <p:nvPr/>
        </p:nvPicPr>
        <p:blipFill>
          <a:blip r:embed="rId8"/>
          <a:stretch>
            <a:fillRect/>
          </a:stretch>
        </p:blipFill>
        <p:spPr>
          <a:xfrm>
            <a:off x="7197063" y="4889500"/>
            <a:ext cx="863600" cy="1295400"/>
          </a:xfrm>
          <a:prstGeom prst="rect">
            <a:avLst/>
          </a:prstGeom>
        </p:spPr>
      </p:pic>
      <p:pic>
        <p:nvPicPr>
          <p:cNvPr id="22" name="Picture 21"/>
          <p:cNvPicPr>
            <a:picLocks noChangeAspect="1"/>
          </p:cNvPicPr>
          <p:nvPr/>
        </p:nvPicPr>
        <p:blipFill>
          <a:blip r:embed="rId9"/>
          <a:stretch>
            <a:fillRect/>
          </a:stretch>
        </p:blipFill>
        <p:spPr>
          <a:xfrm>
            <a:off x="8175703" y="4965700"/>
            <a:ext cx="892097" cy="1143000"/>
          </a:xfrm>
          <a:prstGeom prst="rect">
            <a:avLst/>
          </a:prstGeom>
        </p:spPr>
      </p:pic>
      <p:pic>
        <p:nvPicPr>
          <p:cNvPr id="23" name="Picture 22"/>
          <p:cNvPicPr>
            <a:picLocks noChangeAspect="1"/>
          </p:cNvPicPr>
          <p:nvPr/>
        </p:nvPicPr>
        <p:blipFill>
          <a:blip r:embed="rId10"/>
          <a:stretch>
            <a:fillRect/>
          </a:stretch>
        </p:blipFill>
        <p:spPr>
          <a:xfrm>
            <a:off x="2363678" y="4775200"/>
            <a:ext cx="1094852" cy="1524000"/>
          </a:xfrm>
          <a:prstGeom prst="rect">
            <a:avLst/>
          </a:prstGeom>
        </p:spPr>
      </p:pic>
      <p:pic>
        <p:nvPicPr>
          <p:cNvPr id="24" name="Picture 23"/>
          <p:cNvPicPr>
            <a:picLocks noChangeAspect="1"/>
          </p:cNvPicPr>
          <p:nvPr/>
        </p:nvPicPr>
        <p:blipFill>
          <a:blip r:embed="rId11"/>
          <a:stretch>
            <a:fillRect/>
          </a:stretch>
        </p:blipFill>
        <p:spPr>
          <a:xfrm>
            <a:off x="3573569" y="4914900"/>
            <a:ext cx="1061320" cy="1244600"/>
          </a:xfrm>
          <a:prstGeom prst="rect">
            <a:avLst/>
          </a:prstGeom>
        </p:spPr>
      </p:pic>
      <p:pic>
        <p:nvPicPr>
          <p:cNvPr id="25" name="Picture 24"/>
          <p:cNvPicPr>
            <a:picLocks noChangeAspect="1"/>
          </p:cNvPicPr>
          <p:nvPr/>
        </p:nvPicPr>
        <p:blipFill>
          <a:blip r:embed="rId12"/>
          <a:stretch>
            <a:fillRect/>
          </a:stretch>
        </p:blipFill>
        <p:spPr>
          <a:xfrm>
            <a:off x="4749928" y="4749800"/>
            <a:ext cx="1124857" cy="1574800"/>
          </a:xfrm>
          <a:prstGeom prst="rect">
            <a:avLst/>
          </a:prstGeom>
        </p:spPr>
      </p:pic>
    </p:spTree>
    <p:extLst>
      <p:ext uri="{BB962C8B-B14F-4D97-AF65-F5344CB8AC3E}">
        <p14:creationId xmlns:p14="http://schemas.microsoft.com/office/powerpoint/2010/main" val="2282640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Specifying trust preferences</a:t>
            </a:r>
            <a:endParaRPr lang="en-US" dirty="0"/>
          </a:p>
        </p:txBody>
      </p:sp>
      <p:sp>
        <p:nvSpPr>
          <p:cNvPr id="3" name="Content Placeholder 2"/>
          <p:cNvSpPr>
            <a:spLocks noGrp="1"/>
          </p:cNvSpPr>
          <p:nvPr>
            <p:ph idx="1"/>
          </p:nvPr>
        </p:nvSpPr>
        <p:spPr/>
        <p:txBody>
          <a:bodyPr/>
          <a:lstStyle/>
          <a:p>
            <a:r>
              <a:rPr lang="en-US" dirty="0" smtClean="0"/>
              <a:t>Simple</a:t>
            </a:r>
          </a:p>
          <a:p>
            <a:r>
              <a:rPr lang="en-US" dirty="0" smtClean="0"/>
              <a:t>Non-exhaustive</a:t>
            </a:r>
          </a:p>
        </p:txBody>
      </p:sp>
      <p:pic>
        <p:nvPicPr>
          <p:cNvPr id="5" name="Picture 4"/>
          <p:cNvPicPr>
            <a:picLocks noChangeAspect="1"/>
          </p:cNvPicPr>
          <p:nvPr/>
        </p:nvPicPr>
        <p:blipFill rotWithShape="1">
          <a:blip r:embed="rId2"/>
          <a:srcRect b="36697"/>
          <a:stretch/>
        </p:blipFill>
        <p:spPr>
          <a:xfrm>
            <a:off x="736769" y="2819400"/>
            <a:ext cx="7670463" cy="3810000"/>
          </a:xfrm>
          <a:prstGeom prst="rect">
            <a:avLst/>
          </a:prstGeom>
        </p:spPr>
      </p:pic>
      <p:sp>
        <p:nvSpPr>
          <p:cNvPr id="12" name="Rectangle 11"/>
          <p:cNvSpPr/>
          <p:nvPr/>
        </p:nvSpPr>
        <p:spPr>
          <a:xfrm>
            <a:off x="2536065" y="2143780"/>
            <a:ext cx="4071873" cy="523220"/>
          </a:xfrm>
          <a:prstGeom prst="rect">
            <a:avLst/>
          </a:prstGeom>
        </p:spPr>
        <p:txBody>
          <a:bodyPr wrap="none">
            <a:spAutoFit/>
          </a:bodyPr>
          <a:lstStyle/>
          <a:p>
            <a:pPr algn="ctr"/>
            <a:r>
              <a:rPr lang="en-US" sz="2800" kern="0" dirty="0" smtClean="0">
                <a:solidFill>
                  <a:srgbClr val="000000"/>
                </a:solidFill>
                <a:latin typeface="Calibri"/>
                <a:cs typeface="Calibri"/>
              </a:rPr>
              <a:t>Some of the </a:t>
            </a:r>
            <a:r>
              <a:rPr lang="en-US" sz="2800" b="1" kern="0" dirty="0" smtClean="0">
                <a:solidFill>
                  <a:srgbClr val="000000"/>
                </a:solidFill>
                <a:latin typeface="Calibri"/>
                <a:cs typeface="Calibri"/>
              </a:rPr>
              <a:t>papers</a:t>
            </a:r>
            <a:r>
              <a:rPr lang="en-US" sz="2800" kern="0" dirty="0" smtClean="0">
                <a:solidFill>
                  <a:srgbClr val="000000"/>
                </a:solidFill>
                <a:latin typeface="Calibri"/>
                <a:cs typeface="Calibri"/>
              </a:rPr>
              <a:t> I trust:</a:t>
            </a:r>
            <a:endParaRPr lang="en-US" sz="1100" dirty="0">
              <a:latin typeface="Calibri"/>
              <a:cs typeface="Calibri"/>
            </a:endParaRPr>
          </a:p>
        </p:txBody>
      </p:sp>
      <p:sp>
        <p:nvSpPr>
          <p:cNvPr id="6" name="Rectangle 5"/>
          <p:cNvSpPr/>
          <p:nvPr/>
        </p:nvSpPr>
        <p:spPr>
          <a:xfrm>
            <a:off x="3169479" y="3244334"/>
            <a:ext cx="2805042" cy="3170099"/>
          </a:xfrm>
          <a:prstGeom prst="rect">
            <a:avLst/>
          </a:prstGeom>
        </p:spPr>
        <p:txBody>
          <a:bodyPr wrap="none">
            <a:spAutoFit/>
          </a:bodyPr>
          <a:lstStyle/>
          <a:p>
            <a:r>
              <a:rPr lang="en-US" sz="20000" b="1" kern="0" dirty="0" smtClean="0">
                <a:solidFill>
                  <a:srgbClr val="000000"/>
                </a:solidFill>
                <a:latin typeface="Apple Chancery"/>
                <a:cs typeface="Apple Chancery"/>
              </a:rPr>
              <a:t>T</a:t>
            </a:r>
            <a:endParaRPr lang="en-US" sz="20000" b="1" dirty="0">
              <a:latin typeface="Apple Chancery"/>
              <a:cs typeface="Apple Chancery"/>
            </a:endParaRPr>
          </a:p>
        </p:txBody>
      </p:sp>
    </p:spTree>
    <p:extLst>
      <p:ext uri="{BB962C8B-B14F-4D97-AF65-F5344CB8AC3E}">
        <p14:creationId xmlns:p14="http://schemas.microsoft.com/office/powerpoint/2010/main" val="786467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447800"/>
            <a:ext cx="8305800" cy="4038600"/>
          </a:xfrm>
        </p:spPr>
        <p:txBody>
          <a:bodyPr/>
          <a:lstStyle/>
          <a:p>
            <a:pPr marL="0" indent="0" algn="ctr">
              <a:buNone/>
            </a:pPr>
            <a:r>
              <a:rPr lang="en-US" sz="4400" dirty="0" smtClean="0"/>
              <a:t>Given that you trust </a:t>
            </a:r>
            <a:r>
              <a:rPr lang="en-US" sz="4400" b="1" dirty="0" smtClean="0">
                <a:latin typeface="Apple Chancery"/>
                <a:cs typeface="Apple Chancery"/>
              </a:rPr>
              <a:t>T</a:t>
            </a:r>
            <a:r>
              <a:rPr lang="en-US" sz="4400" dirty="0" smtClean="0"/>
              <a:t>, </a:t>
            </a:r>
          </a:p>
          <a:p>
            <a:pPr marL="0" indent="0" algn="ctr">
              <a:buNone/>
            </a:pPr>
            <a:r>
              <a:rPr lang="en-US" sz="4400" dirty="0" smtClean="0"/>
              <a:t>how much do you trust </a:t>
            </a:r>
          </a:p>
          <a:p>
            <a:pPr marL="0" indent="0" algn="ctr">
              <a:buNone/>
            </a:pPr>
            <a:r>
              <a:rPr lang="en-US" sz="4400" b="1" dirty="0" smtClean="0"/>
              <a:t>each author</a:t>
            </a:r>
          </a:p>
          <a:p>
            <a:pPr marL="0" indent="0" algn="ctr">
              <a:buNone/>
            </a:pPr>
            <a:r>
              <a:rPr lang="en-US" sz="4400" dirty="0" smtClean="0"/>
              <a:t>with respect to </a:t>
            </a:r>
          </a:p>
          <a:p>
            <a:pPr marL="0" indent="0" algn="ctr">
              <a:buNone/>
            </a:pPr>
            <a:r>
              <a:rPr lang="en-US" sz="4400" b="1" dirty="0" smtClean="0"/>
              <a:t>each word</a:t>
            </a:r>
            <a:r>
              <a:rPr lang="en-US" sz="4400" dirty="0" smtClean="0"/>
              <a:t>?</a:t>
            </a:r>
            <a:endParaRPr lang="en-US" sz="4400" dirty="0"/>
          </a:p>
        </p:txBody>
      </p:sp>
    </p:spTree>
    <p:extLst>
      <p:ext uri="{BB962C8B-B14F-4D97-AF65-F5344CB8AC3E}">
        <p14:creationId xmlns:p14="http://schemas.microsoft.com/office/powerpoint/2010/main" val="243812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trust</a:t>
            </a:r>
            <a:endParaRPr lang="en-US" dirty="0"/>
          </a:p>
        </p:txBody>
      </p:sp>
      <p:sp>
        <p:nvSpPr>
          <p:cNvPr id="5" name="Oval 4"/>
          <p:cNvSpPr/>
          <p:nvPr/>
        </p:nvSpPr>
        <p:spPr bwMode="auto">
          <a:xfrm>
            <a:off x="1752600" y="28947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6" name="Oval 5"/>
          <p:cNvSpPr/>
          <p:nvPr/>
        </p:nvSpPr>
        <p:spPr bwMode="auto">
          <a:xfrm>
            <a:off x="2209800" y="33519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7" name="Oval 6"/>
          <p:cNvSpPr/>
          <p:nvPr/>
        </p:nvSpPr>
        <p:spPr bwMode="auto">
          <a:xfrm>
            <a:off x="2743200" y="28947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8" name="Oval 7"/>
          <p:cNvSpPr/>
          <p:nvPr/>
        </p:nvSpPr>
        <p:spPr bwMode="auto">
          <a:xfrm>
            <a:off x="3276600" y="34281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9" name="Oval 8"/>
          <p:cNvSpPr/>
          <p:nvPr/>
        </p:nvSpPr>
        <p:spPr bwMode="auto">
          <a:xfrm>
            <a:off x="4495800" y="26661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0" name="Oval 9"/>
          <p:cNvSpPr/>
          <p:nvPr/>
        </p:nvSpPr>
        <p:spPr bwMode="auto">
          <a:xfrm>
            <a:off x="4800600" y="35805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1" name="Oval 10"/>
          <p:cNvSpPr/>
          <p:nvPr/>
        </p:nvSpPr>
        <p:spPr bwMode="auto">
          <a:xfrm>
            <a:off x="5791200" y="29709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2" name="Oval 11"/>
          <p:cNvSpPr/>
          <p:nvPr/>
        </p:nvSpPr>
        <p:spPr bwMode="auto">
          <a:xfrm>
            <a:off x="1752600" y="43425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3" name="Oval 12"/>
          <p:cNvSpPr/>
          <p:nvPr/>
        </p:nvSpPr>
        <p:spPr bwMode="auto">
          <a:xfrm>
            <a:off x="2667000" y="39615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4" name="Oval 13"/>
          <p:cNvSpPr/>
          <p:nvPr/>
        </p:nvSpPr>
        <p:spPr bwMode="auto">
          <a:xfrm>
            <a:off x="4343400" y="41901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5" name="Oval 14"/>
          <p:cNvSpPr/>
          <p:nvPr/>
        </p:nvSpPr>
        <p:spPr bwMode="auto">
          <a:xfrm>
            <a:off x="6172200" y="44187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6" name="Oval 15"/>
          <p:cNvSpPr/>
          <p:nvPr/>
        </p:nvSpPr>
        <p:spPr bwMode="auto">
          <a:xfrm>
            <a:off x="2819400" y="47997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7" name="Oval 16"/>
          <p:cNvSpPr/>
          <p:nvPr/>
        </p:nvSpPr>
        <p:spPr bwMode="auto">
          <a:xfrm>
            <a:off x="4724400" y="49521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8" name="Oval 17"/>
          <p:cNvSpPr/>
          <p:nvPr/>
        </p:nvSpPr>
        <p:spPr bwMode="auto">
          <a:xfrm>
            <a:off x="6934200" y="31233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9" name="Oval 18"/>
          <p:cNvSpPr/>
          <p:nvPr/>
        </p:nvSpPr>
        <p:spPr bwMode="auto">
          <a:xfrm>
            <a:off x="5867400" y="38091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0" name="Oval 19"/>
          <p:cNvSpPr/>
          <p:nvPr/>
        </p:nvSpPr>
        <p:spPr bwMode="auto">
          <a:xfrm>
            <a:off x="6934200" y="54855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1" name="Oval 20"/>
          <p:cNvSpPr/>
          <p:nvPr/>
        </p:nvSpPr>
        <p:spPr bwMode="auto">
          <a:xfrm>
            <a:off x="5715000" y="54093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2" name="Oval 21"/>
          <p:cNvSpPr/>
          <p:nvPr/>
        </p:nvSpPr>
        <p:spPr bwMode="auto">
          <a:xfrm>
            <a:off x="2057400" y="57903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3" name="Oval 22"/>
          <p:cNvSpPr/>
          <p:nvPr/>
        </p:nvSpPr>
        <p:spPr bwMode="auto">
          <a:xfrm>
            <a:off x="3352800" y="54855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4" name="Oval 23"/>
          <p:cNvSpPr/>
          <p:nvPr/>
        </p:nvSpPr>
        <p:spPr bwMode="auto">
          <a:xfrm>
            <a:off x="4648200" y="60951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5" name="Oval 24"/>
          <p:cNvSpPr/>
          <p:nvPr/>
        </p:nvSpPr>
        <p:spPr bwMode="auto">
          <a:xfrm>
            <a:off x="6858000" y="4113967"/>
            <a:ext cx="304800" cy="304800"/>
          </a:xfrm>
          <a:prstGeom prst="ellipse">
            <a:avLst/>
          </a:prstGeom>
          <a:solidFill>
            <a:srgbClr val="000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cxnSp>
        <p:nvCxnSpPr>
          <p:cNvPr id="28" name="Straight Arrow Connector 27"/>
          <p:cNvCxnSpPr>
            <a:stCxn id="9" idx="4"/>
            <a:endCxn id="10" idx="1"/>
          </p:cNvCxnSpPr>
          <p:nvPr/>
        </p:nvCxnSpPr>
        <p:spPr bwMode="auto">
          <a:xfrm>
            <a:off x="4648200" y="2970967"/>
            <a:ext cx="197037" cy="654237"/>
          </a:xfrm>
          <a:prstGeom prst="straightConnector1">
            <a:avLst/>
          </a:prstGeom>
          <a:noFill/>
          <a:ln w="38100" cap="flat" cmpd="sng" algn="ctr">
            <a:solidFill>
              <a:srgbClr val="000000"/>
            </a:solidFill>
            <a:prstDash val="solid"/>
            <a:round/>
            <a:headEnd type="none" w="med" len="med"/>
            <a:tailEnd type="triangle"/>
          </a:ln>
          <a:effectLst/>
        </p:spPr>
      </p:cxnSp>
      <p:cxnSp>
        <p:nvCxnSpPr>
          <p:cNvPr id="36" name="Straight Arrow Connector 35"/>
          <p:cNvCxnSpPr>
            <a:stCxn id="8" idx="5"/>
            <a:endCxn id="14" idx="1"/>
          </p:cNvCxnSpPr>
          <p:nvPr/>
        </p:nvCxnSpPr>
        <p:spPr bwMode="auto">
          <a:xfrm>
            <a:off x="3536763" y="3688330"/>
            <a:ext cx="851274" cy="546474"/>
          </a:xfrm>
          <a:prstGeom prst="straightConnector1">
            <a:avLst/>
          </a:prstGeom>
          <a:noFill/>
          <a:ln w="38100" cap="flat" cmpd="sng" algn="ctr">
            <a:solidFill>
              <a:srgbClr val="000000"/>
            </a:solidFill>
            <a:prstDash val="solid"/>
            <a:round/>
            <a:headEnd type="none" w="med" len="med"/>
            <a:tailEnd type="triangle"/>
          </a:ln>
          <a:effectLst/>
        </p:spPr>
      </p:cxnSp>
      <p:cxnSp>
        <p:nvCxnSpPr>
          <p:cNvPr id="39" name="Straight Arrow Connector 38"/>
          <p:cNvCxnSpPr>
            <a:stCxn id="7" idx="5"/>
            <a:endCxn id="8" idx="1"/>
          </p:cNvCxnSpPr>
          <p:nvPr/>
        </p:nvCxnSpPr>
        <p:spPr bwMode="auto">
          <a:xfrm>
            <a:off x="3003363" y="3154930"/>
            <a:ext cx="317874" cy="317874"/>
          </a:xfrm>
          <a:prstGeom prst="straightConnector1">
            <a:avLst/>
          </a:prstGeom>
          <a:noFill/>
          <a:ln w="38100" cap="flat" cmpd="sng" algn="ctr">
            <a:solidFill>
              <a:srgbClr val="000000"/>
            </a:solidFill>
            <a:prstDash val="solid"/>
            <a:round/>
            <a:headEnd type="none" w="med" len="med"/>
            <a:tailEnd type="triangle"/>
          </a:ln>
          <a:effectLst/>
        </p:spPr>
      </p:cxnSp>
      <p:cxnSp>
        <p:nvCxnSpPr>
          <p:cNvPr id="42" name="Straight Arrow Connector 41"/>
          <p:cNvCxnSpPr>
            <a:stCxn id="7" idx="4"/>
            <a:endCxn id="13" idx="0"/>
          </p:cNvCxnSpPr>
          <p:nvPr/>
        </p:nvCxnSpPr>
        <p:spPr bwMode="auto">
          <a:xfrm flipH="1">
            <a:off x="2819400" y="3199567"/>
            <a:ext cx="76200" cy="762000"/>
          </a:xfrm>
          <a:prstGeom prst="straightConnector1">
            <a:avLst/>
          </a:prstGeom>
          <a:noFill/>
          <a:ln w="38100" cap="flat" cmpd="sng" algn="ctr">
            <a:solidFill>
              <a:srgbClr val="000000"/>
            </a:solidFill>
            <a:prstDash val="solid"/>
            <a:round/>
            <a:headEnd type="none" w="med" len="med"/>
            <a:tailEnd type="triangle"/>
          </a:ln>
          <a:effectLst/>
        </p:spPr>
      </p:cxnSp>
      <p:cxnSp>
        <p:nvCxnSpPr>
          <p:cNvPr id="45" name="Straight Arrow Connector 44"/>
          <p:cNvCxnSpPr>
            <a:stCxn id="6" idx="4"/>
            <a:endCxn id="12" idx="7"/>
          </p:cNvCxnSpPr>
          <p:nvPr/>
        </p:nvCxnSpPr>
        <p:spPr bwMode="auto">
          <a:xfrm flipH="1">
            <a:off x="2012763" y="3656767"/>
            <a:ext cx="349437" cy="730437"/>
          </a:xfrm>
          <a:prstGeom prst="straightConnector1">
            <a:avLst/>
          </a:prstGeom>
          <a:noFill/>
          <a:ln w="38100" cap="flat" cmpd="sng" algn="ctr">
            <a:solidFill>
              <a:srgbClr val="000000"/>
            </a:solidFill>
            <a:prstDash val="solid"/>
            <a:round/>
            <a:headEnd type="none" w="med" len="med"/>
            <a:tailEnd type="triangle"/>
          </a:ln>
          <a:effectLst/>
        </p:spPr>
      </p:cxnSp>
      <p:cxnSp>
        <p:nvCxnSpPr>
          <p:cNvPr id="48" name="Straight Arrow Connector 47"/>
          <p:cNvCxnSpPr>
            <a:stCxn id="5" idx="4"/>
            <a:endCxn id="12" idx="0"/>
          </p:cNvCxnSpPr>
          <p:nvPr/>
        </p:nvCxnSpPr>
        <p:spPr bwMode="auto">
          <a:xfrm>
            <a:off x="1905000" y="3199567"/>
            <a:ext cx="0" cy="1143000"/>
          </a:xfrm>
          <a:prstGeom prst="straightConnector1">
            <a:avLst/>
          </a:prstGeom>
          <a:noFill/>
          <a:ln w="38100" cap="flat" cmpd="sng" algn="ctr">
            <a:solidFill>
              <a:srgbClr val="000000"/>
            </a:solidFill>
            <a:prstDash val="solid"/>
            <a:round/>
            <a:headEnd type="none" w="med" len="med"/>
            <a:tailEnd type="triangle"/>
          </a:ln>
          <a:effectLst/>
        </p:spPr>
      </p:cxnSp>
      <p:cxnSp>
        <p:nvCxnSpPr>
          <p:cNvPr id="51" name="Straight Arrow Connector 50"/>
          <p:cNvCxnSpPr>
            <a:stCxn id="5" idx="6"/>
            <a:endCxn id="7" idx="2"/>
          </p:cNvCxnSpPr>
          <p:nvPr/>
        </p:nvCxnSpPr>
        <p:spPr bwMode="auto">
          <a:xfrm>
            <a:off x="2057400" y="3047167"/>
            <a:ext cx="685800" cy="0"/>
          </a:xfrm>
          <a:prstGeom prst="straightConnector1">
            <a:avLst/>
          </a:prstGeom>
          <a:noFill/>
          <a:ln w="38100" cap="flat" cmpd="sng" algn="ctr">
            <a:solidFill>
              <a:srgbClr val="000000"/>
            </a:solidFill>
            <a:prstDash val="solid"/>
            <a:round/>
            <a:headEnd type="none" w="med" len="med"/>
            <a:tailEnd type="triangle"/>
          </a:ln>
          <a:effectLst/>
        </p:spPr>
      </p:cxnSp>
      <p:cxnSp>
        <p:nvCxnSpPr>
          <p:cNvPr id="54" name="Straight Arrow Connector 53"/>
          <p:cNvCxnSpPr>
            <a:stCxn id="13" idx="4"/>
            <a:endCxn id="16" idx="0"/>
          </p:cNvCxnSpPr>
          <p:nvPr/>
        </p:nvCxnSpPr>
        <p:spPr bwMode="auto">
          <a:xfrm>
            <a:off x="2819400" y="4266367"/>
            <a:ext cx="152400" cy="533400"/>
          </a:xfrm>
          <a:prstGeom prst="straightConnector1">
            <a:avLst/>
          </a:prstGeom>
          <a:noFill/>
          <a:ln w="38100" cap="flat" cmpd="sng" algn="ctr">
            <a:solidFill>
              <a:srgbClr val="000000"/>
            </a:solidFill>
            <a:prstDash val="solid"/>
            <a:round/>
            <a:headEnd type="none" w="med" len="med"/>
            <a:tailEnd type="triangle"/>
          </a:ln>
          <a:effectLst/>
        </p:spPr>
      </p:cxnSp>
      <p:cxnSp>
        <p:nvCxnSpPr>
          <p:cNvPr id="61" name="Straight Arrow Connector 60"/>
          <p:cNvCxnSpPr>
            <a:stCxn id="12" idx="4"/>
            <a:endCxn id="22" idx="0"/>
          </p:cNvCxnSpPr>
          <p:nvPr/>
        </p:nvCxnSpPr>
        <p:spPr bwMode="auto">
          <a:xfrm>
            <a:off x="1905000" y="4647367"/>
            <a:ext cx="304800" cy="1143000"/>
          </a:xfrm>
          <a:prstGeom prst="straightConnector1">
            <a:avLst/>
          </a:prstGeom>
          <a:noFill/>
          <a:ln w="38100" cap="flat" cmpd="sng" algn="ctr">
            <a:solidFill>
              <a:srgbClr val="000000"/>
            </a:solidFill>
            <a:prstDash val="solid"/>
            <a:round/>
            <a:headEnd type="none" w="med" len="med"/>
            <a:tailEnd type="triangle"/>
          </a:ln>
          <a:effectLst/>
        </p:spPr>
      </p:cxnSp>
      <p:cxnSp>
        <p:nvCxnSpPr>
          <p:cNvPr id="64" name="Straight Arrow Connector 63"/>
          <p:cNvCxnSpPr>
            <a:stCxn id="6" idx="4"/>
            <a:endCxn id="22" idx="0"/>
          </p:cNvCxnSpPr>
          <p:nvPr/>
        </p:nvCxnSpPr>
        <p:spPr bwMode="auto">
          <a:xfrm flipH="1">
            <a:off x="2209800" y="3656767"/>
            <a:ext cx="152400" cy="2133600"/>
          </a:xfrm>
          <a:prstGeom prst="straightConnector1">
            <a:avLst/>
          </a:prstGeom>
          <a:noFill/>
          <a:ln w="38100" cap="flat" cmpd="sng" algn="ctr">
            <a:solidFill>
              <a:srgbClr val="000000"/>
            </a:solidFill>
            <a:prstDash val="solid"/>
            <a:round/>
            <a:headEnd type="none" w="med" len="med"/>
            <a:tailEnd type="triangle"/>
          </a:ln>
          <a:effectLst/>
        </p:spPr>
      </p:cxnSp>
      <p:cxnSp>
        <p:nvCxnSpPr>
          <p:cNvPr id="67" name="Straight Arrow Connector 66"/>
          <p:cNvCxnSpPr>
            <a:endCxn id="23" idx="1"/>
          </p:cNvCxnSpPr>
          <p:nvPr/>
        </p:nvCxnSpPr>
        <p:spPr bwMode="auto">
          <a:xfrm>
            <a:off x="3048000" y="5104567"/>
            <a:ext cx="349437" cy="425637"/>
          </a:xfrm>
          <a:prstGeom prst="straightConnector1">
            <a:avLst/>
          </a:prstGeom>
          <a:noFill/>
          <a:ln w="38100" cap="flat" cmpd="sng" algn="ctr">
            <a:solidFill>
              <a:srgbClr val="000000"/>
            </a:solidFill>
            <a:prstDash val="solid"/>
            <a:round/>
            <a:headEnd type="none" w="med" len="med"/>
            <a:tailEnd type="triangle"/>
          </a:ln>
          <a:effectLst/>
        </p:spPr>
      </p:cxnSp>
      <p:cxnSp>
        <p:nvCxnSpPr>
          <p:cNvPr id="69" name="Straight Arrow Connector 68"/>
          <p:cNvCxnSpPr>
            <a:stCxn id="17" idx="4"/>
            <a:endCxn id="24" idx="0"/>
          </p:cNvCxnSpPr>
          <p:nvPr/>
        </p:nvCxnSpPr>
        <p:spPr bwMode="auto">
          <a:xfrm flipH="1">
            <a:off x="4800600" y="5256967"/>
            <a:ext cx="76200" cy="838200"/>
          </a:xfrm>
          <a:prstGeom prst="straightConnector1">
            <a:avLst/>
          </a:prstGeom>
          <a:noFill/>
          <a:ln w="38100" cap="flat" cmpd="sng" algn="ctr">
            <a:solidFill>
              <a:srgbClr val="000000"/>
            </a:solidFill>
            <a:prstDash val="solid"/>
            <a:round/>
            <a:headEnd type="none" w="med" len="med"/>
            <a:tailEnd type="triangle"/>
          </a:ln>
          <a:effectLst/>
        </p:spPr>
      </p:cxnSp>
      <p:cxnSp>
        <p:nvCxnSpPr>
          <p:cNvPr id="72" name="Straight Arrow Connector 71"/>
          <p:cNvCxnSpPr>
            <a:stCxn id="10" idx="4"/>
            <a:endCxn id="17" idx="0"/>
          </p:cNvCxnSpPr>
          <p:nvPr/>
        </p:nvCxnSpPr>
        <p:spPr bwMode="auto">
          <a:xfrm flipH="1">
            <a:off x="4876800" y="3885367"/>
            <a:ext cx="76200" cy="1066800"/>
          </a:xfrm>
          <a:prstGeom prst="straightConnector1">
            <a:avLst/>
          </a:prstGeom>
          <a:noFill/>
          <a:ln w="38100" cap="flat" cmpd="sng" algn="ctr">
            <a:solidFill>
              <a:srgbClr val="000000"/>
            </a:solidFill>
            <a:prstDash val="solid"/>
            <a:round/>
            <a:headEnd type="none" w="med" len="med"/>
            <a:tailEnd type="triangle"/>
          </a:ln>
          <a:effectLst/>
        </p:spPr>
      </p:cxnSp>
      <p:cxnSp>
        <p:nvCxnSpPr>
          <p:cNvPr id="75" name="Straight Arrow Connector 74"/>
          <p:cNvCxnSpPr>
            <a:stCxn id="10" idx="4"/>
            <a:endCxn id="21" idx="0"/>
          </p:cNvCxnSpPr>
          <p:nvPr/>
        </p:nvCxnSpPr>
        <p:spPr bwMode="auto">
          <a:xfrm>
            <a:off x="4953000" y="3885367"/>
            <a:ext cx="914400" cy="1524000"/>
          </a:xfrm>
          <a:prstGeom prst="straightConnector1">
            <a:avLst/>
          </a:prstGeom>
          <a:noFill/>
          <a:ln w="38100" cap="flat" cmpd="sng" algn="ctr">
            <a:solidFill>
              <a:srgbClr val="000000"/>
            </a:solidFill>
            <a:prstDash val="solid"/>
            <a:round/>
            <a:headEnd type="none" w="med" len="med"/>
            <a:tailEnd type="triangle"/>
          </a:ln>
          <a:effectLst/>
        </p:spPr>
      </p:cxnSp>
      <p:cxnSp>
        <p:nvCxnSpPr>
          <p:cNvPr id="78" name="Straight Arrow Connector 77"/>
          <p:cNvCxnSpPr>
            <a:stCxn id="11" idx="4"/>
            <a:endCxn id="19" idx="0"/>
          </p:cNvCxnSpPr>
          <p:nvPr/>
        </p:nvCxnSpPr>
        <p:spPr bwMode="auto">
          <a:xfrm>
            <a:off x="5943600" y="3275767"/>
            <a:ext cx="76200" cy="533400"/>
          </a:xfrm>
          <a:prstGeom prst="straightConnector1">
            <a:avLst/>
          </a:prstGeom>
          <a:noFill/>
          <a:ln w="38100" cap="flat" cmpd="sng" algn="ctr">
            <a:solidFill>
              <a:srgbClr val="000000"/>
            </a:solidFill>
            <a:prstDash val="solid"/>
            <a:round/>
            <a:headEnd type="none" w="med" len="med"/>
            <a:tailEnd type="triangle"/>
          </a:ln>
          <a:effectLst/>
        </p:spPr>
      </p:cxnSp>
      <p:cxnSp>
        <p:nvCxnSpPr>
          <p:cNvPr id="81" name="Straight Arrow Connector 80"/>
          <p:cNvCxnSpPr>
            <a:stCxn id="11" idx="6"/>
            <a:endCxn id="18" idx="2"/>
          </p:cNvCxnSpPr>
          <p:nvPr/>
        </p:nvCxnSpPr>
        <p:spPr bwMode="auto">
          <a:xfrm>
            <a:off x="6096000" y="3123367"/>
            <a:ext cx="838200" cy="152400"/>
          </a:xfrm>
          <a:prstGeom prst="straightConnector1">
            <a:avLst/>
          </a:prstGeom>
          <a:noFill/>
          <a:ln w="38100" cap="flat" cmpd="sng" algn="ctr">
            <a:solidFill>
              <a:srgbClr val="000000"/>
            </a:solidFill>
            <a:prstDash val="solid"/>
            <a:round/>
            <a:headEnd type="none" w="med" len="med"/>
            <a:tailEnd type="triangle"/>
          </a:ln>
          <a:effectLst/>
        </p:spPr>
      </p:cxnSp>
      <p:cxnSp>
        <p:nvCxnSpPr>
          <p:cNvPr id="85" name="Straight Arrow Connector 84"/>
          <p:cNvCxnSpPr>
            <a:stCxn id="18" idx="4"/>
            <a:endCxn id="25" idx="0"/>
          </p:cNvCxnSpPr>
          <p:nvPr/>
        </p:nvCxnSpPr>
        <p:spPr bwMode="auto">
          <a:xfrm flipH="1">
            <a:off x="7010400" y="3428167"/>
            <a:ext cx="76200" cy="685800"/>
          </a:xfrm>
          <a:prstGeom prst="straightConnector1">
            <a:avLst/>
          </a:prstGeom>
          <a:noFill/>
          <a:ln w="38100" cap="flat" cmpd="sng" algn="ctr">
            <a:solidFill>
              <a:srgbClr val="000000"/>
            </a:solidFill>
            <a:prstDash val="solid"/>
            <a:round/>
            <a:headEnd type="none" w="med" len="med"/>
            <a:tailEnd type="triangle"/>
          </a:ln>
          <a:effectLst/>
        </p:spPr>
      </p:cxnSp>
      <p:cxnSp>
        <p:nvCxnSpPr>
          <p:cNvPr id="88" name="Straight Arrow Connector 87"/>
          <p:cNvCxnSpPr>
            <a:stCxn id="9" idx="4"/>
            <a:endCxn id="14" idx="0"/>
          </p:cNvCxnSpPr>
          <p:nvPr/>
        </p:nvCxnSpPr>
        <p:spPr bwMode="auto">
          <a:xfrm flipH="1">
            <a:off x="4495800" y="2970967"/>
            <a:ext cx="152400" cy="1219200"/>
          </a:xfrm>
          <a:prstGeom prst="straightConnector1">
            <a:avLst/>
          </a:prstGeom>
          <a:noFill/>
          <a:ln w="38100" cap="flat" cmpd="sng" algn="ctr">
            <a:solidFill>
              <a:srgbClr val="000000"/>
            </a:solidFill>
            <a:prstDash val="solid"/>
            <a:round/>
            <a:headEnd type="none" w="med" len="med"/>
            <a:tailEnd type="triangle"/>
          </a:ln>
          <a:effectLst/>
        </p:spPr>
      </p:cxnSp>
      <p:cxnSp>
        <p:nvCxnSpPr>
          <p:cNvPr id="92" name="Straight Arrow Connector 91"/>
          <p:cNvCxnSpPr>
            <a:stCxn id="8" idx="4"/>
            <a:endCxn id="23" idx="0"/>
          </p:cNvCxnSpPr>
          <p:nvPr/>
        </p:nvCxnSpPr>
        <p:spPr bwMode="auto">
          <a:xfrm>
            <a:off x="3429000" y="3732967"/>
            <a:ext cx="76200" cy="1752600"/>
          </a:xfrm>
          <a:prstGeom prst="straightConnector1">
            <a:avLst/>
          </a:prstGeom>
          <a:noFill/>
          <a:ln w="38100" cap="flat" cmpd="sng" algn="ctr">
            <a:solidFill>
              <a:srgbClr val="000000"/>
            </a:solidFill>
            <a:prstDash val="solid"/>
            <a:round/>
            <a:headEnd type="none" w="med" len="med"/>
            <a:tailEnd type="triangle"/>
          </a:ln>
          <a:effectLst/>
        </p:spPr>
      </p:cxnSp>
      <p:cxnSp>
        <p:nvCxnSpPr>
          <p:cNvPr id="105" name="Straight Arrow Connector 104"/>
          <p:cNvCxnSpPr>
            <a:stCxn id="25" idx="4"/>
            <a:endCxn id="20" idx="0"/>
          </p:cNvCxnSpPr>
          <p:nvPr/>
        </p:nvCxnSpPr>
        <p:spPr bwMode="auto">
          <a:xfrm>
            <a:off x="7010400" y="4418767"/>
            <a:ext cx="76200" cy="1066800"/>
          </a:xfrm>
          <a:prstGeom prst="straightConnector1">
            <a:avLst/>
          </a:prstGeom>
          <a:noFill/>
          <a:ln w="38100" cap="flat" cmpd="sng" algn="ctr">
            <a:solidFill>
              <a:srgbClr val="000000"/>
            </a:solidFill>
            <a:prstDash val="solid"/>
            <a:round/>
            <a:headEnd type="none" w="med" len="med"/>
            <a:tailEnd type="triangle"/>
          </a:ln>
          <a:effectLst/>
        </p:spPr>
      </p:cxnSp>
      <p:cxnSp>
        <p:nvCxnSpPr>
          <p:cNvPr id="108" name="Straight Arrow Connector 107"/>
          <p:cNvCxnSpPr>
            <a:stCxn id="15" idx="4"/>
            <a:endCxn id="20" idx="1"/>
          </p:cNvCxnSpPr>
          <p:nvPr/>
        </p:nvCxnSpPr>
        <p:spPr bwMode="auto">
          <a:xfrm>
            <a:off x="6324600" y="4723567"/>
            <a:ext cx="654237" cy="806637"/>
          </a:xfrm>
          <a:prstGeom prst="straightConnector1">
            <a:avLst/>
          </a:prstGeom>
          <a:noFill/>
          <a:ln w="38100" cap="flat" cmpd="sng" algn="ctr">
            <a:solidFill>
              <a:srgbClr val="000000"/>
            </a:solidFill>
            <a:prstDash val="solid"/>
            <a:round/>
            <a:headEnd type="none" w="med" len="med"/>
            <a:tailEnd type="triangle"/>
          </a:ln>
          <a:effectLst/>
        </p:spPr>
      </p:cxnSp>
      <p:cxnSp>
        <p:nvCxnSpPr>
          <p:cNvPr id="111" name="Straight Arrow Connector 110"/>
          <p:cNvCxnSpPr>
            <a:stCxn id="19" idx="4"/>
            <a:endCxn id="15" idx="1"/>
          </p:cNvCxnSpPr>
          <p:nvPr/>
        </p:nvCxnSpPr>
        <p:spPr bwMode="auto">
          <a:xfrm>
            <a:off x="6019800" y="4113967"/>
            <a:ext cx="197037" cy="349437"/>
          </a:xfrm>
          <a:prstGeom prst="straightConnector1">
            <a:avLst/>
          </a:prstGeom>
          <a:noFill/>
          <a:ln w="38100" cap="flat" cmpd="sng" algn="ctr">
            <a:solidFill>
              <a:srgbClr val="000000"/>
            </a:solidFill>
            <a:prstDash val="solid"/>
            <a:round/>
            <a:headEnd type="none" w="med" len="med"/>
            <a:tailEnd type="triangle"/>
          </a:ln>
          <a:effectLst/>
        </p:spPr>
      </p:cxnSp>
      <p:sp>
        <p:nvSpPr>
          <p:cNvPr id="114" name="Oval 113"/>
          <p:cNvSpPr/>
          <p:nvPr/>
        </p:nvSpPr>
        <p:spPr bwMode="auto">
          <a:xfrm>
            <a:off x="5282011" y="4959485"/>
            <a:ext cx="2261790" cy="1368130"/>
          </a:xfrm>
          <a:prstGeom prst="ellipse">
            <a:avLst/>
          </a:prstGeom>
          <a:solidFill>
            <a:srgbClr val="9FE6FF">
              <a:alpha val="5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15" name="Oval 114"/>
          <p:cNvSpPr/>
          <p:nvPr/>
        </p:nvSpPr>
        <p:spPr bwMode="auto">
          <a:xfrm rot="20877609">
            <a:off x="2520804" y="2082076"/>
            <a:ext cx="2666646" cy="1801927"/>
          </a:xfrm>
          <a:prstGeom prst="ellipse">
            <a:avLst/>
          </a:prstGeom>
          <a:solidFill>
            <a:srgbClr val="F49452">
              <a:alpha val="55000"/>
            </a:srgb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cxnSp>
        <p:nvCxnSpPr>
          <p:cNvPr id="116" name="Straight Arrow Connector 115"/>
          <p:cNvCxnSpPr>
            <a:stCxn id="23" idx="5"/>
          </p:cNvCxnSpPr>
          <p:nvPr/>
        </p:nvCxnSpPr>
        <p:spPr bwMode="auto">
          <a:xfrm>
            <a:off x="3612963" y="5745730"/>
            <a:ext cx="1035237" cy="497645"/>
          </a:xfrm>
          <a:prstGeom prst="straightConnector1">
            <a:avLst/>
          </a:prstGeom>
          <a:noFill/>
          <a:ln w="38100" cap="flat" cmpd="sng" algn="ctr">
            <a:solidFill>
              <a:srgbClr val="000000"/>
            </a:solidFill>
            <a:prstDash val="solid"/>
            <a:round/>
            <a:headEnd type="none" w="med" len="med"/>
            <a:tailEnd type="triangle"/>
          </a:ln>
          <a:effectLst/>
        </p:spPr>
      </p:cxnSp>
      <p:cxnSp>
        <p:nvCxnSpPr>
          <p:cNvPr id="119" name="Straight Arrow Connector 118"/>
          <p:cNvCxnSpPr>
            <a:endCxn id="11" idx="1"/>
          </p:cNvCxnSpPr>
          <p:nvPr/>
        </p:nvCxnSpPr>
        <p:spPr bwMode="auto">
          <a:xfrm>
            <a:off x="4800600" y="2814375"/>
            <a:ext cx="1035237" cy="201229"/>
          </a:xfrm>
          <a:prstGeom prst="straightConnector1">
            <a:avLst/>
          </a:prstGeom>
          <a:noFill/>
          <a:ln w="38100" cap="flat" cmpd="sng" algn="ctr">
            <a:solidFill>
              <a:srgbClr val="000000"/>
            </a:solidFill>
            <a:prstDash val="solid"/>
            <a:round/>
            <a:headEnd type="none" w="med" len="med"/>
            <a:tailEnd type="triangle"/>
          </a:ln>
          <a:effectLst/>
        </p:spPr>
      </p:cxnSp>
      <p:sp>
        <p:nvSpPr>
          <p:cNvPr id="124" name="Content Placeholder 2"/>
          <p:cNvSpPr>
            <a:spLocks noGrp="1"/>
          </p:cNvSpPr>
          <p:nvPr>
            <p:ph idx="1"/>
          </p:nvPr>
        </p:nvSpPr>
        <p:spPr>
          <a:xfrm>
            <a:off x="304800" y="990601"/>
            <a:ext cx="8610600" cy="990600"/>
          </a:xfrm>
        </p:spPr>
        <p:txBody>
          <a:bodyPr/>
          <a:lstStyle/>
          <a:p>
            <a:pPr marL="0" indent="0">
              <a:buNone/>
            </a:pPr>
            <a:r>
              <a:rPr lang="en-US" dirty="0" smtClean="0"/>
              <a:t>How much do I trust </a:t>
            </a:r>
            <a:r>
              <a:rPr lang="en-US" b="1" dirty="0" smtClean="0"/>
              <a:t>Jon Kleinberg </a:t>
            </a:r>
            <a:r>
              <a:rPr lang="en-US" dirty="0" smtClean="0"/>
              <a:t>with respect to the word “</a:t>
            </a:r>
            <a:r>
              <a:rPr lang="en-US" b="1" dirty="0" smtClean="0"/>
              <a:t>network</a:t>
            </a:r>
            <a:r>
              <a:rPr lang="en-US" dirty="0" smtClean="0"/>
              <a:t>”?</a:t>
            </a:r>
          </a:p>
        </p:txBody>
      </p:sp>
      <p:sp>
        <p:nvSpPr>
          <p:cNvPr id="125" name="Rectangle 124"/>
          <p:cNvSpPr/>
          <p:nvPr/>
        </p:nvSpPr>
        <p:spPr>
          <a:xfrm>
            <a:off x="7696200" y="4876800"/>
            <a:ext cx="891552" cy="923330"/>
          </a:xfrm>
          <a:prstGeom prst="rect">
            <a:avLst/>
          </a:prstGeom>
        </p:spPr>
        <p:txBody>
          <a:bodyPr wrap="none">
            <a:spAutoFit/>
          </a:bodyPr>
          <a:lstStyle/>
          <a:p>
            <a:r>
              <a:rPr lang="en-US" sz="5400" b="1" dirty="0">
                <a:latin typeface="Apple Chancery"/>
                <a:cs typeface="Apple Chancery"/>
              </a:rPr>
              <a:t>T</a:t>
            </a:r>
            <a:endParaRPr lang="en-US" sz="5400" b="1" dirty="0"/>
          </a:p>
        </p:txBody>
      </p:sp>
      <p:sp>
        <p:nvSpPr>
          <p:cNvPr id="126" name="Rectangle 125"/>
          <p:cNvSpPr/>
          <p:nvPr/>
        </p:nvSpPr>
        <p:spPr>
          <a:xfrm>
            <a:off x="5029200" y="1915180"/>
            <a:ext cx="3152275" cy="523220"/>
          </a:xfrm>
          <a:prstGeom prst="rect">
            <a:avLst/>
          </a:prstGeom>
        </p:spPr>
        <p:txBody>
          <a:bodyPr wrap="none">
            <a:spAutoFit/>
          </a:bodyPr>
          <a:lstStyle/>
          <a:p>
            <a:r>
              <a:rPr lang="en-US" sz="2800" dirty="0" smtClean="0"/>
              <a:t>Kleinberg’s papers</a:t>
            </a:r>
            <a:endParaRPr lang="en-US" sz="2800" dirty="0"/>
          </a:p>
        </p:txBody>
      </p:sp>
      <p:cxnSp>
        <p:nvCxnSpPr>
          <p:cNvPr id="128" name="Straight Arrow Connector 127"/>
          <p:cNvCxnSpPr>
            <a:stCxn id="14" idx="5"/>
            <a:endCxn id="17" idx="0"/>
          </p:cNvCxnSpPr>
          <p:nvPr/>
        </p:nvCxnSpPr>
        <p:spPr bwMode="auto">
          <a:xfrm>
            <a:off x="4603563" y="4450330"/>
            <a:ext cx="273237" cy="501837"/>
          </a:xfrm>
          <a:prstGeom prst="straightConnector1">
            <a:avLst/>
          </a:prstGeom>
          <a:noFill/>
          <a:ln w="38100" cap="flat" cmpd="sng" algn="ctr">
            <a:solidFill>
              <a:srgbClr val="000000"/>
            </a:solidFill>
            <a:prstDash val="solid"/>
            <a:round/>
            <a:headEnd type="none" w="med" len="med"/>
            <a:tailEnd type="triangle"/>
          </a:ln>
          <a:effectLst/>
        </p:spPr>
      </p:cxnSp>
      <p:sp>
        <p:nvSpPr>
          <p:cNvPr id="139" name="Freeform 138"/>
          <p:cNvSpPr/>
          <p:nvPr/>
        </p:nvSpPr>
        <p:spPr>
          <a:xfrm>
            <a:off x="4688538" y="2877624"/>
            <a:ext cx="1216047" cy="2647955"/>
          </a:xfrm>
          <a:custGeom>
            <a:avLst/>
            <a:gdLst>
              <a:gd name="connsiteX0" fmla="*/ 0 w 1216047"/>
              <a:gd name="connsiteY0" fmla="*/ 0 h 2647955"/>
              <a:gd name="connsiteX1" fmla="*/ 364814 w 1216047"/>
              <a:gd name="connsiteY1" fmla="*/ 891658 h 2647955"/>
              <a:gd name="connsiteX2" fmla="*/ 1216047 w 1216047"/>
              <a:gd name="connsiteY2" fmla="*/ 2647955 h 2647955"/>
            </a:gdLst>
            <a:ahLst/>
            <a:cxnLst>
              <a:cxn ang="0">
                <a:pos x="connsiteX0" y="connsiteY0"/>
              </a:cxn>
              <a:cxn ang="0">
                <a:pos x="connsiteX1" y="connsiteY1"/>
              </a:cxn>
              <a:cxn ang="0">
                <a:pos x="connsiteX2" y="connsiteY2"/>
              </a:cxn>
            </a:cxnLst>
            <a:rect l="l" t="t" r="r" b="b"/>
            <a:pathLst>
              <a:path w="1216047" h="2647955">
                <a:moveTo>
                  <a:pt x="0" y="0"/>
                </a:moveTo>
                <a:cubicBezTo>
                  <a:pt x="81069" y="225166"/>
                  <a:pt x="162139" y="450332"/>
                  <a:pt x="364814" y="891658"/>
                </a:cubicBezTo>
                <a:cubicBezTo>
                  <a:pt x="567489" y="1332984"/>
                  <a:pt x="1216047" y="2647955"/>
                  <a:pt x="1216047" y="2647955"/>
                </a:cubicBezTo>
              </a:path>
            </a:pathLst>
          </a:custGeom>
          <a:ln w="76200" cmpd="sng">
            <a:solidFill>
              <a:srgbClr val="FF6944"/>
            </a:solidFill>
            <a:prstDash val="solid"/>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40" name="Freeform 139"/>
          <p:cNvSpPr/>
          <p:nvPr/>
        </p:nvSpPr>
        <p:spPr>
          <a:xfrm>
            <a:off x="4702050" y="2850604"/>
            <a:ext cx="2405071" cy="2769545"/>
          </a:xfrm>
          <a:custGeom>
            <a:avLst/>
            <a:gdLst>
              <a:gd name="connsiteX0" fmla="*/ 0 w 2405071"/>
              <a:gd name="connsiteY0" fmla="*/ 0 h 2769545"/>
              <a:gd name="connsiteX1" fmla="*/ 1283605 w 2405071"/>
              <a:gd name="connsiteY1" fmla="*/ 202650 h 2769545"/>
              <a:gd name="connsiteX2" fmla="*/ 1391698 w 2405071"/>
              <a:gd name="connsiteY2" fmla="*/ 1094308 h 2769545"/>
              <a:gd name="connsiteX3" fmla="*/ 1702466 w 2405071"/>
              <a:gd name="connsiteY3" fmla="*/ 1688747 h 2769545"/>
              <a:gd name="connsiteX4" fmla="*/ 2405071 w 2405071"/>
              <a:gd name="connsiteY4" fmla="*/ 2769545 h 2769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71" h="2769545">
                <a:moveTo>
                  <a:pt x="0" y="0"/>
                </a:moveTo>
                <a:cubicBezTo>
                  <a:pt x="525827" y="10132"/>
                  <a:pt x="1051655" y="20265"/>
                  <a:pt x="1283605" y="202650"/>
                </a:cubicBezTo>
                <a:cubicBezTo>
                  <a:pt x="1515555" y="385035"/>
                  <a:pt x="1321888" y="846625"/>
                  <a:pt x="1391698" y="1094308"/>
                </a:cubicBezTo>
                <a:cubicBezTo>
                  <a:pt x="1461508" y="1341991"/>
                  <a:pt x="1533571" y="1409541"/>
                  <a:pt x="1702466" y="1688747"/>
                </a:cubicBezTo>
                <a:cubicBezTo>
                  <a:pt x="1871361" y="1967953"/>
                  <a:pt x="2405071" y="2769545"/>
                  <a:pt x="2405071" y="2769545"/>
                </a:cubicBezTo>
              </a:path>
            </a:pathLst>
          </a:custGeom>
          <a:ln w="76200" cmpd="sng">
            <a:solidFill>
              <a:srgbClr val="FF6944"/>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41" name="Freeform 140"/>
          <p:cNvSpPr/>
          <p:nvPr/>
        </p:nvSpPr>
        <p:spPr>
          <a:xfrm>
            <a:off x="4702050" y="2810074"/>
            <a:ext cx="2549282" cy="2742525"/>
          </a:xfrm>
          <a:custGeom>
            <a:avLst/>
            <a:gdLst>
              <a:gd name="connsiteX0" fmla="*/ 0 w 2549282"/>
              <a:gd name="connsiteY0" fmla="*/ 0 h 2742525"/>
              <a:gd name="connsiteX1" fmla="*/ 1216047 w 2549282"/>
              <a:gd name="connsiteY1" fmla="*/ 175630 h 2742525"/>
              <a:gd name="connsiteX2" fmla="*/ 2499652 w 2549282"/>
              <a:gd name="connsiteY2" fmla="*/ 405300 h 2742525"/>
              <a:gd name="connsiteX3" fmla="*/ 2296978 w 2549282"/>
              <a:gd name="connsiteY3" fmla="*/ 1418548 h 2742525"/>
              <a:gd name="connsiteX4" fmla="*/ 2405071 w 2549282"/>
              <a:gd name="connsiteY4" fmla="*/ 2742525 h 274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282" h="2742525">
                <a:moveTo>
                  <a:pt x="0" y="0"/>
                </a:moveTo>
                <a:lnTo>
                  <a:pt x="1216047" y="175630"/>
                </a:lnTo>
                <a:cubicBezTo>
                  <a:pt x="1632656" y="243180"/>
                  <a:pt x="2319497" y="198147"/>
                  <a:pt x="2499652" y="405300"/>
                </a:cubicBezTo>
                <a:cubicBezTo>
                  <a:pt x="2679807" y="612453"/>
                  <a:pt x="2312741" y="1029011"/>
                  <a:pt x="2296978" y="1418548"/>
                </a:cubicBezTo>
                <a:cubicBezTo>
                  <a:pt x="2281215" y="1808085"/>
                  <a:pt x="2405071" y="2742525"/>
                  <a:pt x="2405071" y="2742525"/>
                </a:cubicBezTo>
              </a:path>
            </a:pathLst>
          </a:custGeom>
          <a:ln w="76200" cmpd="sng">
            <a:solidFill>
              <a:srgbClr val="FF6944"/>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49" name="Rectangle 148"/>
          <p:cNvSpPr/>
          <p:nvPr/>
        </p:nvSpPr>
        <p:spPr>
          <a:xfrm>
            <a:off x="1600200" y="3352800"/>
            <a:ext cx="609600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800" dirty="0"/>
              <a:t>An author is trusted if he/she </a:t>
            </a:r>
            <a:r>
              <a:rPr lang="en-US" sz="2800" b="1" dirty="0"/>
              <a:t>influences</a:t>
            </a:r>
            <a:r>
              <a:rPr lang="en-US" sz="2800" dirty="0"/>
              <a:t> the user’s </a:t>
            </a:r>
            <a:r>
              <a:rPr lang="en-US" sz="2800" b="1" dirty="0"/>
              <a:t>trusted set</a:t>
            </a:r>
            <a:r>
              <a:rPr lang="en-US" sz="2800" dirty="0"/>
              <a:t> </a:t>
            </a:r>
            <a:r>
              <a:rPr lang="en-US" sz="2800" b="1" dirty="0">
                <a:latin typeface="Apple Chancery"/>
                <a:cs typeface="Apple Chancery"/>
              </a:rPr>
              <a:t>T</a:t>
            </a:r>
            <a:endParaRPr lang="en-US" sz="2800" b="1" dirty="0"/>
          </a:p>
        </p:txBody>
      </p:sp>
    </p:spTree>
    <p:extLst>
      <p:ext uri="{BB962C8B-B14F-4D97-AF65-F5344CB8AC3E}">
        <p14:creationId xmlns:p14="http://schemas.microsoft.com/office/powerpoint/2010/main" val="2156688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
                                        </p:tgtEl>
                                        <p:attrNameLst>
                                          <p:attrName>style.visibility</p:attrName>
                                        </p:attrNameLst>
                                      </p:cBhvr>
                                      <p:to>
                                        <p:strVal val="visible"/>
                                      </p:to>
                                    </p:set>
                                  </p:childTnLst>
                                </p:cTn>
                              </p:par>
                              <p:par>
                                <p:cTn id="27" presetID="9" presetClass="emph" presetSubtype="0" grpId="1" nodeType="withEffect">
                                  <p:stCondLst>
                                    <p:cond delay="0"/>
                                  </p:stCondLst>
                                  <p:childTnLst>
                                    <p:set>
                                      <p:cBhvr rctx="PPT">
                                        <p:cTn id="28" dur="indefinite"/>
                                        <p:tgtEl>
                                          <p:spTgt spid="125"/>
                                        </p:tgtEl>
                                        <p:attrNameLst>
                                          <p:attrName>style.opacity</p:attrName>
                                        </p:attrNameLst>
                                      </p:cBhvr>
                                      <p:to>
                                        <p:strVal val="0.2"/>
                                      </p:to>
                                    </p:set>
                                    <p:animEffect filter="image" prLst="opacity: 0.2">
                                      <p:cBhvr rctx="IE">
                                        <p:cTn id="29" dur="indefinite"/>
                                        <p:tgtEl>
                                          <p:spTgt spid="125"/>
                                        </p:tgtEl>
                                      </p:cBhvr>
                                    </p:animEffect>
                                  </p:childTnLst>
                                </p:cTn>
                              </p:par>
                              <p:par>
                                <p:cTn id="30" presetID="9" presetClass="emph" presetSubtype="0" grpId="1" nodeType="withEffect">
                                  <p:stCondLst>
                                    <p:cond delay="0"/>
                                  </p:stCondLst>
                                  <p:childTnLst>
                                    <p:set>
                                      <p:cBhvr rctx="PPT">
                                        <p:cTn id="31" dur="indefinite"/>
                                        <p:tgtEl>
                                          <p:spTgt spid="114"/>
                                        </p:tgtEl>
                                        <p:attrNameLst>
                                          <p:attrName>style.opacity</p:attrName>
                                        </p:attrNameLst>
                                      </p:cBhvr>
                                      <p:to>
                                        <p:strVal val="0.2"/>
                                      </p:to>
                                    </p:set>
                                    <p:animEffect filter="image" prLst="opacity: 0.2">
                                      <p:cBhvr rctx="IE">
                                        <p:cTn id="32" dur="indefinite"/>
                                        <p:tgtEl>
                                          <p:spTgt spid="114"/>
                                        </p:tgtEl>
                                      </p:cBhvr>
                                    </p:animEffect>
                                  </p:childTnLst>
                                </p:cTn>
                              </p:par>
                              <p:par>
                                <p:cTn id="33" presetID="9" presetClass="emph" presetSubtype="0" grpId="1" nodeType="withEffect">
                                  <p:stCondLst>
                                    <p:cond delay="0"/>
                                  </p:stCondLst>
                                  <p:childTnLst>
                                    <p:set>
                                      <p:cBhvr rctx="PPT">
                                        <p:cTn id="34" dur="indefinite"/>
                                        <p:tgtEl>
                                          <p:spTgt spid="126"/>
                                        </p:tgtEl>
                                        <p:attrNameLst>
                                          <p:attrName>style.opacity</p:attrName>
                                        </p:attrNameLst>
                                      </p:cBhvr>
                                      <p:to>
                                        <p:strVal val="0.2"/>
                                      </p:to>
                                    </p:set>
                                    <p:animEffect filter="image" prLst="opacity: 0.2">
                                      <p:cBhvr rctx="IE">
                                        <p:cTn id="35" dur="indefinite"/>
                                        <p:tgtEl>
                                          <p:spTgt spid="126"/>
                                        </p:tgtEl>
                                      </p:cBhvr>
                                    </p:animEffect>
                                  </p:childTnLst>
                                </p:cTn>
                              </p:par>
                              <p:par>
                                <p:cTn id="36" presetID="9" presetClass="emph" presetSubtype="0" grpId="1" nodeType="withEffect">
                                  <p:stCondLst>
                                    <p:cond delay="0"/>
                                  </p:stCondLst>
                                  <p:childTnLst>
                                    <p:set>
                                      <p:cBhvr rctx="PPT">
                                        <p:cTn id="37" dur="indefinite"/>
                                        <p:tgtEl>
                                          <p:spTgt spid="115"/>
                                        </p:tgtEl>
                                        <p:attrNameLst>
                                          <p:attrName>style.opacity</p:attrName>
                                        </p:attrNameLst>
                                      </p:cBhvr>
                                      <p:to>
                                        <p:strVal val="0.2"/>
                                      </p:to>
                                    </p:set>
                                    <p:animEffect filter="image" prLst="opacity: 0.2">
                                      <p:cBhvr rctx="IE">
                                        <p:cTn id="38" dur="indefinite"/>
                                        <p:tgtEl>
                                          <p:spTgt spid="115"/>
                                        </p:tgtEl>
                                      </p:cBhvr>
                                    </p:animEffect>
                                  </p:childTnLst>
                                </p:cTn>
                              </p:par>
                              <p:par>
                                <p:cTn id="39" presetID="9" presetClass="emph" presetSubtype="0" grpId="2" nodeType="withEffect">
                                  <p:stCondLst>
                                    <p:cond delay="0"/>
                                  </p:stCondLst>
                                  <p:childTnLst>
                                    <p:set>
                                      <p:cBhvr rctx="PPT">
                                        <p:cTn id="40" dur="indefinite"/>
                                        <p:tgtEl>
                                          <p:spTgt spid="139"/>
                                        </p:tgtEl>
                                        <p:attrNameLst>
                                          <p:attrName>style.opacity</p:attrName>
                                        </p:attrNameLst>
                                      </p:cBhvr>
                                      <p:to>
                                        <p:strVal val="0.2"/>
                                      </p:to>
                                    </p:set>
                                    <p:animEffect filter="image" prLst="opacity: 0.2">
                                      <p:cBhvr rctx="IE">
                                        <p:cTn id="41" dur="indefinite"/>
                                        <p:tgtEl>
                                          <p:spTgt spid="139"/>
                                        </p:tgtEl>
                                      </p:cBhvr>
                                    </p:animEffect>
                                  </p:childTnLst>
                                </p:cTn>
                              </p:par>
                              <p:par>
                                <p:cTn id="42" presetID="9" presetClass="emph" presetSubtype="0" grpId="2" nodeType="withEffect">
                                  <p:stCondLst>
                                    <p:cond delay="0"/>
                                  </p:stCondLst>
                                  <p:childTnLst>
                                    <p:set>
                                      <p:cBhvr rctx="PPT">
                                        <p:cTn id="43" dur="indefinite"/>
                                        <p:tgtEl>
                                          <p:spTgt spid="140"/>
                                        </p:tgtEl>
                                        <p:attrNameLst>
                                          <p:attrName>style.opacity</p:attrName>
                                        </p:attrNameLst>
                                      </p:cBhvr>
                                      <p:to>
                                        <p:strVal val="0.2"/>
                                      </p:to>
                                    </p:set>
                                    <p:animEffect filter="image" prLst="opacity: 0.2">
                                      <p:cBhvr rctx="IE">
                                        <p:cTn id="44" dur="indefinite"/>
                                        <p:tgtEl>
                                          <p:spTgt spid="140"/>
                                        </p:tgtEl>
                                      </p:cBhvr>
                                    </p:animEffect>
                                  </p:childTnLst>
                                </p:cTn>
                              </p:par>
                              <p:par>
                                <p:cTn id="45" presetID="9" presetClass="emph" presetSubtype="0" grpId="2" nodeType="withEffect">
                                  <p:stCondLst>
                                    <p:cond delay="0"/>
                                  </p:stCondLst>
                                  <p:childTnLst>
                                    <p:set>
                                      <p:cBhvr rctx="PPT">
                                        <p:cTn id="46" dur="indefinite"/>
                                        <p:tgtEl>
                                          <p:spTgt spid="141"/>
                                        </p:tgtEl>
                                        <p:attrNameLst>
                                          <p:attrName>style.opacity</p:attrName>
                                        </p:attrNameLst>
                                      </p:cBhvr>
                                      <p:to>
                                        <p:strVal val="0.2"/>
                                      </p:to>
                                    </p:set>
                                    <p:animEffect filter="image" prLst="opacity: 0.2">
                                      <p:cBhvr rctx="IE">
                                        <p:cTn id="47" dur="indefinite"/>
                                        <p:tgtEl>
                                          <p:spTgt spid="141"/>
                                        </p:tgtEl>
                                      </p:cBhvr>
                                    </p:animEffect>
                                  </p:childTnLst>
                                </p:cTn>
                              </p:par>
                              <p:par>
                                <p:cTn id="48" presetID="9" presetClass="emph" presetSubtype="0" grpId="0" nodeType="withEffect">
                                  <p:stCondLst>
                                    <p:cond delay="0"/>
                                  </p:stCondLst>
                                  <p:childTnLst>
                                    <p:set>
                                      <p:cBhvr rctx="PPT">
                                        <p:cTn id="49" dur="indefinite"/>
                                        <p:tgtEl>
                                          <p:spTgt spid="5"/>
                                        </p:tgtEl>
                                        <p:attrNameLst>
                                          <p:attrName>style.opacity</p:attrName>
                                        </p:attrNameLst>
                                      </p:cBhvr>
                                      <p:to>
                                        <p:strVal val="0.2"/>
                                      </p:to>
                                    </p:set>
                                    <p:animEffect filter="image" prLst="opacity: 0.2">
                                      <p:cBhvr rctx="IE">
                                        <p:cTn id="50" dur="indefinite"/>
                                        <p:tgtEl>
                                          <p:spTgt spid="5"/>
                                        </p:tgtEl>
                                      </p:cBhvr>
                                    </p:animEffect>
                                  </p:childTnLst>
                                </p:cTn>
                              </p:par>
                              <p:par>
                                <p:cTn id="51" presetID="9" presetClass="emph" presetSubtype="0" grpId="0" nodeType="withEffect">
                                  <p:stCondLst>
                                    <p:cond delay="0"/>
                                  </p:stCondLst>
                                  <p:childTnLst>
                                    <p:set>
                                      <p:cBhvr rctx="PPT">
                                        <p:cTn id="52" dur="indefinite"/>
                                        <p:tgtEl>
                                          <p:spTgt spid="6"/>
                                        </p:tgtEl>
                                        <p:attrNameLst>
                                          <p:attrName>style.opacity</p:attrName>
                                        </p:attrNameLst>
                                      </p:cBhvr>
                                      <p:to>
                                        <p:strVal val="0.2"/>
                                      </p:to>
                                    </p:set>
                                    <p:animEffect filter="image" prLst="opacity: 0.2">
                                      <p:cBhvr rctx="IE">
                                        <p:cTn id="53" dur="indefinite"/>
                                        <p:tgtEl>
                                          <p:spTgt spid="6"/>
                                        </p:tgtEl>
                                      </p:cBhvr>
                                    </p:animEffect>
                                  </p:childTnLst>
                                </p:cTn>
                              </p:par>
                              <p:par>
                                <p:cTn id="54" presetID="9" presetClass="emph" presetSubtype="0" grpId="0" nodeType="withEffect">
                                  <p:stCondLst>
                                    <p:cond delay="0"/>
                                  </p:stCondLst>
                                  <p:childTnLst>
                                    <p:set>
                                      <p:cBhvr rctx="PPT">
                                        <p:cTn id="55" dur="indefinite"/>
                                        <p:tgtEl>
                                          <p:spTgt spid="7"/>
                                        </p:tgtEl>
                                        <p:attrNameLst>
                                          <p:attrName>style.opacity</p:attrName>
                                        </p:attrNameLst>
                                      </p:cBhvr>
                                      <p:to>
                                        <p:strVal val="0.2"/>
                                      </p:to>
                                    </p:set>
                                    <p:animEffect filter="image" prLst="opacity: 0.2">
                                      <p:cBhvr rctx="IE">
                                        <p:cTn id="56" dur="indefinite"/>
                                        <p:tgtEl>
                                          <p:spTgt spid="7"/>
                                        </p:tgtEl>
                                      </p:cBhvr>
                                    </p:animEffect>
                                  </p:childTnLst>
                                </p:cTn>
                              </p:par>
                              <p:par>
                                <p:cTn id="57" presetID="9" presetClass="emph" presetSubtype="0" grpId="0" nodeType="withEffect">
                                  <p:stCondLst>
                                    <p:cond delay="0"/>
                                  </p:stCondLst>
                                  <p:childTnLst>
                                    <p:set>
                                      <p:cBhvr rctx="PPT">
                                        <p:cTn id="58" dur="indefinite"/>
                                        <p:tgtEl>
                                          <p:spTgt spid="8"/>
                                        </p:tgtEl>
                                        <p:attrNameLst>
                                          <p:attrName>style.opacity</p:attrName>
                                        </p:attrNameLst>
                                      </p:cBhvr>
                                      <p:to>
                                        <p:strVal val="0.2"/>
                                      </p:to>
                                    </p:set>
                                    <p:animEffect filter="image" prLst="opacity: 0.2">
                                      <p:cBhvr rctx="IE">
                                        <p:cTn id="59" dur="indefinite"/>
                                        <p:tgtEl>
                                          <p:spTgt spid="8"/>
                                        </p:tgtEl>
                                      </p:cBhvr>
                                    </p:animEffect>
                                  </p:childTnLst>
                                </p:cTn>
                              </p:par>
                              <p:par>
                                <p:cTn id="60" presetID="9" presetClass="emph" presetSubtype="0" grpId="0" nodeType="withEffect">
                                  <p:stCondLst>
                                    <p:cond delay="0"/>
                                  </p:stCondLst>
                                  <p:childTnLst>
                                    <p:set>
                                      <p:cBhvr rctx="PPT">
                                        <p:cTn id="61" dur="indefinite"/>
                                        <p:tgtEl>
                                          <p:spTgt spid="9"/>
                                        </p:tgtEl>
                                        <p:attrNameLst>
                                          <p:attrName>style.opacity</p:attrName>
                                        </p:attrNameLst>
                                      </p:cBhvr>
                                      <p:to>
                                        <p:strVal val="0.2"/>
                                      </p:to>
                                    </p:set>
                                    <p:animEffect filter="image" prLst="opacity: 0.2">
                                      <p:cBhvr rctx="IE">
                                        <p:cTn id="62" dur="indefinite"/>
                                        <p:tgtEl>
                                          <p:spTgt spid="9"/>
                                        </p:tgtEl>
                                      </p:cBhvr>
                                    </p:animEffect>
                                  </p:childTnLst>
                                </p:cTn>
                              </p:par>
                              <p:par>
                                <p:cTn id="63" presetID="9" presetClass="emph" presetSubtype="0" grpId="0" nodeType="withEffect">
                                  <p:stCondLst>
                                    <p:cond delay="0"/>
                                  </p:stCondLst>
                                  <p:childTnLst>
                                    <p:set>
                                      <p:cBhvr rctx="PPT">
                                        <p:cTn id="64" dur="indefinite"/>
                                        <p:tgtEl>
                                          <p:spTgt spid="10"/>
                                        </p:tgtEl>
                                        <p:attrNameLst>
                                          <p:attrName>style.opacity</p:attrName>
                                        </p:attrNameLst>
                                      </p:cBhvr>
                                      <p:to>
                                        <p:strVal val="0.2"/>
                                      </p:to>
                                    </p:set>
                                    <p:animEffect filter="image" prLst="opacity: 0.2">
                                      <p:cBhvr rctx="IE">
                                        <p:cTn id="65" dur="indefinite"/>
                                        <p:tgtEl>
                                          <p:spTgt spid="10"/>
                                        </p:tgtEl>
                                      </p:cBhvr>
                                    </p:animEffect>
                                  </p:childTnLst>
                                </p:cTn>
                              </p:par>
                              <p:par>
                                <p:cTn id="66" presetID="9" presetClass="emph" presetSubtype="0" grpId="0" nodeType="withEffect">
                                  <p:stCondLst>
                                    <p:cond delay="0"/>
                                  </p:stCondLst>
                                  <p:childTnLst>
                                    <p:set>
                                      <p:cBhvr rctx="PPT">
                                        <p:cTn id="67" dur="indefinite"/>
                                        <p:tgtEl>
                                          <p:spTgt spid="11"/>
                                        </p:tgtEl>
                                        <p:attrNameLst>
                                          <p:attrName>style.opacity</p:attrName>
                                        </p:attrNameLst>
                                      </p:cBhvr>
                                      <p:to>
                                        <p:strVal val="0.2"/>
                                      </p:to>
                                    </p:set>
                                    <p:animEffect filter="image" prLst="opacity: 0.2">
                                      <p:cBhvr rctx="IE">
                                        <p:cTn id="68" dur="indefinite"/>
                                        <p:tgtEl>
                                          <p:spTgt spid="11"/>
                                        </p:tgtEl>
                                      </p:cBhvr>
                                    </p:animEffect>
                                  </p:childTnLst>
                                </p:cTn>
                              </p:par>
                              <p:par>
                                <p:cTn id="69" presetID="9" presetClass="emph" presetSubtype="0" grpId="0" nodeType="withEffect">
                                  <p:stCondLst>
                                    <p:cond delay="0"/>
                                  </p:stCondLst>
                                  <p:childTnLst>
                                    <p:set>
                                      <p:cBhvr rctx="PPT">
                                        <p:cTn id="70" dur="indefinite"/>
                                        <p:tgtEl>
                                          <p:spTgt spid="12"/>
                                        </p:tgtEl>
                                        <p:attrNameLst>
                                          <p:attrName>style.opacity</p:attrName>
                                        </p:attrNameLst>
                                      </p:cBhvr>
                                      <p:to>
                                        <p:strVal val="0.2"/>
                                      </p:to>
                                    </p:set>
                                    <p:animEffect filter="image" prLst="opacity: 0.2">
                                      <p:cBhvr rctx="IE">
                                        <p:cTn id="71" dur="indefinite"/>
                                        <p:tgtEl>
                                          <p:spTgt spid="12"/>
                                        </p:tgtEl>
                                      </p:cBhvr>
                                    </p:animEffect>
                                  </p:childTnLst>
                                </p:cTn>
                              </p:par>
                              <p:par>
                                <p:cTn id="72" presetID="9" presetClass="emph" presetSubtype="0" grpId="0" nodeType="withEffect">
                                  <p:stCondLst>
                                    <p:cond delay="0"/>
                                  </p:stCondLst>
                                  <p:childTnLst>
                                    <p:set>
                                      <p:cBhvr rctx="PPT">
                                        <p:cTn id="73" dur="indefinite"/>
                                        <p:tgtEl>
                                          <p:spTgt spid="13"/>
                                        </p:tgtEl>
                                        <p:attrNameLst>
                                          <p:attrName>style.opacity</p:attrName>
                                        </p:attrNameLst>
                                      </p:cBhvr>
                                      <p:to>
                                        <p:strVal val="0.2"/>
                                      </p:to>
                                    </p:set>
                                    <p:animEffect filter="image" prLst="opacity: 0.2">
                                      <p:cBhvr rctx="IE">
                                        <p:cTn id="74" dur="indefinite"/>
                                        <p:tgtEl>
                                          <p:spTgt spid="13"/>
                                        </p:tgtEl>
                                      </p:cBhvr>
                                    </p:animEffect>
                                  </p:childTnLst>
                                </p:cTn>
                              </p:par>
                              <p:par>
                                <p:cTn id="75" presetID="9" presetClass="emph" presetSubtype="0" grpId="0" nodeType="withEffect">
                                  <p:stCondLst>
                                    <p:cond delay="0"/>
                                  </p:stCondLst>
                                  <p:childTnLst>
                                    <p:set>
                                      <p:cBhvr rctx="PPT">
                                        <p:cTn id="76" dur="indefinite"/>
                                        <p:tgtEl>
                                          <p:spTgt spid="14"/>
                                        </p:tgtEl>
                                        <p:attrNameLst>
                                          <p:attrName>style.opacity</p:attrName>
                                        </p:attrNameLst>
                                      </p:cBhvr>
                                      <p:to>
                                        <p:strVal val="0.2"/>
                                      </p:to>
                                    </p:set>
                                    <p:animEffect filter="image" prLst="opacity: 0.2">
                                      <p:cBhvr rctx="IE">
                                        <p:cTn id="77" dur="indefinite"/>
                                        <p:tgtEl>
                                          <p:spTgt spid="14"/>
                                        </p:tgtEl>
                                      </p:cBhvr>
                                    </p:animEffect>
                                  </p:childTnLst>
                                </p:cTn>
                              </p:par>
                              <p:par>
                                <p:cTn id="78" presetID="9" presetClass="emph" presetSubtype="0" grpId="0" nodeType="withEffect">
                                  <p:stCondLst>
                                    <p:cond delay="0"/>
                                  </p:stCondLst>
                                  <p:childTnLst>
                                    <p:set>
                                      <p:cBhvr rctx="PPT">
                                        <p:cTn id="79" dur="indefinite"/>
                                        <p:tgtEl>
                                          <p:spTgt spid="15"/>
                                        </p:tgtEl>
                                        <p:attrNameLst>
                                          <p:attrName>style.opacity</p:attrName>
                                        </p:attrNameLst>
                                      </p:cBhvr>
                                      <p:to>
                                        <p:strVal val="0.2"/>
                                      </p:to>
                                    </p:set>
                                    <p:animEffect filter="image" prLst="opacity: 0.2">
                                      <p:cBhvr rctx="IE">
                                        <p:cTn id="80" dur="indefinite"/>
                                        <p:tgtEl>
                                          <p:spTgt spid="15"/>
                                        </p:tgtEl>
                                      </p:cBhvr>
                                    </p:animEffect>
                                  </p:childTnLst>
                                </p:cTn>
                              </p:par>
                              <p:par>
                                <p:cTn id="81" presetID="9" presetClass="emph" presetSubtype="0" grpId="0" nodeType="withEffect">
                                  <p:stCondLst>
                                    <p:cond delay="0"/>
                                  </p:stCondLst>
                                  <p:childTnLst>
                                    <p:set>
                                      <p:cBhvr rctx="PPT">
                                        <p:cTn id="82" dur="indefinite"/>
                                        <p:tgtEl>
                                          <p:spTgt spid="16"/>
                                        </p:tgtEl>
                                        <p:attrNameLst>
                                          <p:attrName>style.opacity</p:attrName>
                                        </p:attrNameLst>
                                      </p:cBhvr>
                                      <p:to>
                                        <p:strVal val="0.2"/>
                                      </p:to>
                                    </p:set>
                                    <p:animEffect filter="image" prLst="opacity: 0.2">
                                      <p:cBhvr rctx="IE">
                                        <p:cTn id="83" dur="indefinite"/>
                                        <p:tgtEl>
                                          <p:spTgt spid="16"/>
                                        </p:tgtEl>
                                      </p:cBhvr>
                                    </p:animEffect>
                                  </p:childTnLst>
                                </p:cTn>
                              </p:par>
                              <p:par>
                                <p:cTn id="84" presetID="9" presetClass="emph" presetSubtype="0" grpId="0" nodeType="withEffect">
                                  <p:stCondLst>
                                    <p:cond delay="0"/>
                                  </p:stCondLst>
                                  <p:childTnLst>
                                    <p:set>
                                      <p:cBhvr rctx="PPT">
                                        <p:cTn id="85" dur="indefinite"/>
                                        <p:tgtEl>
                                          <p:spTgt spid="17"/>
                                        </p:tgtEl>
                                        <p:attrNameLst>
                                          <p:attrName>style.opacity</p:attrName>
                                        </p:attrNameLst>
                                      </p:cBhvr>
                                      <p:to>
                                        <p:strVal val="0.2"/>
                                      </p:to>
                                    </p:set>
                                    <p:animEffect filter="image" prLst="opacity: 0.2">
                                      <p:cBhvr rctx="IE">
                                        <p:cTn id="86" dur="indefinite"/>
                                        <p:tgtEl>
                                          <p:spTgt spid="17"/>
                                        </p:tgtEl>
                                      </p:cBhvr>
                                    </p:animEffect>
                                  </p:childTnLst>
                                </p:cTn>
                              </p:par>
                              <p:par>
                                <p:cTn id="87" presetID="9" presetClass="emph" presetSubtype="0" grpId="0" nodeType="withEffect">
                                  <p:stCondLst>
                                    <p:cond delay="0"/>
                                  </p:stCondLst>
                                  <p:childTnLst>
                                    <p:set>
                                      <p:cBhvr rctx="PPT">
                                        <p:cTn id="88" dur="indefinite"/>
                                        <p:tgtEl>
                                          <p:spTgt spid="18"/>
                                        </p:tgtEl>
                                        <p:attrNameLst>
                                          <p:attrName>style.opacity</p:attrName>
                                        </p:attrNameLst>
                                      </p:cBhvr>
                                      <p:to>
                                        <p:strVal val="0.2"/>
                                      </p:to>
                                    </p:set>
                                    <p:animEffect filter="image" prLst="opacity: 0.2">
                                      <p:cBhvr rctx="IE">
                                        <p:cTn id="89" dur="indefinite"/>
                                        <p:tgtEl>
                                          <p:spTgt spid="18"/>
                                        </p:tgtEl>
                                      </p:cBhvr>
                                    </p:animEffect>
                                  </p:childTnLst>
                                </p:cTn>
                              </p:par>
                              <p:par>
                                <p:cTn id="90" presetID="9" presetClass="emph" presetSubtype="0" grpId="0" nodeType="withEffect">
                                  <p:stCondLst>
                                    <p:cond delay="0"/>
                                  </p:stCondLst>
                                  <p:childTnLst>
                                    <p:set>
                                      <p:cBhvr rctx="PPT">
                                        <p:cTn id="91" dur="indefinite"/>
                                        <p:tgtEl>
                                          <p:spTgt spid="19"/>
                                        </p:tgtEl>
                                        <p:attrNameLst>
                                          <p:attrName>style.opacity</p:attrName>
                                        </p:attrNameLst>
                                      </p:cBhvr>
                                      <p:to>
                                        <p:strVal val="0.2"/>
                                      </p:to>
                                    </p:set>
                                    <p:animEffect filter="image" prLst="opacity: 0.2">
                                      <p:cBhvr rctx="IE">
                                        <p:cTn id="92" dur="indefinite"/>
                                        <p:tgtEl>
                                          <p:spTgt spid="19"/>
                                        </p:tgtEl>
                                      </p:cBhvr>
                                    </p:animEffect>
                                  </p:childTnLst>
                                </p:cTn>
                              </p:par>
                              <p:par>
                                <p:cTn id="93" presetID="9" presetClass="emph" presetSubtype="0" grpId="0" nodeType="withEffect">
                                  <p:stCondLst>
                                    <p:cond delay="0"/>
                                  </p:stCondLst>
                                  <p:childTnLst>
                                    <p:set>
                                      <p:cBhvr rctx="PPT">
                                        <p:cTn id="94" dur="indefinite"/>
                                        <p:tgtEl>
                                          <p:spTgt spid="20"/>
                                        </p:tgtEl>
                                        <p:attrNameLst>
                                          <p:attrName>style.opacity</p:attrName>
                                        </p:attrNameLst>
                                      </p:cBhvr>
                                      <p:to>
                                        <p:strVal val="0.2"/>
                                      </p:to>
                                    </p:set>
                                    <p:animEffect filter="image" prLst="opacity: 0.2">
                                      <p:cBhvr rctx="IE">
                                        <p:cTn id="95" dur="indefinite"/>
                                        <p:tgtEl>
                                          <p:spTgt spid="20"/>
                                        </p:tgtEl>
                                      </p:cBhvr>
                                    </p:animEffect>
                                  </p:childTnLst>
                                </p:cTn>
                              </p:par>
                              <p:par>
                                <p:cTn id="96" presetID="9" presetClass="emph" presetSubtype="0" grpId="0" nodeType="withEffect">
                                  <p:stCondLst>
                                    <p:cond delay="0"/>
                                  </p:stCondLst>
                                  <p:childTnLst>
                                    <p:set>
                                      <p:cBhvr rctx="PPT">
                                        <p:cTn id="97" dur="indefinite"/>
                                        <p:tgtEl>
                                          <p:spTgt spid="21"/>
                                        </p:tgtEl>
                                        <p:attrNameLst>
                                          <p:attrName>style.opacity</p:attrName>
                                        </p:attrNameLst>
                                      </p:cBhvr>
                                      <p:to>
                                        <p:strVal val="0.2"/>
                                      </p:to>
                                    </p:set>
                                    <p:animEffect filter="image" prLst="opacity: 0.2">
                                      <p:cBhvr rctx="IE">
                                        <p:cTn id="98" dur="indefinite"/>
                                        <p:tgtEl>
                                          <p:spTgt spid="21"/>
                                        </p:tgtEl>
                                      </p:cBhvr>
                                    </p:animEffect>
                                  </p:childTnLst>
                                </p:cTn>
                              </p:par>
                              <p:par>
                                <p:cTn id="99" presetID="9" presetClass="emph" presetSubtype="0" grpId="0" nodeType="withEffect">
                                  <p:stCondLst>
                                    <p:cond delay="0"/>
                                  </p:stCondLst>
                                  <p:childTnLst>
                                    <p:set>
                                      <p:cBhvr rctx="PPT">
                                        <p:cTn id="100" dur="indefinite"/>
                                        <p:tgtEl>
                                          <p:spTgt spid="22"/>
                                        </p:tgtEl>
                                        <p:attrNameLst>
                                          <p:attrName>style.opacity</p:attrName>
                                        </p:attrNameLst>
                                      </p:cBhvr>
                                      <p:to>
                                        <p:strVal val="0.2"/>
                                      </p:to>
                                    </p:set>
                                    <p:animEffect filter="image" prLst="opacity: 0.2">
                                      <p:cBhvr rctx="IE">
                                        <p:cTn id="101" dur="indefinite"/>
                                        <p:tgtEl>
                                          <p:spTgt spid="22"/>
                                        </p:tgtEl>
                                      </p:cBhvr>
                                    </p:animEffect>
                                  </p:childTnLst>
                                </p:cTn>
                              </p:par>
                              <p:par>
                                <p:cTn id="102" presetID="9" presetClass="emph" presetSubtype="0" grpId="0" nodeType="withEffect">
                                  <p:stCondLst>
                                    <p:cond delay="0"/>
                                  </p:stCondLst>
                                  <p:childTnLst>
                                    <p:set>
                                      <p:cBhvr rctx="PPT">
                                        <p:cTn id="103" dur="indefinite"/>
                                        <p:tgtEl>
                                          <p:spTgt spid="23"/>
                                        </p:tgtEl>
                                        <p:attrNameLst>
                                          <p:attrName>style.opacity</p:attrName>
                                        </p:attrNameLst>
                                      </p:cBhvr>
                                      <p:to>
                                        <p:strVal val="0.2"/>
                                      </p:to>
                                    </p:set>
                                    <p:animEffect filter="image" prLst="opacity: 0.2">
                                      <p:cBhvr rctx="IE">
                                        <p:cTn id="104" dur="indefinite"/>
                                        <p:tgtEl>
                                          <p:spTgt spid="23"/>
                                        </p:tgtEl>
                                      </p:cBhvr>
                                    </p:animEffect>
                                  </p:childTnLst>
                                </p:cTn>
                              </p:par>
                              <p:par>
                                <p:cTn id="105" presetID="9" presetClass="emph" presetSubtype="0" grpId="0" nodeType="withEffect">
                                  <p:stCondLst>
                                    <p:cond delay="0"/>
                                  </p:stCondLst>
                                  <p:childTnLst>
                                    <p:set>
                                      <p:cBhvr rctx="PPT">
                                        <p:cTn id="106" dur="indefinite"/>
                                        <p:tgtEl>
                                          <p:spTgt spid="24"/>
                                        </p:tgtEl>
                                        <p:attrNameLst>
                                          <p:attrName>style.opacity</p:attrName>
                                        </p:attrNameLst>
                                      </p:cBhvr>
                                      <p:to>
                                        <p:strVal val="0.2"/>
                                      </p:to>
                                    </p:set>
                                    <p:animEffect filter="image" prLst="opacity: 0.2">
                                      <p:cBhvr rctx="IE">
                                        <p:cTn id="107" dur="indefinite"/>
                                        <p:tgtEl>
                                          <p:spTgt spid="24"/>
                                        </p:tgtEl>
                                      </p:cBhvr>
                                    </p:animEffect>
                                  </p:childTnLst>
                                </p:cTn>
                              </p:par>
                              <p:par>
                                <p:cTn id="108" presetID="9" presetClass="emph" presetSubtype="0" grpId="0" nodeType="withEffect">
                                  <p:stCondLst>
                                    <p:cond delay="0"/>
                                  </p:stCondLst>
                                  <p:childTnLst>
                                    <p:set>
                                      <p:cBhvr rctx="PPT">
                                        <p:cTn id="109" dur="indefinite"/>
                                        <p:tgtEl>
                                          <p:spTgt spid="25"/>
                                        </p:tgtEl>
                                        <p:attrNameLst>
                                          <p:attrName>style.opacity</p:attrName>
                                        </p:attrNameLst>
                                      </p:cBhvr>
                                      <p:to>
                                        <p:strVal val="0.2"/>
                                      </p:to>
                                    </p:set>
                                    <p:animEffect filter="image" prLst="opacity: 0.2">
                                      <p:cBhvr rctx="IE">
                                        <p:cTn id="110" dur="indefinite"/>
                                        <p:tgtEl>
                                          <p:spTgt spid="25"/>
                                        </p:tgtEl>
                                      </p:cBhvr>
                                    </p:animEffect>
                                  </p:childTnLst>
                                </p:cTn>
                              </p:par>
                              <p:par>
                                <p:cTn id="111" presetID="9" presetClass="emph" presetSubtype="0" nodeType="withEffect">
                                  <p:stCondLst>
                                    <p:cond delay="0"/>
                                  </p:stCondLst>
                                  <p:childTnLst>
                                    <p:set>
                                      <p:cBhvr rctx="PPT">
                                        <p:cTn id="112" dur="indefinite"/>
                                        <p:tgtEl>
                                          <p:spTgt spid="28"/>
                                        </p:tgtEl>
                                        <p:attrNameLst>
                                          <p:attrName>style.opacity</p:attrName>
                                        </p:attrNameLst>
                                      </p:cBhvr>
                                      <p:to>
                                        <p:strVal val="0.2"/>
                                      </p:to>
                                    </p:set>
                                    <p:animEffect filter="image" prLst="opacity: 0.2">
                                      <p:cBhvr rctx="IE">
                                        <p:cTn id="113" dur="indefinite"/>
                                        <p:tgtEl>
                                          <p:spTgt spid="28"/>
                                        </p:tgtEl>
                                      </p:cBhvr>
                                    </p:animEffect>
                                  </p:childTnLst>
                                </p:cTn>
                              </p:par>
                              <p:par>
                                <p:cTn id="114" presetID="9" presetClass="emph" presetSubtype="0" nodeType="withEffect">
                                  <p:stCondLst>
                                    <p:cond delay="0"/>
                                  </p:stCondLst>
                                  <p:childTnLst>
                                    <p:set>
                                      <p:cBhvr rctx="PPT">
                                        <p:cTn id="115" dur="indefinite"/>
                                        <p:tgtEl>
                                          <p:spTgt spid="36"/>
                                        </p:tgtEl>
                                        <p:attrNameLst>
                                          <p:attrName>style.opacity</p:attrName>
                                        </p:attrNameLst>
                                      </p:cBhvr>
                                      <p:to>
                                        <p:strVal val="0.2"/>
                                      </p:to>
                                    </p:set>
                                    <p:animEffect filter="image" prLst="opacity: 0.2">
                                      <p:cBhvr rctx="IE">
                                        <p:cTn id="116" dur="indefinite"/>
                                        <p:tgtEl>
                                          <p:spTgt spid="36"/>
                                        </p:tgtEl>
                                      </p:cBhvr>
                                    </p:animEffect>
                                  </p:childTnLst>
                                </p:cTn>
                              </p:par>
                              <p:par>
                                <p:cTn id="117" presetID="9" presetClass="emph" presetSubtype="0" nodeType="withEffect">
                                  <p:stCondLst>
                                    <p:cond delay="0"/>
                                  </p:stCondLst>
                                  <p:childTnLst>
                                    <p:set>
                                      <p:cBhvr rctx="PPT">
                                        <p:cTn id="118" dur="indefinite"/>
                                        <p:tgtEl>
                                          <p:spTgt spid="39"/>
                                        </p:tgtEl>
                                        <p:attrNameLst>
                                          <p:attrName>style.opacity</p:attrName>
                                        </p:attrNameLst>
                                      </p:cBhvr>
                                      <p:to>
                                        <p:strVal val="0.2"/>
                                      </p:to>
                                    </p:set>
                                    <p:animEffect filter="image" prLst="opacity: 0.2">
                                      <p:cBhvr rctx="IE">
                                        <p:cTn id="119" dur="indefinite"/>
                                        <p:tgtEl>
                                          <p:spTgt spid="39"/>
                                        </p:tgtEl>
                                      </p:cBhvr>
                                    </p:animEffect>
                                  </p:childTnLst>
                                </p:cTn>
                              </p:par>
                              <p:par>
                                <p:cTn id="120" presetID="9" presetClass="emph" presetSubtype="0" nodeType="withEffect">
                                  <p:stCondLst>
                                    <p:cond delay="0"/>
                                  </p:stCondLst>
                                  <p:childTnLst>
                                    <p:set>
                                      <p:cBhvr rctx="PPT">
                                        <p:cTn id="121" dur="indefinite"/>
                                        <p:tgtEl>
                                          <p:spTgt spid="42"/>
                                        </p:tgtEl>
                                        <p:attrNameLst>
                                          <p:attrName>style.opacity</p:attrName>
                                        </p:attrNameLst>
                                      </p:cBhvr>
                                      <p:to>
                                        <p:strVal val="0.2"/>
                                      </p:to>
                                    </p:set>
                                    <p:animEffect filter="image" prLst="opacity: 0.2">
                                      <p:cBhvr rctx="IE">
                                        <p:cTn id="122" dur="indefinite"/>
                                        <p:tgtEl>
                                          <p:spTgt spid="42"/>
                                        </p:tgtEl>
                                      </p:cBhvr>
                                    </p:animEffect>
                                  </p:childTnLst>
                                </p:cTn>
                              </p:par>
                              <p:par>
                                <p:cTn id="123" presetID="9" presetClass="emph" presetSubtype="0" nodeType="withEffect">
                                  <p:stCondLst>
                                    <p:cond delay="0"/>
                                  </p:stCondLst>
                                  <p:childTnLst>
                                    <p:set>
                                      <p:cBhvr rctx="PPT">
                                        <p:cTn id="124" dur="indefinite"/>
                                        <p:tgtEl>
                                          <p:spTgt spid="45"/>
                                        </p:tgtEl>
                                        <p:attrNameLst>
                                          <p:attrName>style.opacity</p:attrName>
                                        </p:attrNameLst>
                                      </p:cBhvr>
                                      <p:to>
                                        <p:strVal val="0.2"/>
                                      </p:to>
                                    </p:set>
                                    <p:animEffect filter="image" prLst="opacity: 0.2">
                                      <p:cBhvr rctx="IE">
                                        <p:cTn id="125" dur="indefinite"/>
                                        <p:tgtEl>
                                          <p:spTgt spid="45"/>
                                        </p:tgtEl>
                                      </p:cBhvr>
                                    </p:animEffect>
                                  </p:childTnLst>
                                </p:cTn>
                              </p:par>
                              <p:par>
                                <p:cTn id="126" presetID="9" presetClass="emph" presetSubtype="0" nodeType="withEffect">
                                  <p:stCondLst>
                                    <p:cond delay="0"/>
                                  </p:stCondLst>
                                  <p:childTnLst>
                                    <p:set>
                                      <p:cBhvr rctx="PPT">
                                        <p:cTn id="127" dur="indefinite"/>
                                        <p:tgtEl>
                                          <p:spTgt spid="48"/>
                                        </p:tgtEl>
                                        <p:attrNameLst>
                                          <p:attrName>style.opacity</p:attrName>
                                        </p:attrNameLst>
                                      </p:cBhvr>
                                      <p:to>
                                        <p:strVal val="0.2"/>
                                      </p:to>
                                    </p:set>
                                    <p:animEffect filter="image" prLst="opacity: 0.2">
                                      <p:cBhvr rctx="IE">
                                        <p:cTn id="128" dur="indefinite"/>
                                        <p:tgtEl>
                                          <p:spTgt spid="48"/>
                                        </p:tgtEl>
                                      </p:cBhvr>
                                    </p:animEffect>
                                  </p:childTnLst>
                                </p:cTn>
                              </p:par>
                              <p:par>
                                <p:cTn id="129" presetID="9" presetClass="emph" presetSubtype="0" nodeType="withEffect">
                                  <p:stCondLst>
                                    <p:cond delay="0"/>
                                  </p:stCondLst>
                                  <p:childTnLst>
                                    <p:set>
                                      <p:cBhvr rctx="PPT">
                                        <p:cTn id="130" dur="indefinite"/>
                                        <p:tgtEl>
                                          <p:spTgt spid="51"/>
                                        </p:tgtEl>
                                        <p:attrNameLst>
                                          <p:attrName>style.opacity</p:attrName>
                                        </p:attrNameLst>
                                      </p:cBhvr>
                                      <p:to>
                                        <p:strVal val="0.2"/>
                                      </p:to>
                                    </p:set>
                                    <p:animEffect filter="image" prLst="opacity: 0.2">
                                      <p:cBhvr rctx="IE">
                                        <p:cTn id="131" dur="indefinite"/>
                                        <p:tgtEl>
                                          <p:spTgt spid="51"/>
                                        </p:tgtEl>
                                      </p:cBhvr>
                                    </p:animEffect>
                                  </p:childTnLst>
                                </p:cTn>
                              </p:par>
                              <p:par>
                                <p:cTn id="132" presetID="9" presetClass="emph" presetSubtype="0" nodeType="withEffect">
                                  <p:stCondLst>
                                    <p:cond delay="0"/>
                                  </p:stCondLst>
                                  <p:childTnLst>
                                    <p:set>
                                      <p:cBhvr rctx="PPT">
                                        <p:cTn id="133" dur="indefinite"/>
                                        <p:tgtEl>
                                          <p:spTgt spid="54"/>
                                        </p:tgtEl>
                                        <p:attrNameLst>
                                          <p:attrName>style.opacity</p:attrName>
                                        </p:attrNameLst>
                                      </p:cBhvr>
                                      <p:to>
                                        <p:strVal val="0.2"/>
                                      </p:to>
                                    </p:set>
                                    <p:animEffect filter="image" prLst="opacity: 0.2">
                                      <p:cBhvr rctx="IE">
                                        <p:cTn id="134" dur="indefinite"/>
                                        <p:tgtEl>
                                          <p:spTgt spid="54"/>
                                        </p:tgtEl>
                                      </p:cBhvr>
                                    </p:animEffect>
                                  </p:childTnLst>
                                </p:cTn>
                              </p:par>
                              <p:par>
                                <p:cTn id="135" presetID="9" presetClass="emph" presetSubtype="0" nodeType="withEffect">
                                  <p:stCondLst>
                                    <p:cond delay="0"/>
                                  </p:stCondLst>
                                  <p:childTnLst>
                                    <p:set>
                                      <p:cBhvr rctx="PPT">
                                        <p:cTn id="136" dur="indefinite"/>
                                        <p:tgtEl>
                                          <p:spTgt spid="61"/>
                                        </p:tgtEl>
                                        <p:attrNameLst>
                                          <p:attrName>style.opacity</p:attrName>
                                        </p:attrNameLst>
                                      </p:cBhvr>
                                      <p:to>
                                        <p:strVal val="0.2"/>
                                      </p:to>
                                    </p:set>
                                    <p:animEffect filter="image" prLst="opacity: 0.2">
                                      <p:cBhvr rctx="IE">
                                        <p:cTn id="137" dur="indefinite"/>
                                        <p:tgtEl>
                                          <p:spTgt spid="61"/>
                                        </p:tgtEl>
                                      </p:cBhvr>
                                    </p:animEffect>
                                  </p:childTnLst>
                                </p:cTn>
                              </p:par>
                              <p:par>
                                <p:cTn id="138" presetID="9" presetClass="emph" presetSubtype="0" nodeType="withEffect">
                                  <p:stCondLst>
                                    <p:cond delay="0"/>
                                  </p:stCondLst>
                                  <p:childTnLst>
                                    <p:set>
                                      <p:cBhvr rctx="PPT">
                                        <p:cTn id="139" dur="indefinite"/>
                                        <p:tgtEl>
                                          <p:spTgt spid="64"/>
                                        </p:tgtEl>
                                        <p:attrNameLst>
                                          <p:attrName>style.opacity</p:attrName>
                                        </p:attrNameLst>
                                      </p:cBhvr>
                                      <p:to>
                                        <p:strVal val="0.2"/>
                                      </p:to>
                                    </p:set>
                                    <p:animEffect filter="image" prLst="opacity: 0.2">
                                      <p:cBhvr rctx="IE">
                                        <p:cTn id="140" dur="indefinite"/>
                                        <p:tgtEl>
                                          <p:spTgt spid="64"/>
                                        </p:tgtEl>
                                      </p:cBhvr>
                                    </p:animEffect>
                                  </p:childTnLst>
                                </p:cTn>
                              </p:par>
                              <p:par>
                                <p:cTn id="141" presetID="9" presetClass="emph" presetSubtype="0" nodeType="withEffect">
                                  <p:stCondLst>
                                    <p:cond delay="0"/>
                                  </p:stCondLst>
                                  <p:childTnLst>
                                    <p:set>
                                      <p:cBhvr rctx="PPT">
                                        <p:cTn id="142" dur="indefinite"/>
                                        <p:tgtEl>
                                          <p:spTgt spid="67"/>
                                        </p:tgtEl>
                                        <p:attrNameLst>
                                          <p:attrName>style.opacity</p:attrName>
                                        </p:attrNameLst>
                                      </p:cBhvr>
                                      <p:to>
                                        <p:strVal val="0.2"/>
                                      </p:to>
                                    </p:set>
                                    <p:animEffect filter="image" prLst="opacity: 0.2">
                                      <p:cBhvr rctx="IE">
                                        <p:cTn id="143" dur="indefinite"/>
                                        <p:tgtEl>
                                          <p:spTgt spid="67"/>
                                        </p:tgtEl>
                                      </p:cBhvr>
                                    </p:animEffect>
                                  </p:childTnLst>
                                </p:cTn>
                              </p:par>
                              <p:par>
                                <p:cTn id="144" presetID="9" presetClass="emph" presetSubtype="0" nodeType="withEffect">
                                  <p:stCondLst>
                                    <p:cond delay="0"/>
                                  </p:stCondLst>
                                  <p:childTnLst>
                                    <p:set>
                                      <p:cBhvr rctx="PPT">
                                        <p:cTn id="145" dur="indefinite"/>
                                        <p:tgtEl>
                                          <p:spTgt spid="69"/>
                                        </p:tgtEl>
                                        <p:attrNameLst>
                                          <p:attrName>style.opacity</p:attrName>
                                        </p:attrNameLst>
                                      </p:cBhvr>
                                      <p:to>
                                        <p:strVal val="0.2"/>
                                      </p:to>
                                    </p:set>
                                    <p:animEffect filter="image" prLst="opacity: 0.2">
                                      <p:cBhvr rctx="IE">
                                        <p:cTn id="146" dur="indefinite"/>
                                        <p:tgtEl>
                                          <p:spTgt spid="69"/>
                                        </p:tgtEl>
                                      </p:cBhvr>
                                    </p:animEffect>
                                  </p:childTnLst>
                                </p:cTn>
                              </p:par>
                              <p:par>
                                <p:cTn id="147" presetID="9" presetClass="emph" presetSubtype="0" nodeType="withEffect">
                                  <p:stCondLst>
                                    <p:cond delay="0"/>
                                  </p:stCondLst>
                                  <p:childTnLst>
                                    <p:set>
                                      <p:cBhvr rctx="PPT">
                                        <p:cTn id="148" dur="indefinite"/>
                                        <p:tgtEl>
                                          <p:spTgt spid="72"/>
                                        </p:tgtEl>
                                        <p:attrNameLst>
                                          <p:attrName>style.opacity</p:attrName>
                                        </p:attrNameLst>
                                      </p:cBhvr>
                                      <p:to>
                                        <p:strVal val="0.2"/>
                                      </p:to>
                                    </p:set>
                                    <p:animEffect filter="image" prLst="opacity: 0.2">
                                      <p:cBhvr rctx="IE">
                                        <p:cTn id="149" dur="indefinite"/>
                                        <p:tgtEl>
                                          <p:spTgt spid="72"/>
                                        </p:tgtEl>
                                      </p:cBhvr>
                                    </p:animEffect>
                                  </p:childTnLst>
                                </p:cTn>
                              </p:par>
                              <p:par>
                                <p:cTn id="150" presetID="9" presetClass="emph" presetSubtype="0" nodeType="withEffect">
                                  <p:stCondLst>
                                    <p:cond delay="0"/>
                                  </p:stCondLst>
                                  <p:childTnLst>
                                    <p:set>
                                      <p:cBhvr rctx="PPT">
                                        <p:cTn id="151" dur="indefinite"/>
                                        <p:tgtEl>
                                          <p:spTgt spid="75"/>
                                        </p:tgtEl>
                                        <p:attrNameLst>
                                          <p:attrName>style.opacity</p:attrName>
                                        </p:attrNameLst>
                                      </p:cBhvr>
                                      <p:to>
                                        <p:strVal val="0.2"/>
                                      </p:to>
                                    </p:set>
                                    <p:animEffect filter="image" prLst="opacity: 0.2">
                                      <p:cBhvr rctx="IE">
                                        <p:cTn id="152" dur="indefinite"/>
                                        <p:tgtEl>
                                          <p:spTgt spid="75"/>
                                        </p:tgtEl>
                                      </p:cBhvr>
                                    </p:animEffect>
                                  </p:childTnLst>
                                </p:cTn>
                              </p:par>
                              <p:par>
                                <p:cTn id="153" presetID="9" presetClass="emph" presetSubtype="0" nodeType="withEffect">
                                  <p:stCondLst>
                                    <p:cond delay="0"/>
                                  </p:stCondLst>
                                  <p:childTnLst>
                                    <p:set>
                                      <p:cBhvr rctx="PPT">
                                        <p:cTn id="154" dur="indefinite"/>
                                        <p:tgtEl>
                                          <p:spTgt spid="78"/>
                                        </p:tgtEl>
                                        <p:attrNameLst>
                                          <p:attrName>style.opacity</p:attrName>
                                        </p:attrNameLst>
                                      </p:cBhvr>
                                      <p:to>
                                        <p:strVal val="0.2"/>
                                      </p:to>
                                    </p:set>
                                    <p:animEffect filter="image" prLst="opacity: 0.2">
                                      <p:cBhvr rctx="IE">
                                        <p:cTn id="155" dur="indefinite"/>
                                        <p:tgtEl>
                                          <p:spTgt spid="78"/>
                                        </p:tgtEl>
                                      </p:cBhvr>
                                    </p:animEffect>
                                  </p:childTnLst>
                                </p:cTn>
                              </p:par>
                              <p:par>
                                <p:cTn id="156" presetID="9" presetClass="emph" presetSubtype="0" nodeType="withEffect">
                                  <p:stCondLst>
                                    <p:cond delay="0"/>
                                  </p:stCondLst>
                                  <p:childTnLst>
                                    <p:set>
                                      <p:cBhvr rctx="PPT">
                                        <p:cTn id="157" dur="indefinite"/>
                                        <p:tgtEl>
                                          <p:spTgt spid="81"/>
                                        </p:tgtEl>
                                        <p:attrNameLst>
                                          <p:attrName>style.opacity</p:attrName>
                                        </p:attrNameLst>
                                      </p:cBhvr>
                                      <p:to>
                                        <p:strVal val="0.2"/>
                                      </p:to>
                                    </p:set>
                                    <p:animEffect filter="image" prLst="opacity: 0.2">
                                      <p:cBhvr rctx="IE">
                                        <p:cTn id="158" dur="indefinite"/>
                                        <p:tgtEl>
                                          <p:spTgt spid="81"/>
                                        </p:tgtEl>
                                      </p:cBhvr>
                                    </p:animEffect>
                                  </p:childTnLst>
                                </p:cTn>
                              </p:par>
                              <p:par>
                                <p:cTn id="159" presetID="9" presetClass="emph" presetSubtype="0" nodeType="withEffect">
                                  <p:stCondLst>
                                    <p:cond delay="0"/>
                                  </p:stCondLst>
                                  <p:childTnLst>
                                    <p:set>
                                      <p:cBhvr rctx="PPT">
                                        <p:cTn id="160" dur="indefinite"/>
                                        <p:tgtEl>
                                          <p:spTgt spid="85"/>
                                        </p:tgtEl>
                                        <p:attrNameLst>
                                          <p:attrName>style.opacity</p:attrName>
                                        </p:attrNameLst>
                                      </p:cBhvr>
                                      <p:to>
                                        <p:strVal val="0.2"/>
                                      </p:to>
                                    </p:set>
                                    <p:animEffect filter="image" prLst="opacity: 0.2">
                                      <p:cBhvr rctx="IE">
                                        <p:cTn id="161" dur="indefinite"/>
                                        <p:tgtEl>
                                          <p:spTgt spid="85"/>
                                        </p:tgtEl>
                                      </p:cBhvr>
                                    </p:animEffect>
                                  </p:childTnLst>
                                </p:cTn>
                              </p:par>
                              <p:par>
                                <p:cTn id="162" presetID="9" presetClass="emph" presetSubtype="0" nodeType="withEffect">
                                  <p:stCondLst>
                                    <p:cond delay="0"/>
                                  </p:stCondLst>
                                  <p:childTnLst>
                                    <p:set>
                                      <p:cBhvr rctx="PPT">
                                        <p:cTn id="163" dur="indefinite"/>
                                        <p:tgtEl>
                                          <p:spTgt spid="88"/>
                                        </p:tgtEl>
                                        <p:attrNameLst>
                                          <p:attrName>style.opacity</p:attrName>
                                        </p:attrNameLst>
                                      </p:cBhvr>
                                      <p:to>
                                        <p:strVal val="0.2"/>
                                      </p:to>
                                    </p:set>
                                    <p:animEffect filter="image" prLst="opacity: 0.2">
                                      <p:cBhvr rctx="IE">
                                        <p:cTn id="164" dur="indefinite"/>
                                        <p:tgtEl>
                                          <p:spTgt spid="88"/>
                                        </p:tgtEl>
                                      </p:cBhvr>
                                    </p:animEffect>
                                  </p:childTnLst>
                                </p:cTn>
                              </p:par>
                              <p:par>
                                <p:cTn id="165" presetID="9" presetClass="emph" presetSubtype="0" nodeType="withEffect">
                                  <p:stCondLst>
                                    <p:cond delay="0"/>
                                  </p:stCondLst>
                                  <p:childTnLst>
                                    <p:set>
                                      <p:cBhvr rctx="PPT">
                                        <p:cTn id="166" dur="indefinite"/>
                                        <p:tgtEl>
                                          <p:spTgt spid="92"/>
                                        </p:tgtEl>
                                        <p:attrNameLst>
                                          <p:attrName>style.opacity</p:attrName>
                                        </p:attrNameLst>
                                      </p:cBhvr>
                                      <p:to>
                                        <p:strVal val="0.2"/>
                                      </p:to>
                                    </p:set>
                                    <p:animEffect filter="image" prLst="opacity: 0.2">
                                      <p:cBhvr rctx="IE">
                                        <p:cTn id="167" dur="indefinite"/>
                                        <p:tgtEl>
                                          <p:spTgt spid="92"/>
                                        </p:tgtEl>
                                      </p:cBhvr>
                                    </p:animEffect>
                                  </p:childTnLst>
                                </p:cTn>
                              </p:par>
                              <p:par>
                                <p:cTn id="168" presetID="9" presetClass="emph" presetSubtype="0" nodeType="withEffect">
                                  <p:stCondLst>
                                    <p:cond delay="0"/>
                                  </p:stCondLst>
                                  <p:childTnLst>
                                    <p:set>
                                      <p:cBhvr rctx="PPT">
                                        <p:cTn id="169" dur="indefinite"/>
                                        <p:tgtEl>
                                          <p:spTgt spid="105"/>
                                        </p:tgtEl>
                                        <p:attrNameLst>
                                          <p:attrName>style.opacity</p:attrName>
                                        </p:attrNameLst>
                                      </p:cBhvr>
                                      <p:to>
                                        <p:strVal val="0.2"/>
                                      </p:to>
                                    </p:set>
                                    <p:animEffect filter="image" prLst="opacity: 0.2">
                                      <p:cBhvr rctx="IE">
                                        <p:cTn id="170" dur="indefinite"/>
                                        <p:tgtEl>
                                          <p:spTgt spid="105"/>
                                        </p:tgtEl>
                                      </p:cBhvr>
                                    </p:animEffect>
                                  </p:childTnLst>
                                </p:cTn>
                              </p:par>
                              <p:par>
                                <p:cTn id="171" presetID="9" presetClass="emph" presetSubtype="0" nodeType="withEffect">
                                  <p:stCondLst>
                                    <p:cond delay="0"/>
                                  </p:stCondLst>
                                  <p:childTnLst>
                                    <p:set>
                                      <p:cBhvr rctx="PPT">
                                        <p:cTn id="172" dur="indefinite"/>
                                        <p:tgtEl>
                                          <p:spTgt spid="108"/>
                                        </p:tgtEl>
                                        <p:attrNameLst>
                                          <p:attrName>style.opacity</p:attrName>
                                        </p:attrNameLst>
                                      </p:cBhvr>
                                      <p:to>
                                        <p:strVal val="0.2"/>
                                      </p:to>
                                    </p:set>
                                    <p:animEffect filter="image" prLst="opacity: 0.2">
                                      <p:cBhvr rctx="IE">
                                        <p:cTn id="173" dur="indefinite"/>
                                        <p:tgtEl>
                                          <p:spTgt spid="108"/>
                                        </p:tgtEl>
                                      </p:cBhvr>
                                    </p:animEffect>
                                  </p:childTnLst>
                                </p:cTn>
                              </p:par>
                              <p:par>
                                <p:cTn id="174" presetID="9" presetClass="emph" presetSubtype="0" nodeType="withEffect">
                                  <p:stCondLst>
                                    <p:cond delay="0"/>
                                  </p:stCondLst>
                                  <p:childTnLst>
                                    <p:set>
                                      <p:cBhvr rctx="PPT">
                                        <p:cTn id="175" dur="indefinite"/>
                                        <p:tgtEl>
                                          <p:spTgt spid="111"/>
                                        </p:tgtEl>
                                        <p:attrNameLst>
                                          <p:attrName>style.opacity</p:attrName>
                                        </p:attrNameLst>
                                      </p:cBhvr>
                                      <p:to>
                                        <p:strVal val="0.2"/>
                                      </p:to>
                                    </p:set>
                                    <p:animEffect filter="image" prLst="opacity: 0.2">
                                      <p:cBhvr rctx="IE">
                                        <p:cTn id="176" dur="indefinite"/>
                                        <p:tgtEl>
                                          <p:spTgt spid="111"/>
                                        </p:tgtEl>
                                      </p:cBhvr>
                                    </p:animEffect>
                                  </p:childTnLst>
                                </p:cTn>
                              </p:par>
                              <p:par>
                                <p:cTn id="177" presetID="9" presetClass="emph" presetSubtype="0" nodeType="withEffect">
                                  <p:stCondLst>
                                    <p:cond delay="0"/>
                                  </p:stCondLst>
                                  <p:childTnLst>
                                    <p:set>
                                      <p:cBhvr rctx="PPT">
                                        <p:cTn id="178" dur="indefinite"/>
                                        <p:tgtEl>
                                          <p:spTgt spid="116"/>
                                        </p:tgtEl>
                                        <p:attrNameLst>
                                          <p:attrName>style.opacity</p:attrName>
                                        </p:attrNameLst>
                                      </p:cBhvr>
                                      <p:to>
                                        <p:strVal val="0.2"/>
                                      </p:to>
                                    </p:set>
                                    <p:animEffect filter="image" prLst="opacity: 0.2">
                                      <p:cBhvr rctx="IE">
                                        <p:cTn id="179" dur="indefinite"/>
                                        <p:tgtEl>
                                          <p:spTgt spid="116"/>
                                        </p:tgtEl>
                                      </p:cBhvr>
                                    </p:animEffect>
                                  </p:childTnLst>
                                </p:cTn>
                              </p:par>
                              <p:par>
                                <p:cTn id="180" presetID="9" presetClass="emph" presetSubtype="0" nodeType="withEffect">
                                  <p:stCondLst>
                                    <p:cond delay="0"/>
                                  </p:stCondLst>
                                  <p:childTnLst>
                                    <p:set>
                                      <p:cBhvr rctx="PPT">
                                        <p:cTn id="181" dur="indefinite"/>
                                        <p:tgtEl>
                                          <p:spTgt spid="119"/>
                                        </p:tgtEl>
                                        <p:attrNameLst>
                                          <p:attrName>style.opacity</p:attrName>
                                        </p:attrNameLst>
                                      </p:cBhvr>
                                      <p:to>
                                        <p:strVal val="0.2"/>
                                      </p:to>
                                    </p:set>
                                    <p:animEffect filter="image" prLst="opacity: 0.2">
                                      <p:cBhvr rctx="IE">
                                        <p:cTn id="182" dur="indefinite"/>
                                        <p:tgtEl>
                                          <p:spTgt spid="119"/>
                                        </p:tgtEl>
                                      </p:cBhvr>
                                    </p:animEffect>
                                  </p:childTnLst>
                                </p:cTn>
                              </p:par>
                              <p:par>
                                <p:cTn id="183" presetID="9" presetClass="emph" presetSubtype="0" nodeType="withEffect">
                                  <p:stCondLst>
                                    <p:cond delay="0"/>
                                  </p:stCondLst>
                                  <p:childTnLst>
                                    <p:set>
                                      <p:cBhvr rctx="PPT">
                                        <p:cTn id="184" dur="indefinite"/>
                                        <p:tgtEl>
                                          <p:spTgt spid="128"/>
                                        </p:tgtEl>
                                        <p:attrNameLst>
                                          <p:attrName>style.opacity</p:attrName>
                                        </p:attrNameLst>
                                      </p:cBhvr>
                                      <p:to>
                                        <p:strVal val="0.2"/>
                                      </p:to>
                                    </p:set>
                                    <p:animEffect filter="image" prLst="opacity: 0.2">
                                      <p:cBhvr rctx="IE">
                                        <p:cTn id="185" dur="indefinite"/>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114" grpId="0" animBg="1"/>
      <p:bldP spid="114" grpId="1" animBg="1"/>
      <p:bldP spid="115" grpId="0" animBg="1"/>
      <p:bldP spid="115" grpId="1" animBg="1"/>
      <p:bldP spid="125" grpId="0"/>
      <p:bldP spid="125" grpId="1"/>
      <p:bldP spid="126" grpId="0"/>
      <p:bldP spid="126" grpId="1"/>
      <p:bldP spid="139" grpId="0" animBg="1"/>
      <p:bldP spid="139" grpId="2" animBg="1"/>
      <p:bldP spid="140" grpId="0" animBg="1"/>
      <p:bldP spid="140" grpId="2" animBg="1"/>
      <p:bldP spid="141" grpId="0" animBg="1"/>
      <p:bldP spid="141" grpId="2" animBg="1"/>
      <p:bldP spid="149"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533400"/>
            <a:ext cx="8305800" cy="3505200"/>
          </a:xfrm>
        </p:spPr>
        <p:txBody>
          <a:bodyPr/>
          <a:lstStyle/>
          <a:p>
            <a:pPr marL="0" indent="0" algn="ctr">
              <a:buNone/>
            </a:pPr>
            <a:r>
              <a:rPr lang="en-US" sz="4400" dirty="0" smtClean="0"/>
              <a:t>How do we personalize for trust?</a:t>
            </a:r>
          </a:p>
          <a:p>
            <a:pPr marL="0" indent="0" algn="ctr">
              <a:buNone/>
            </a:pPr>
            <a:endParaRPr lang="en-US" sz="3000" dirty="0"/>
          </a:p>
          <a:p>
            <a:pPr marL="0" indent="0" algn="ctr">
              <a:buNone/>
            </a:pPr>
            <a:r>
              <a:rPr lang="en-US" sz="4400" dirty="0" smtClean="0"/>
              <a:t>Redefine document coverage.</a:t>
            </a:r>
            <a:endParaRPr lang="en-US" sz="4400" dirty="0"/>
          </a:p>
        </p:txBody>
      </p:sp>
      <p:pic>
        <p:nvPicPr>
          <p:cNvPr id="20" name="Picture 1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048000"/>
            <a:ext cx="7347032" cy="583995"/>
          </a:xfrm>
          <a:prstGeom prst="rect">
            <a:avLst/>
          </a:prstGeom>
        </p:spPr>
      </p:pic>
      <p:pic>
        <p:nvPicPr>
          <p:cNvPr id="21" name="Picture 2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121" y="4526582"/>
            <a:ext cx="2874879" cy="426418"/>
          </a:xfrm>
          <a:prstGeom prst="rect">
            <a:avLst/>
          </a:prstGeom>
        </p:spPr>
      </p:pic>
      <p:pic>
        <p:nvPicPr>
          <p:cNvPr id="18" name="Picture 1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810000"/>
            <a:ext cx="4743116" cy="586972"/>
          </a:xfrm>
          <a:prstGeom prst="rect">
            <a:avLst/>
          </a:prstGeom>
        </p:spPr>
      </p:pic>
      <p:pic>
        <p:nvPicPr>
          <p:cNvPr id="22" name="Picture 2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4500" y="3276600"/>
            <a:ext cx="88900" cy="101600"/>
          </a:xfrm>
          <a:prstGeom prst="rect">
            <a:avLst/>
          </a:prstGeom>
        </p:spPr>
      </p:pic>
    </p:spTree>
    <p:extLst>
      <p:ext uri="{BB962C8B-B14F-4D97-AF65-F5344CB8AC3E}">
        <p14:creationId xmlns:p14="http://schemas.microsoft.com/office/powerpoint/2010/main" val="1068338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kdd-f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835" y="4651685"/>
            <a:ext cx="4145004" cy="1977715"/>
          </a:xfrm>
          <a:prstGeom prst="rect">
            <a:avLst/>
          </a:prstGeom>
        </p:spPr>
      </p:pic>
      <p:pic>
        <p:nvPicPr>
          <p:cNvPr id="12" name="Picture 11" descr="graphics-f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835" y="2438400"/>
            <a:ext cx="5419165" cy="2286000"/>
          </a:xfrm>
          <a:prstGeom prst="rect">
            <a:avLst/>
          </a:prstGeom>
        </p:spPr>
      </p:pic>
      <p:pic>
        <p:nvPicPr>
          <p:cNvPr id="11" name="Picture 10" descr="networks-f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635" y="381000"/>
            <a:ext cx="5259654" cy="2015442"/>
          </a:xfrm>
          <a:prstGeom prst="rect">
            <a:avLst/>
          </a:prstGeom>
        </p:spPr>
      </p:pic>
      <p:sp>
        <p:nvSpPr>
          <p:cNvPr id="14" name="Rectangle 13"/>
          <p:cNvSpPr/>
          <p:nvPr/>
        </p:nvSpPr>
        <p:spPr>
          <a:xfrm>
            <a:off x="7467600" y="1443335"/>
            <a:ext cx="1633781" cy="461665"/>
          </a:xfrm>
          <a:prstGeom prst="rect">
            <a:avLst/>
          </a:prstGeom>
        </p:spPr>
        <p:txBody>
          <a:bodyPr wrap="none">
            <a:spAutoFit/>
          </a:bodyPr>
          <a:lstStyle/>
          <a:p>
            <a:pPr marL="285750" lvl="0" indent="-285750">
              <a:spcBef>
                <a:spcPct val="20000"/>
              </a:spcBef>
              <a:buClr>
                <a:srgbClr val="3333CC"/>
              </a:buClr>
              <a:buSzPct val="70000"/>
            </a:pPr>
            <a:r>
              <a:rPr lang="en-US" sz="2400" b="1" kern="0" dirty="0" smtClean="0">
                <a:solidFill>
                  <a:srgbClr val="000090"/>
                </a:solidFill>
                <a:latin typeface="Tahoma"/>
              </a:rPr>
              <a:t>networks</a:t>
            </a:r>
            <a:endParaRPr lang="en-US" sz="2400" b="1" kern="0" dirty="0">
              <a:solidFill>
                <a:srgbClr val="000090"/>
              </a:solidFill>
              <a:latin typeface="Tahoma"/>
            </a:endParaRPr>
          </a:p>
        </p:txBody>
      </p:sp>
      <p:pic>
        <p:nvPicPr>
          <p:cNvPr id="17" name="Picture 16"/>
          <p:cNvPicPr>
            <a:picLocks noChangeAspect="1"/>
          </p:cNvPicPr>
          <p:nvPr/>
        </p:nvPicPr>
        <p:blipFill>
          <a:blip r:embed="rId5"/>
          <a:stretch>
            <a:fillRect/>
          </a:stretch>
        </p:blipFill>
        <p:spPr>
          <a:xfrm>
            <a:off x="7549006" y="65949"/>
            <a:ext cx="1442594" cy="1458051"/>
          </a:xfrm>
          <a:prstGeom prst="rect">
            <a:avLst/>
          </a:prstGeom>
        </p:spPr>
      </p:pic>
      <p:pic>
        <p:nvPicPr>
          <p:cNvPr id="18" name="Picture 17"/>
          <p:cNvPicPr>
            <a:picLocks noChangeAspect="1"/>
          </p:cNvPicPr>
          <p:nvPr/>
        </p:nvPicPr>
        <p:blipFill>
          <a:blip r:embed="rId6"/>
          <a:stretch>
            <a:fillRect/>
          </a:stretch>
        </p:blipFill>
        <p:spPr>
          <a:xfrm>
            <a:off x="7696200" y="2052935"/>
            <a:ext cx="1326175" cy="1816100"/>
          </a:xfrm>
          <a:prstGeom prst="rect">
            <a:avLst/>
          </a:prstGeom>
        </p:spPr>
      </p:pic>
      <p:sp>
        <p:nvSpPr>
          <p:cNvPr id="19" name="Rectangle 18"/>
          <p:cNvSpPr/>
          <p:nvPr/>
        </p:nvSpPr>
        <p:spPr>
          <a:xfrm>
            <a:off x="7620000" y="3805535"/>
            <a:ext cx="1500381" cy="461665"/>
          </a:xfrm>
          <a:prstGeom prst="rect">
            <a:avLst/>
          </a:prstGeom>
        </p:spPr>
        <p:txBody>
          <a:bodyPr wrap="none">
            <a:spAutoFit/>
          </a:bodyPr>
          <a:lstStyle/>
          <a:p>
            <a:pPr marL="285750" lvl="0" indent="-285750">
              <a:spcBef>
                <a:spcPct val="20000"/>
              </a:spcBef>
              <a:buClr>
                <a:srgbClr val="3333CC"/>
              </a:buClr>
              <a:buSzPct val="70000"/>
            </a:pPr>
            <a:r>
              <a:rPr lang="en-US" sz="2400" b="1" kern="0" dirty="0" smtClean="0">
                <a:solidFill>
                  <a:srgbClr val="000090"/>
                </a:solidFill>
                <a:latin typeface="Tahoma"/>
              </a:rPr>
              <a:t>graphics</a:t>
            </a:r>
            <a:endParaRPr lang="en-US" sz="2400" b="1" kern="0" dirty="0">
              <a:solidFill>
                <a:srgbClr val="000090"/>
              </a:solidFill>
              <a:latin typeface="Tahoma"/>
            </a:endParaRPr>
          </a:p>
        </p:txBody>
      </p:sp>
      <p:pic>
        <p:nvPicPr>
          <p:cNvPr id="20" name="Picture 19"/>
          <p:cNvPicPr>
            <a:picLocks noChangeAspect="1"/>
          </p:cNvPicPr>
          <p:nvPr/>
        </p:nvPicPr>
        <p:blipFill>
          <a:blip r:embed="rId7"/>
          <a:stretch>
            <a:fillRect/>
          </a:stretch>
        </p:blipFill>
        <p:spPr>
          <a:xfrm>
            <a:off x="7566379" y="4419600"/>
            <a:ext cx="1501421" cy="1689099"/>
          </a:xfrm>
          <a:prstGeom prst="rect">
            <a:avLst/>
          </a:prstGeom>
        </p:spPr>
      </p:pic>
      <p:pic>
        <p:nvPicPr>
          <p:cNvPr id="21" name="Picture 20"/>
          <p:cNvPicPr>
            <a:picLocks noChangeAspect="1"/>
          </p:cNvPicPr>
          <p:nvPr/>
        </p:nvPicPr>
        <p:blipFill>
          <a:blip r:embed="rId8"/>
          <a:stretch>
            <a:fillRect/>
          </a:stretch>
        </p:blipFill>
        <p:spPr>
          <a:xfrm>
            <a:off x="152400" y="2133600"/>
            <a:ext cx="7339747" cy="1752600"/>
          </a:xfrm>
          <a:prstGeom prst="rect">
            <a:avLst/>
          </a:prstGeom>
        </p:spPr>
      </p:pic>
      <p:sp>
        <p:nvSpPr>
          <p:cNvPr id="22" name="Rectangle 21"/>
          <p:cNvSpPr/>
          <p:nvPr/>
        </p:nvSpPr>
        <p:spPr>
          <a:xfrm>
            <a:off x="7188274" y="6015335"/>
            <a:ext cx="2031926" cy="461665"/>
          </a:xfrm>
          <a:prstGeom prst="rect">
            <a:avLst/>
          </a:prstGeom>
        </p:spPr>
        <p:txBody>
          <a:bodyPr wrap="none">
            <a:spAutoFit/>
          </a:bodyPr>
          <a:lstStyle/>
          <a:p>
            <a:pPr marL="285750" lvl="0" indent="-285750">
              <a:spcBef>
                <a:spcPct val="20000"/>
              </a:spcBef>
              <a:buClr>
                <a:srgbClr val="3333CC"/>
              </a:buClr>
              <a:buSzPct val="70000"/>
            </a:pPr>
            <a:r>
              <a:rPr lang="en-US" sz="2400" b="1" kern="0" dirty="0">
                <a:solidFill>
                  <a:srgbClr val="000090"/>
                </a:solidFill>
                <a:latin typeface="Tahoma"/>
              </a:rPr>
              <a:t>d</a:t>
            </a:r>
            <a:r>
              <a:rPr lang="en-US" sz="2400" b="1" kern="0" dirty="0" smtClean="0">
                <a:solidFill>
                  <a:srgbClr val="000090"/>
                </a:solidFill>
                <a:latin typeface="Tahoma"/>
              </a:rPr>
              <a:t>ata mining</a:t>
            </a:r>
            <a:endParaRPr lang="en-US" sz="2400" b="1" kern="0" dirty="0">
              <a:solidFill>
                <a:srgbClr val="000090"/>
              </a:solidFill>
              <a:latin typeface="Tahoma"/>
            </a:endParaRPr>
          </a:p>
        </p:txBody>
      </p:sp>
    </p:spTree>
    <p:extLst>
      <p:ext uri="{BB962C8B-B14F-4D97-AF65-F5344CB8AC3E}">
        <p14:creationId xmlns:p14="http://schemas.microsoft.com/office/powerpoint/2010/main" val="1061095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Concept Coverage</a:t>
            </a:r>
            <a:endParaRPr lang="en-US" dirty="0"/>
          </a:p>
        </p:txBody>
      </p:sp>
      <p:sp>
        <p:nvSpPr>
          <p:cNvPr id="3" name="Content Placeholder 2"/>
          <p:cNvSpPr>
            <a:spLocks noGrp="1"/>
          </p:cNvSpPr>
          <p:nvPr>
            <p:ph idx="1"/>
          </p:nvPr>
        </p:nvSpPr>
        <p:spPr>
          <a:xfrm>
            <a:off x="457200" y="990601"/>
            <a:ext cx="8305800" cy="4724400"/>
          </a:xfrm>
        </p:spPr>
        <p:txBody>
          <a:bodyPr/>
          <a:lstStyle/>
          <a:p>
            <a:r>
              <a:rPr lang="en-US" dirty="0" smtClean="0"/>
              <a:t>Directly optimizes for diversity</a:t>
            </a:r>
          </a:p>
          <a:p>
            <a:pPr lvl="1"/>
            <a:r>
              <a:rPr lang="en-US" dirty="0" smtClean="0"/>
              <a:t>Minimizing redundancy is not post-processing</a:t>
            </a:r>
          </a:p>
          <a:p>
            <a:r>
              <a:rPr lang="en-US" dirty="0" smtClean="0"/>
              <a:t>Rich user interactions encode complex user preferences</a:t>
            </a:r>
          </a:p>
          <a:p>
            <a:pPr lvl="1"/>
            <a:r>
              <a:rPr lang="en-US" dirty="0" smtClean="0"/>
              <a:t>User should express her information need in the most natural of ways</a:t>
            </a:r>
          </a:p>
          <a:p>
            <a:r>
              <a:rPr lang="en-US" dirty="0" smtClean="0"/>
              <a:t>Interpretable representations of users and items</a:t>
            </a:r>
          </a:p>
          <a:p>
            <a:pPr lvl="1"/>
            <a:r>
              <a:rPr lang="en-US" dirty="0" smtClean="0"/>
              <a:t>Makes personalization more transparent</a:t>
            </a:r>
          </a:p>
          <a:p>
            <a:r>
              <a:rPr lang="en-US" dirty="0" smtClean="0"/>
              <a:t>Generally applicable</a:t>
            </a:r>
          </a:p>
        </p:txBody>
      </p:sp>
      <p:pic>
        <p:nvPicPr>
          <p:cNvPr id="4" name="Picture 2" descr="http://www.prs.heacademy.ac.uk/images/news.jpg"/>
          <p:cNvPicPr>
            <a:picLocks noChangeAspect="1" noChangeArrowheads="1"/>
          </p:cNvPicPr>
          <p:nvPr/>
        </p:nvPicPr>
        <p:blipFill>
          <a:blip r:embed="rId2" cstate="print"/>
          <a:srcRect/>
          <a:stretch>
            <a:fillRect/>
          </a:stretch>
        </p:blipFill>
        <p:spPr bwMode="auto">
          <a:xfrm>
            <a:off x="1828800" y="5334000"/>
            <a:ext cx="990600" cy="990600"/>
          </a:xfrm>
          <a:prstGeom prst="rect">
            <a:avLst/>
          </a:prstGeom>
          <a:noFill/>
        </p:spPr>
      </p:pic>
      <p:pic>
        <p:nvPicPr>
          <p:cNvPr id="5" name="Picture 6" descr="http://lcsd.cs.tamu.edu/2007/ACM.jpg"/>
          <p:cNvPicPr>
            <a:picLocks noChangeAspect="1" noChangeArrowheads="1"/>
          </p:cNvPicPr>
          <p:nvPr/>
        </p:nvPicPr>
        <p:blipFill>
          <a:blip r:embed="rId3" cstate="print"/>
          <a:srcRect/>
          <a:stretch>
            <a:fillRect/>
          </a:stretch>
        </p:blipFill>
        <p:spPr bwMode="auto">
          <a:xfrm>
            <a:off x="3657600" y="5334000"/>
            <a:ext cx="1146414" cy="1144582"/>
          </a:xfrm>
          <a:prstGeom prst="rect">
            <a:avLst/>
          </a:prstGeom>
          <a:noFill/>
        </p:spPr>
      </p:pic>
    </p:spTree>
    <p:extLst>
      <p:ext uri="{BB962C8B-B14F-4D97-AF65-F5344CB8AC3E}">
        <p14:creationId xmlns:p14="http://schemas.microsoft.com/office/powerpoint/2010/main" val="482143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trust</a:t>
            </a:r>
            <a:endParaRPr lang="en-US" dirty="0"/>
          </a:p>
        </p:txBody>
      </p:sp>
      <p:pic>
        <p:nvPicPr>
          <p:cNvPr id="7170" name="Picture 2"/>
          <p:cNvPicPr>
            <a:picLocks noChangeAspect="1" noChangeArrowheads="1"/>
          </p:cNvPicPr>
          <p:nvPr/>
        </p:nvPicPr>
        <p:blipFill>
          <a:blip r:embed="rId2" cstate="print"/>
          <a:srcRect l="50949" t="2760" r="1168" b="50323"/>
          <a:stretch>
            <a:fillRect/>
          </a:stretch>
        </p:blipFill>
        <p:spPr bwMode="auto">
          <a:xfrm>
            <a:off x="1913965" y="914400"/>
            <a:ext cx="4715435" cy="3910361"/>
          </a:xfrm>
          <a:prstGeom prst="rect">
            <a:avLst/>
          </a:prstGeom>
          <a:noFill/>
          <a:ln w="9525">
            <a:noFill/>
            <a:miter lim="800000"/>
            <a:headEnd/>
            <a:tailEnd/>
          </a:ln>
        </p:spPr>
      </p:pic>
      <p:cxnSp>
        <p:nvCxnSpPr>
          <p:cNvPr id="8" name="Straight Arrow Connector 7"/>
          <p:cNvCxnSpPr/>
          <p:nvPr/>
        </p:nvCxnSpPr>
        <p:spPr bwMode="auto">
          <a:xfrm rot="5400000" flipH="1" flipV="1">
            <a:off x="113903" y="2934097"/>
            <a:ext cx="3428206" cy="1588"/>
          </a:xfrm>
          <a:prstGeom prst="straightConnector1">
            <a:avLst/>
          </a:prstGeom>
          <a:noFill/>
          <a:ln w="76200" cap="flat" cmpd="sng" algn="ctr">
            <a:solidFill>
              <a:schemeClr val="tx1"/>
            </a:solidFill>
            <a:prstDash val="solid"/>
            <a:round/>
            <a:headEnd type="none" w="med" len="med"/>
            <a:tailEnd type="triangle" w="med" len="med"/>
          </a:ln>
          <a:effectLst/>
        </p:spPr>
      </p:cxnSp>
      <p:sp>
        <p:nvSpPr>
          <p:cNvPr id="9" name="Rectangle 8"/>
          <p:cNvSpPr/>
          <p:nvPr/>
        </p:nvSpPr>
        <p:spPr>
          <a:xfrm rot="16200000">
            <a:off x="554390" y="2745079"/>
            <a:ext cx="2034531" cy="400110"/>
          </a:xfrm>
          <a:prstGeom prst="rect">
            <a:avLst/>
          </a:prstGeom>
        </p:spPr>
        <p:txBody>
          <a:bodyPr wrap="none">
            <a:spAutoFit/>
          </a:bodyPr>
          <a:lstStyle/>
          <a:p>
            <a:r>
              <a:rPr lang="en-US" sz="2000" b="1" dirty="0" smtClean="0"/>
              <a:t>higher is better</a:t>
            </a:r>
          </a:p>
        </p:txBody>
      </p:sp>
      <p:sp>
        <p:nvSpPr>
          <p:cNvPr id="10" name="Rectangle 9"/>
          <p:cNvSpPr/>
          <p:nvPr/>
        </p:nvSpPr>
        <p:spPr>
          <a:xfrm>
            <a:off x="990600" y="5496580"/>
            <a:ext cx="74676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dirty="0" smtClean="0"/>
              <a:t>Our approach provides </a:t>
            </a:r>
            <a:r>
              <a:rPr lang="en-US" sz="2800" b="1" dirty="0" smtClean="0"/>
              <a:t>more trustworthy </a:t>
            </a:r>
            <a:r>
              <a:rPr lang="en-US" sz="2800" dirty="0" smtClean="0"/>
              <a:t>papers</a:t>
            </a:r>
          </a:p>
        </p:txBody>
      </p:sp>
      <p:sp>
        <p:nvSpPr>
          <p:cNvPr id="11" name="Rectangle 10"/>
          <p:cNvSpPr/>
          <p:nvPr/>
        </p:nvSpPr>
        <p:spPr bwMode="auto">
          <a:xfrm>
            <a:off x="1981576" y="914400"/>
            <a:ext cx="304800" cy="76200"/>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4" name="Rectangle 3"/>
          <p:cNvSpPr/>
          <p:nvPr/>
        </p:nvSpPr>
        <p:spPr bwMode="auto">
          <a:xfrm>
            <a:off x="2895600" y="4586942"/>
            <a:ext cx="1447800" cy="228600"/>
          </a:xfrm>
          <a:prstGeom prst="rect">
            <a:avLst/>
          </a:prstGeom>
          <a:solidFill>
            <a:schemeClr val="bg1"/>
          </a:solidFill>
          <a:ln w="381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2" name="Rectangle 11"/>
          <p:cNvSpPr/>
          <p:nvPr/>
        </p:nvSpPr>
        <p:spPr>
          <a:xfrm>
            <a:off x="2864226" y="4488329"/>
            <a:ext cx="538028" cy="338554"/>
          </a:xfrm>
          <a:prstGeom prst="rect">
            <a:avLst/>
          </a:prstGeom>
        </p:spPr>
        <p:txBody>
          <a:bodyPr wrap="none">
            <a:spAutoFit/>
          </a:bodyPr>
          <a:lstStyle/>
          <a:p>
            <a:r>
              <a:rPr lang="en-US" sz="1600" dirty="0" smtClean="0">
                <a:solidFill>
                  <a:srgbClr val="0070C0"/>
                </a:solidFill>
              </a:rPr>
              <a:t>ICC</a:t>
            </a:r>
          </a:p>
        </p:txBody>
      </p:sp>
      <p:sp>
        <p:nvSpPr>
          <p:cNvPr id="14" name="Rectangle 13"/>
          <p:cNvSpPr/>
          <p:nvPr/>
        </p:nvSpPr>
        <p:spPr>
          <a:xfrm>
            <a:off x="3384313" y="4495800"/>
            <a:ext cx="1005403" cy="323165"/>
          </a:xfrm>
          <a:prstGeom prst="rect">
            <a:avLst/>
          </a:prstGeom>
        </p:spPr>
        <p:txBody>
          <a:bodyPr wrap="none">
            <a:spAutoFit/>
          </a:bodyPr>
          <a:lstStyle/>
          <a:p>
            <a:r>
              <a:rPr lang="en-US" sz="1500" dirty="0" err="1" smtClean="0">
                <a:solidFill>
                  <a:srgbClr val="0070C0"/>
                </a:solidFill>
              </a:rPr>
              <a:t>ICC+trust</a:t>
            </a:r>
            <a:endParaRPr lang="en-US" sz="1500" dirty="0" smtClean="0">
              <a:solidFill>
                <a:srgbClr val="0070C0"/>
              </a:solidFill>
            </a:endParaRPr>
          </a:p>
        </p:txBody>
      </p:sp>
      <p:sp>
        <p:nvSpPr>
          <p:cNvPr id="5" name="Rectangle 4"/>
          <p:cNvSpPr/>
          <p:nvPr/>
        </p:nvSpPr>
        <p:spPr bwMode="auto">
          <a:xfrm>
            <a:off x="2667000" y="1219200"/>
            <a:ext cx="1676400" cy="3657600"/>
          </a:xfrm>
          <a:prstGeom prst="rect">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216827245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a:t>
            </a:r>
            <a:endParaRPr lang="en-US" dirty="0"/>
          </a:p>
        </p:txBody>
      </p:sp>
      <p:grpSp>
        <p:nvGrpSpPr>
          <p:cNvPr id="6" name="Group 5"/>
          <p:cNvGrpSpPr/>
          <p:nvPr/>
        </p:nvGrpSpPr>
        <p:grpSpPr>
          <a:xfrm>
            <a:off x="2042872" y="990600"/>
            <a:ext cx="4738928" cy="4114800"/>
            <a:chOff x="2209800" y="990600"/>
            <a:chExt cx="4572000" cy="3969857"/>
          </a:xfrm>
        </p:grpSpPr>
        <p:pic>
          <p:nvPicPr>
            <p:cNvPr id="7170" name="Picture 2"/>
            <p:cNvPicPr>
              <a:picLocks noChangeAspect="1" noChangeArrowheads="1"/>
            </p:cNvPicPr>
            <p:nvPr/>
          </p:nvPicPr>
          <p:blipFill>
            <a:blip r:embed="rId2" cstate="print"/>
            <a:srcRect l="50949" t="49677"/>
            <a:stretch>
              <a:fillRect/>
            </a:stretch>
          </p:blipFill>
          <p:spPr bwMode="auto">
            <a:xfrm>
              <a:off x="2209800" y="990600"/>
              <a:ext cx="4572000" cy="3969857"/>
            </a:xfrm>
            <a:prstGeom prst="rect">
              <a:avLst/>
            </a:prstGeom>
            <a:noFill/>
            <a:ln w="9525">
              <a:noFill/>
              <a:miter lim="800000"/>
              <a:headEnd/>
              <a:tailEnd/>
            </a:ln>
          </p:spPr>
        </p:pic>
        <p:sp>
          <p:nvSpPr>
            <p:cNvPr id="5" name="Rectangle 4"/>
            <p:cNvSpPr/>
            <p:nvPr/>
          </p:nvSpPr>
          <p:spPr bwMode="auto">
            <a:xfrm>
              <a:off x="2209800" y="990600"/>
              <a:ext cx="381000" cy="3810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grpSp>
      <p:sp>
        <p:nvSpPr>
          <p:cNvPr id="7" name="Rectangle 6"/>
          <p:cNvSpPr/>
          <p:nvPr/>
        </p:nvSpPr>
        <p:spPr>
          <a:xfrm>
            <a:off x="1295400" y="5405735"/>
            <a:ext cx="65532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smtClean="0"/>
              <a:t>Our approach produces </a:t>
            </a:r>
            <a:r>
              <a:rPr lang="en-US" sz="2400" b="1" dirty="0" smtClean="0"/>
              <a:t>more diverse</a:t>
            </a:r>
            <a:r>
              <a:rPr lang="en-US" sz="2400" dirty="0" smtClean="0"/>
              <a:t> results.</a:t>
            </a:r>
          </a:p>
        </p:txBody>
      </p:sp>
    </p:spTree>
    <p:extLst>
      <p:ext uri="{BB962C8B-B14F-4D97-AF65-F5344CB8AC3E}">
        <p14:creationId xmlns:p14="http://schemas.microsoft.com/office/powerpoint/2010/main" val="1318992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914400"/>
            <a:ext cx="2905288" cy="646331"/>
          </a:xfrm>
          <a:prstGeom prst="rect">
            <a:avLst/>
          </a:prstGeom>
        </p:spPr>
        <p:txBody>
          <a:bodyPr wrap="none">
            <a:spAutoFit/>
          </a:bodyPr>
          <a:lstStyle/>
          <a:p>
            <a:r>
              <a:rPr lang="en-US" sz="3600" kern="0" dirty="0">
                <a:solidFill>
                  <a:srgbClr val="008000"/>
                </a:solidFill>
                <a:latin typeface="Calibri"/>
                <a:cs typeface="Calibri"/>
              </a:rPr>
              <a:t>c</a:t>
            </a:r>
            <a:r>
              <a:rPr lang="en-US" sz="3600" kern="0" dirty="0" smtClean="0">
                <a:solidFill>
                  <a:srgbClr val="008000"/>
                </a:solidFill>
                <a:latin typeface="Calibri"/>
                <a:cs typeface="Calibri"/>
              </a:rPr>
              <a:t>ontent-based</a:t>
            </a:r>
            <a:endParaRPr lang="en-US" sz="3600" dirty="0">
              <a:solidFill>
                <a:srgbClr val="008000"/>
              </a:solidFill>
              <a:latin typeface="Calibri"/>
              <a:cs typeface="Calibri"/>
            </a:endParaRPr>
          </a:p>
        </p:txBody>
      </p:sp>
      <p:sp>
        <p:nvSpPr>
          <p:cNvPr id="17" name="Rectangle 16"/>
          <p:cNvSpPr/>
          <p:nvPr/>
        </p:nvSpPr>
        <p:spPr>
          <a:xfrm>
            <a:off x="152400" y="2438400"/>
            <a:ext cx="3581399" cy="1200329"/>
          </a:xfrm>
          <a:prstGeom prst="rect">
            <a:avLst/>
          </a:prstGeom>
        </p:spPr>
        <p:txBody>
          <a:bodyPr wrap="square">
            <a:spAutoFit/>
          </a:bodyPr>
          <a:lstStyle/>
          <a:p>
            <a:r>
              <a:rPr lang="en-US" sz="3600" kern="0" dirty="0">
                <a:solidFill>
                  <a:srgbClr val="008000"/>
                </a:solidFill>
                <a:latin typeface="Calibri"/>
                <a:cs typeface="Calibri"/>
              </a:rPr>
              <a:t>d</a:t>
            </a:r>
            <a:r>
              <a:rPr lang="en-US" sz="3600" kern="0" dirty="0" smtClean="0">
                <a:solidFill>
                  <a:srgbClr val="008000"/>
                </a:solidFill>
                <a:latin typeface="Calibri"/>
                <a:cs typeface="Calibri"/>
              </a:rPr>
              <a:t>irectly optimizes for diversity</a:t>
            </a:r>
            <a:endParaRPr lang="en-US" sz="3600" dirty="0">
              <a:solidFill>
                <a:srgbClr val="008000"/>
              </a:solidFill>
              <a:latin typeface="Calibri"/>
              <a:cs typeface="Calibri"/>
            </a:endParaRPr>
          </a:p>
        </p:txBody>
      </p:sp>
      <p:pic>
        <p:nvPicPr>
          <p:cNvPr id="20" name="Picture 19" descr="http://paidcontent.org/images/editorial/_original/amazon-log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050442"/>
            <a:ext cx="2133600" cy="625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netflix.hs.llnwd.net/e1/us/layout/signup/950/header/netflix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050442"/>
            <a:ext cx="16859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4"/>
          <a:srcRect t="9365" r="10704"/>
          <a:stretch/>
        </p:blipFill>
        <p:spPr>
          <a:xfrm>
            <a:off x="3573707" y="1981200"/>
            <a:ext cx="1455493" cy="1786689"/>
          </a:xfrm>
          <a:prstGeom prst="rect">
            <a:avLst/>
          </a:prstGeom>
        </p:spPr>
      </p:pic>
      <p:sp>
        <p:nvSpPr>
          <p:cNvPr id="33" name="Content Placeholder 2"/>
          <p:cNvSpPr txBox="1">
            <a:spLocks/>
          </p:cNvSpPr>
          <p:nvPr/>
        </p:nvSpPr>
        <p:spPr bwMode="auto">
          <a:xfrm>
            <a:off x="419100" y="76200"/>
            <a:ext cx="83058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5"/>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6"/>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7"/>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8"/>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9pPr>
          </a:lstStyle>
          <a:p>
            <a:pPr marL="0" indent="0" algn="ctr">
              <a:buFont typeface="Wingdings" pitchFamily="-112" charset="2"/>
              <a:buNone/>
            </a:pPr>
            <a:r>
              <a:rPr lang="en-US" sz="4800" dirty="0" smtClean="0"/>
              <a:t>Checkpoint</a:t>
            </a:r>
            <a:endParaRPr lang="en-US" sz="4800" dirty="0"/>
          </a:p>
        </p:txBody>
      </p:sp>
      <p:pic>
        <p:nvPicPr>
          <p:cNvPr id="34" name="Picture 33"/>
          <p:cNvPicPr>
            <a:picLocks noChangeAspect="1"/>
          </p:cNvPicPr>
          <p:nvPr/>
        </p:nvPicPr>
        <p:blipFill rotWithShape="1">
          <a:blip r:embed="rId10"/>
          <a:srcRect t="10789" r="6174"/>
          <a:stretch/>
        </p:blipFill>
        <p:spPr>
          <a:xfrm>
            <a:off x="5410200" y="1981200"/>
            <a:ext cx="1707084" cy="1880937"/>
          </a:xfrm>
          <a:prstGeom prst="rect">
            <a:avLst/>
          </a:prstGeom>
        </p:spPr>
      </p:pic>
      <p:pic>
        <p:nvPicPr>
          <p:cNvPr id="35" name="Picture 34"/>
          <p:cNvPicPr>
            <a:picLocks noChangeAspect="1"/>
          </p:cNvPicPr>
          <p:nvPr/>
        </p:nvPicPr>
        <p:blipFill rotWithShape="1">
          <a:blip r:embed="rId11"/>
          <a:srcRect t="10910" r="9185"/>
          <a:stretch/>
        </p:blipFill>
        <p:spPr>
          <a:xfrm>
            <a:off x="7467707" y="1905000"/>
            <a:ext cx="1523893" cy="1963804"/>
          </a:xfrm>
          <a:prstGeom prst="rect">
            <a:avLst/>
          </a:prstGeom>
        </p:spPr>
      </p:pic>
      <p:sp>
        <p:nvSpPr>
          <p:cNvPr id="36" name="Rectangle 35"/>
          <p:cNvSpPr/>
          <p:nvPr/>
        </p:nvSpPr>
        <p:spPr>
          <a:xfrm>
            <a:off x="152400" y="5983069"/>
            <a:ext cx="1606630" cy="646331"/>
          </a:xfrm>
          <a:prstGeom prst="rect">
            <a:avLst/>
          </a:prstGeom>
        </p:spPr>
        <p:txBody>
          <a:bodyPr wrap="none">
            <a:spAutoFit/>
          </a:bodyPr>
          <a:lstStyle/>
          <a:p>
            <a:r>
              <a:rPr lang="en-US" sz="3600" kern="0" dirty="0" smtClean="0">
                <a:solidFill>
                  <a:srgbClr val="E93927"/>
                </a:solidFill>
                <a:latin typeface="Calibri"/>
                <a:cs typeface="Calibri"/>
              </a:rPr>
              <a:t>opaque</a:t>
            </a:r>
            <a:endParaRPr lang="en-US" sz="3600" dirty="0">
              <a:solidFill>
                <a:srgbClr val="E93927"/>
              </a:solidFill>
              <a:latin typeface="Calibri"/>
              <a:cs typeface="Calibri"/>
            </a:endParaRPr>
          </a:p>
        </p:txBody>
      </p:sp>
      <p:sp>
        <p:nvSpPr>
          <p:cNvPr id="37" name="Rounded Rectangular Callout 36"/>
          <p:cNvSpPr/>
          <p:nvPr/>
        </p:nvSpPr>
        <p:spPr>
          <a:xfrm>
            <a:off x="4881562" y="6172200"/>
            <a:ext cx="4033838" cy="565563"/>
          </a:xfrm>
          <a:prstGeom prst="wedgeRoundRectCallout">
            <a:avLst>
              <a:gd name="adj1" fmla="val -78568"/>
              <a:gd name="adj2" fmla="val -20430"/>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 article?</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Rectangle 37"/>
          <p:cNvSpPr/>
          <p:nvPr/>
        </p:nvSpPr>
        <p:spPr>
          <a:xfrm>
            <a:off x="152400" y="4026243"/>
            <a:ext cx="3655944" cy="646331"/>
          </a:xfrm>
          <a:prstGeom prst="rect">
            <a:avLst/>
          </a:prstGeom>
        </p:spPr>
        <p:txBody>
          <a:bodyPr wrap="none">
            <a:spAutoFit/>
          </a:bodyPr>
          <a:lstStyle/>
          <a:p>
            <a:r>
              <a:rPr lang="en-US" sz="3600" kern="0" dirty="0">
                <a:solidFill>
                  <a:srgbClr val="E93927"/>
                </a:solidFill>
                <a:latin typeface="Calibri"/>
                <a:cs typeface="Calibri"/>
              </a:rPr>
              <a:t>l</a:t>
            </a:r>
            <a:r>
              <a:rPr lang="en-US" sz="3600" kern="0" dirty="0" smtClean="0">
                <a:solidFill>
                  <a:srgbClr val="E93927"/>
                </a:solidFill>
                <a:latin typeface="Calibri"/>
                <a:cs typeface="Calibri"/>
              </a:rPr>
              <a:t>imited interaction</a:t>
            </a:r>
            <a:endParaRPr lang="en-US" sz="3600" dirty="0">
              <a:solidFill>
                <a:srgbClr val="E93927"/>
              </a:solidFill>
              <a:latin typeface="Calibri"/>
              <a:cs typeface="Calibri"/>
            </a:endParaRPr>
          </a:p>
        </p:txBody>
      </p:sp>
      <p:sp>
        <p:nvSpPr>
          <p:cNvPr id="39" name="Rectangle 38"/>
          <p:cNvSpPr/>
          <p:nvPr/>
        </p:nvSpPr>
        <p:spPr>
          <a:xfrm>
            <a:off x="152400" y="5119355"/>
            <a:ext cx="3394454" cy="646331"/>
          </a:xfrm>
          <a:prstGeom prst="rect">
            <a:avLst/>
          </a:prstGeom>
        </p:spPr>
        <p:txBody>
          <a:bodyPr wrap="none">
            <a:spAutoFit/>
          </a:bodyPr>
          <a:lstStyle/>
          <a:p>
            <a:r>
              <a:rPr lang="en-US" sz="3600" kern="0" dirty="0">
                <a:solidFill>
                  <a:srgbClr val="E93927"/>
                </a:solidFill>
                <a:latin typeface="Calibri"/>
                <a:cs typeface="Calibri"/>
              </a:rPr>
              <a:t>n</a:t>
            </a:r>
            <a:r>
              <a:rPr lang="en-US" sz="3600" kern="0" dirty="0" smtClean="0">
                <a:solidFill>
                  <a:srgbClr val="E93927"/>
                </a:solidFill>
                <a:latin typeface="Calibri"/>
                <a:cs typeface="Calibri"/>
              </a:rPr>
              <a:t>arrowly defined</a:t>
            </a:r>
            <a:endParaRPr lang="en-US" sz="3600" dirty="0">
              <a:solidFill>
                <a:srgbClr val="E93927"/>
              </a:solidFill>
              <a:latin typeface="Calibri"/>
              <a:cs typeface="Calibri"/>
            </a:endParaRPr>
          </a:p>
        </p:txBody>
      </p:sp>
      <p:pic>
        <p:nvPicPr>
          <p:cNvPr id="40" name="Picture 39"/>
          <p:cNvPicPr>
            <a:picLocks noChangeAspect="1"/>
          </p:cNvPicPr>
          <p:nvPr/>
        </p:nvPicPr>
        <p:blipFill>
          <a:blip r:embed="rId12"/>
          <a:stretch>
            <a:fillRect/>
          </a:stretch>
        </p:blipFill>
        <p:spPr>
          <a:xfrm>
            <a:off x="6096000" y="4089287"/>
            <a:ext cx="1600200" cy="627529"/>
          </a:xfrm>
          <a:prstGeom prst="rect">
            <a:avLst/>
          </a:prstGeom>
        </p:spPr>
      </p:pic>
      <p:sp>
        <p:nvSpPr>
          <p:cNvPr id="41" name="Rectangle 40"/>
          <p:cNvSpPr/>
          <p:nvPr/>
        </p:nvSpPr>
        <p:spPr>
          <a:xfrm>
            <a:off x="5715000" y="5105400"/>
            <a:ext cx="2388545" cy="523220"/>
          </a:xfrm>
          <a:prstGeom prst="rect">
            <a:avLst/>
          </a:prstGeom>
        </p:spPr>
        <p:txBody>
          <a:bodyPr wrap="none">
            <a:spAutoFit/>
          </a:bodyPr>
          <a:lstStyle/>
          <a:p>
            <a:r>
              <a:rPr lang="en-US" sz="2800" b="1" kern="0" dirty="0" smtClean="0">
                <a:solidFill>
                  <a:srgbClr val="000000"/>
                </a:solidFill>
                <a:latin typeface="Calibri"/>
              </a:rPr>
              <a:t>content | trust</a:t>
            </a:r>
            <a:endParaRPr lang="en-US" sz="2800" b="1" dirty="0"/>
          </a:p>
        </p:txBody>
      </p:sp>
      <p:pic>
        <p:nvPicPr>
          <p:cNvPr id="42" name="Picture 3"/>
          <p:cNvPicPr>
            <a:picLocks noChangeAspect="1" noChangeArrowheads="1"/>
          </p:cNvPicPr>
          <p:nvPr/>
        </p:nvPicPr>
        <p:blipFill>
          <a:blip r:embed="rId13" cstate="print"/>
          <a:srcRect/>
          <a:stretch>
            <a:fillRect/>
          </a:stretch>
        </p:blipFill>
        <p:spPr bwMode="auto">
          <a:xfrm>
            <a:off x="5009388" y="5016843"/>
            <a:ext cx="629412" cy="850557"/>
          </a:xfrm>
          <a:prstGeom prst="rect">
            <a:avLst/>
          </a:prstGeom>
          <a:noFill/>
          <a:ln w="9525">
            <a:noFill/>
            <a:miter lim="800000"/>
            <a:headEnd/>
            <a:tailEnd/>
          </a:ln>
          <a:effectLst/>
        </p:spPr>
      </p:pic>
      <p:pic>
        <p:nvPicPr>
          <p:cNvPr id="43" name="Picture 42"/>
          <p:cNvPicPr>
            <a:picLocks noChangeAspect="1"/>
          </p:cNvPicPr>
          <p:nvPr/>
        </p:nvPicPr>
        <p:blipFill>
          <a:blip r:embed="rId14"/>
          <a:stretch>
            <a:fillRect/>
          </a:stretch>
        </p:blipFill>
        <p:spPr>
          <a:xfrm>
            <a:off x="8153400" y="5029200"/>
            <a:ext cx="825500" cy="778872"/>
          </a:xfrm>
          <a:prstGeom prst="rect">
            <a:avLst/>
          </a:prstGeom>
        </p:spPr>
      </p:pic>
    </p:spTree>
    <p:extLst>
      <p:ext uri="{BB962C8B-B14F-4D97-AF65-F5344CB8AC3E}">
        <p14:creationId xmlns:p14="http://schemas.microsoft.com/office/powerpoint/2010/main" val="179628514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914400"/>
            <a:ext cx="2905288" cy="646331"/>
          </a:xfrm>
          <a:prstGeom prst="rect">
            <a:avLst/>
          </a:prstGeom>
        </p:spPr>
        <p:txBody>
          <a:bodyPr wrap="none">
            <a:spAutoFit/>
          </a:bodyPr>
          <a:lstStyle/>
          <a:p>
            <a:r>
              <a:rPr lang="en-US" sz="3600" kern="0" dirty="0">
                <a:solidFill>
                  <a:srgbClr val="008000"/>
                </a:solidFill>
                <a:latin typeface="Calibri"/>
                <a:cs typeface="Calibri"/>
              </a:rPr>
              <a:t>c</a:t>
            </a:r>
            <a:r>
              <a:rPr lang="en-US" sz="3600" kern="0" dirty="0" smtClean="0">
                <a:solidFill>
                  <a:srgbClr val="008000"/>
                </a:solidFill>
                <a:latin typeface="Calibri"/>
                <a:cs typeface="Calibri"/>
              </a:rPr>
              <a:t>ontent-based</a:t>
            </a:r>
            <a:endParaRPr lang="en-US" sz="3600" dirty="0">
              <a:solidFill>
                <a:srgbClr val="008000"/>
              </a:solidFill>
              <a:latin typeface="Calibri"/>
              <a:cs typeface="Calibri"/>
            </a:endParaRPr>
          </a:p>
        </p:txBody>
      </p:sp>
      <p:sp>
        <p:nvSpPr>
          <p:cNvPr id="17" name="Rectangle 16"/>
          <p:cNvSpPr/>
          <p:nvPr/>
        </p:nvSpPr>
        <p:spPr>
          <a:xfrm>
            <a:off x="152400" y="2438400"/>
            <a:ext cx="3581399" cy="1200329"/>
          </a:xfrm>
          <a:prstGeom prst="rect">
            <a:avLst/>
          </a:prstGeom>
        </p:spPr>
        <p:txBody>
          <a:bodyPr wrap="square">
            <a:spAutoFit/>
          </a:bodyPr>
          <a:lstStyle/>
          <a:p>
            <a:r>
              <a:rPr lang="en-US" sz="3600" kern="0" dirty="0">
                <a:solidFill>
                  <a:srgbClr val="008000"/>
                </a:solidFill>
                <a:latin typeface="Calibri"/>
                <a:cs typeface="Calibri"/>
              </a:rPr>
              <a:t>d</a:t>
            </a:r>
            <a:r>
              <a:rPr lang="en-US" sz="3600" kern="0" dirty="0" smtClean="0">
                <a:solidFill>
                  <a:srgbClr val="008000"/>
                </a:solidFill>
                <a:latin typeface="Calibri"/>
                <a:cs typeface="Calibri"/>
              </a:rPr>
              <a:t>irectly optimizes for diversity</a:t>
            </a:r>
            <a:endParaRPr lang="en-US" sz="3600" dirty="0">
              <a:solidFill>
                <a:srgbClr val="008000"/>
              </a:solidFill>
              <a:latin typeface="Calibri"/>
              <a:cs typeface="Calibri"/>
            </a:endParaRPr>
          </a:p>
        </p:txBody>
      </p:sp>
      <p:pic>
        <p:nvPicPr>
          <p:cNvPr id="20" name="Picture 19" descr="http://paidcontent.org/images/editorial/_original/amazon-log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050442"/>
            <a:ext cx="2133600" cy="625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netflix.hs.llnwd.net/e1/us/layout/signup/950/header/netflix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050442"/>
            <a:ext cx="16859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4"/>
          <a:srcRect t="9365" r="10704"/>
          <a:stretch/>
        </p:blipFill>
        <p:spPr>
          <a:xfrm>
            <a:off x="3573707" y="1981200"/>
            <a:ext cx="1455493" cy="1786689"/>
          </a:xfrm>
          <a:prstGeom prst="rect">
            <a:avLst/>
          </a:prstGeom>
        </p:spPr>
      </p:pic>
      <p:sp>
        <p:nvSpPr>
          <p:cNvPr id="33" name="Content Placeholder 2"/>
          <p:cNvSpPr txBox="1">
            <a:spLocks/>
          </p:cNvSpPr>
          <p:nvPr/>
        </p:nvSpPr>
        <p:spPr bwMode="auto">
          <a:xfrm>
            <a:off x="419100" y="76200"/>
            <a:ext cx="83058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5"/>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6"/>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7"/>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8"/>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9pPr>
          </a:lstStyle>
          <a:p>
            <a:pPr marL="0" indent="0" algn="ctr">
              <a:buFont typeface="Wingdings" pitchFamily="-112" charset="2"/>
              <a:buNone/>
            </a:pPr>
            <a:r>
              <a:rPr lang="en-US" sz="4800" dirty="0" smtClean="0"/>
              <a:t>Checkpoint</a:t>
            </a:r>
            <a:endParaRPr lang="en-US" sz="4800" dirty="0"/>
          </a:p>
        </p:txBody>
      </p:sp>
      <p:pic>
        <p:nvPicPr>
          <p:cNvPr id="34" name="Picture 33"/>
          <p:cNvPicPr>
            <a:picLocks noChangeAspect="1"/>
          </p:cNvPicPr>
          <p:nvPr/>
        </p:nvPicPr>
        <p:blipFill rotWithShape="1">
          <a:blip r:embed="rId10"/>
          <a:srcRect t="10789" r="6174"/>
          <a:stretch/>
        </p:blipFill>
        <p:spPr>
          <a:xfrm>
            <a:off x="5410200" y="1981200"/>
            <a:ext cx="1707084" cy="1880937"/>
          </a:xfrm>
          <a:prstGeom prst="rect">
            <a:avLst/>
          </a:prstGeom>
        </p:spPr>
      </p:pic>
      <p:pic>
        <p:nvPicPr>
          <p:cNvPr id="35" name="Picture 34"/>
          <p:cNvPicPr>
            <a:picLocks noChangeAspect="1"/>
          </p:cNvPicPr>
          <p:nvPr/>
        </p:nvPicPr>
        <p:blipFill rotWithShape="1">
          <a:blip r:embed="rId11"/>
          <a:srcRect t="10910" r="9185"/>
          <a:stretch/>
        </p:blipFill>
        <p:spPr>
          <a:xfrm>
            <a:off x="7467707" y="1905000"/>
            <a:ext cx="1523893" cy="1963804"/>
          </a:xfrm>
          <a:prstGeom prst="rect">
            <a:avLst/>
          </a:prstGeom>
        </p:spPr>
      </p:pic>
      <p:sp>
        <p:nvSpPr>
          <p:cNvPr id="36" name="Rectangle 35"/>
          <p:cNvSpPr/>
          <p:nvPr/>
        </p:nvSpPr>
        <p:spPr>
          <a:xfrm>
            <a:off x="152400" y="5983069"/>
            <a:ext cx="1606630" cy="646331"/>
          </a:xfrm>
          <a:prstGeom prst="rect">
            <a:avLst/>
          </a:prstGeom>
        </p:spPr>
        <p:txBody>
          <a:bodyPr wrap="none">
            <a:spAutoFit/>
          </a:bodyPr>
          <a:lstStyle/>
          <a:p>
            <a:r>
              <a:rPr lang="en-US" sz="3600" kern="0" dirty="0" smtClean="0">
                <a:solidFill>
                  <a:srgbClr val="E93927"/>
                </a:solidFill>
                <a:latin typeface="Calibri"/>
                <a:cs typeface="Calibri"/>
              </a:rPr>
              <a:t>opaque</a:t>
            </a:r>
            <a:endParaRPr lang="en-US" sz="3600" dirty="0">
              <a:solidFill>
                <a:srgbClr val="E93927"/>
              </a:solidFill>
              <a:latin typeface="Calibri"/>
              <a:cs typeface="Calibri"/>
            </a:endParaRPr>
          </a:p>
        </p:txBody>
      </p:sp>
      <p:sp>
        <p:nvSpPr>
          <p:cNvPr id="37" name="Rounded Rectangular Callout 36"/>
          <p:cNvSpPr/>
          <p:nvPr/>
        </p:nvSpPr>
        <p:spPr>
          <a:xfrm>
            <a:off x="4881562" y="6172200"/>
            <a:ext cx="4033838" cy="565563"/>
          </a:xfrm>
          <a:prstGeom prst="wedgeRoundRectCallout">
            <a:avLst>
              <a:gd name="adj1" fmla="val -78568"/>
              <a:gd name="adj2" fmla="val -20430"/>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 article?</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Rectangle 37"/>
          <p:cNvSpPr/>
          <p:nvPr/>
        </p:nvSpPr>
        <p:spPr>
          <a:xfrm>
            <a:off x="152400" y="4026243"/>
            <a:ext cx="3317585" cy="646331"/>
          </a:xfrm>
          <a:prstGeom prst="rect">
            <a:avLst/>
          </a:prstGeom>
        </p:spPr>
        <p:txBody>
          <a:bodyPr wrap="none">
            <a:spAutoFit/>
          </a:bodyPr>
          <a:lstStyle/>
          <a:p>
            <a:r>
              <a:rPr lang="en-US" sz="3600" kern="0" dirty="0" smtClean="0">
                <a:solidFill>
                  <a:srgbClr val="008000"/>
                </a:solidFill>
                <a:latin typeface="Calibri"/>
                <a:cs typeface="Calibri"/>
              </a:rPr>
              <a:t>complex queries</a:t>
            </a:r>
            <a:endParaRPr lang="en-US" sz="3600" dirty="0">
              <a:solidFill>
                <a:srgbClr val="008000"/>
              </a:solidFill>
              <a:latin typeface="Calibri"/>
              <a:cs typeface="Calibri"/>
            </a:endParaRPr>
          </a:p>
        </p:txBody>
      </p:sp>
      <p:sp>
        <p:nvSpPr>
          <p:cNvPr id="39" name="Rectangle 38"/>
          <p:cNvSpPr/>
          <p:nvPr/>
        </p:nvSpPr>
        <p:spPr>
          <a:xfrm>
            <a:off x="152400" y="5119355"/>
            <a:ext cx="3394454" cy="646331"/>
          </a:xfrm>
          <a:prstGeom prst="rect">
            <a:avLst/>
          </a:prstGeom>
        </p:spPr>
        <p:txBody>
          <a:bodyPr wrap="none">
            <a:spAutoFit/>
          </a:bodyPr>
          <a:lstStyle/>
          <a:p>
            <a:r>
              <a:rPr lang="en-US" sz="3600" kern="0" dirty="0">
                <a:solidFill>
                  <a:srgbClr val="E93927"/>
                </a:solidFill>
                <a:latin typeface="Calibri"/>
                <a:cs typeface="Calibri"/>
              </a:rPr>
              <a:t>n</a:t>
            </a:r>
            <a:r>
              <a:rPr lang="en-US" sz="3600" kern="0" dirty="0" smtClean="0">
                <a:solidFill>
                  <a:srgbClr val="E93927"/>
                </a:solidFill>
                <a:latin typeface="Calibri"/>
                <a:cs typeface="Calibri"/>
              </a:rPr>
              <a:t>arrowly defined</a:t>
            </a:r>
            <a:endParaRPr lang="en-US" sz="3600" dirty="0">
              <a:solidFill>
                <a:srgbClr val="E93927"/>
              </a:solidFill>
              <a:latin typeface="Calibri"/>
              <a:cs typeface="Calibri"/>
            </a:endParaRPr>
          </a:p>
        </p:txBody>
      </p:sp>
      <p:pic>
        <p:nvPicPr>
          <p:cNvPr id="40" name="Picture 39"/>
          <p:cNvPicPr>
            <a:picLocks noChangeAspect="1"/>
          </p:cNvPicPr>
          <p:nvPr/>
        </p:nvPicPr>
        <p:blipFill>
          <a:blip r:embed="rId12"/>
          <a:stretch>
            <a:fillRect/>
          </a:stretch>
        </p:blipFill>
        <p:spPr>
          <a:xfrm>
            <a:off x="6096000" y="4089287"/>
            <a:ext cx="1600200" cy="627529"/>
          </a:xfrm>
          <a:prstGeom prst="rect">
            <a:avLst/>
          </a:prstGeom>
        </p:spPr>
      </p:pic>
      <p:sp>
        <p:nvSpPr>
          <p:cNvPr id="41" name="Rectangle 40"/>
          <p:cNvSpPr/>
          <p:nvPr/>
        </p:nvSpPr>
        <p:spPr>
          <a:xfrm>
            <a:off x="5715000" y="5105400"/>
            <a:ext cx="2388545" cy="523220"/>
          </a:xfrm>
          <a:prstGeom prst="rect">
            <a:avLst/>
          </a:prstGeom>
        </p:spPr>
        <p:txBody>
          <a:bodyPr wrap="none">
            <a:spAutoFit/>
          </a:bodyPr>
          <a:lstStyle/>
          <a:p>
            <a:r>
              <a:rPr lang="en-US" sz="2800" b="1" kern="0" dirty="0" smtClean="0">
                <a:solidFill>
                  <a:srgbClr val="000000"/>
                </a:solidFill>
                <a:latin typeface="Calibri"/>
              </a:rPr>
              <a:t>content | trust</a:t>
            </a:r>
            <a:endParaRPr lang="en-US" sz="2800" b="1" dirty="0"/>
          </a:p>
        </p:txBody>
      </p:sp>
      <p:pic>
        <p:nvPicPr>
          <p:cNvPr id="42" name="Picture 3"/>
          <p:cNvPicPr>
            <a:picLocks noChangeAspect="1" noChangeArrowheads="1"/>
          </p:cNvPicPr>
          <p:nvPr/>
        </p:nvPicPr>
        <p:blipFill>
          <a:blip r:embed="rId13" cstate="print"/>
          <a:srcRect/>
          <a:stretch>
            <a:fillRect/>
          </a:stretch>
        </p:blipFill>
        <p:spPr bwMode="auto">
          <a:xfrm>
            <a:off x="5009388" y="5016843"/>
            <a:ext cx="629412" cy="850557"/>
          </a:xfrm>
          <a:prstGeom prst="rect">
            <a:avLst/>
          </a:prstGeom>
          <a:noFill/>
          <a:ln w="9525">
            <a:noFill/>
            <a:miter lim="800000"/>
            <a:headEnd/>
            <a:tailEnd/>
          </a:ln>
          <a:effectLst/>
        </p:spPr>
      </p:pic>
      <p:pic>
        <p:nvPicPr>
          <p:cNvPr id="43" name="Picture 42"/>
          <p:cNvPicPr>
            <a:picLocks noChangeAspect="1"/>
          </p:cNvPicPr>
          <p:nvPr/>
        </p:nvPicPr>
        <p:blipFill>
          <a:blip r:embed="rId14"/>
          <a:stretch>
            <a:fillRect/>
          </a:stretch>
        </p:blipFill>
        <p:spPr>
          <a:xfrm>
            <a:off x="8153400" y="5029200"/>
            <a:ext cx="825500" cy="778872"/>
          </a:xfrm>
          <a:prstGeom prst="rect">
            <a:avLst/>
          </a:prstGeom>
        </p:spPr>
      </p:pic>
    </p:spTree>
    <p:extLst>
      <p:ext uri="{BB962C8B-B14F-4D97-AF65-F5344CB8AC3E}">
        <p14:creationId xmlns:p14="http://schemas.microsoft.com/office/powerpoint/2010/main" val="260632006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52400" y="914400"/>
            <a:ext cx="2905288" cy="646331"/>
          </a:xfrm>
          <a:prstGeom prst="rect">
            <a:avLst/>
          </a:prstGeom>
        </p:spPr>
        <p:txBody>
          <a:bodyPr wrap="none">
            <a:spAutoFit/>
          </a:bodyPr>
          <a:lstStyle/>
          <a:p>
            <a:r>
              <a:rPr lang="en-US" sz="3600" kern="0" dirty="0">
                <a:solidFill>
                  <a:srgbClr val="008000"/>
                </a:solidFill>
                <a:latin typeface="Calibri"/>
                <a:cs typeface="Calibri"/>
              </a:rPr>
              <a:t>c</a:t>
            </a:r>
            <a:r>
              <a:rPr lang="en-US" sz="3600" kern="0" dirty="0" smtClean="0">
                <a:solidFill>
                  <a:srgbClr val="008000"/>
                </a:solidFill>
                <a:latin typeface="Calibri"/>
                <a:cs typeface="Calibri"/>
              </a:rPr>
              <a:t>ontent-based</a:t>
            </a:r>
            <a:endParaRPr lang="en-US" sz="3600" dirty="0">
              <a:solidFill>
                <a:srgbClr val="008000"/>
              </a:solidFill>
              <a:latin typeface="Calibri"/>
              <a:cs typeface="Calibri"/>
            </a:endParaRPr>
          </a:p>
        </p:txBody>
      </p:sp>
      <p:sp>
        <p:nvSpPr>
          <p:cNvPr id="17" name="Rectangle 16"/>
          <p:cNvSpPr/>
          <p:nvPr/>
        </p:nvSpPr>
        <p:spPr>
          <a:xfrm>
            <a:off x="152400" y="2438400"/>
            <a:ext cx="3581399" cy="1200329"/>
          </a:xfrm>
          <a:prstGeom prst="rect">
            <a:avLst/>
          </a:prstGeom>
        </p:spPr>
        <p:txBody>
          <a:bodyPr wrap="square">
            <a:spAutoFit/>
          </a:bodyPr>
          <a:lstStyle/>
          <a:p>
            <a:r>
              <a:rPr lang="en-US" sz="3600" kern="0" dirty="0">
                <a:solidFill>
                  <a:srgbClr val="008000"/>
                </a:solidFill>
                <a:latin typeface="Calibri"/>
                <a:cs typeface="Calibri"/>
              </a:rPr>
              <a:t>d</a:t>
            </a:r>
            <a:r>
              <a:rPr lang="en-US" sz="3600" kern="0" dirty="0" smtClean="0">
                <a:solidFill>
                  <a:srgbClr val="008000"/>
                </a:solidFill>
                <a:latin typeface="Calibri"/>
                <a:cs typeface="Calibri"/>
              </a:rPr>
              <a:t>irectly optimizes for diversity</a:t>
            </a:r>
            <a:endParaRPr lang="en-US" sz="3600" dirty="0">
              <a:solidFill>
                <a:srgbClr val="008000"/>
              </a:solidFill>
              <a:latin typeface="Calibri"/>
              <a:cs typeface="Calibri"/>
            </a:endParaRPr>
          </a:p>
        </p:txBody>
      </p:sp>
      <p:pic>
        <p:nvPicPr>
          <p:cNvPr id="20" name="Picture 19" descr="http://paidcontent.org/images/editorial/_original/amazon-log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050442"/>
            <a:ext cx="2133600" cy="625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netflix.hs.llnwd.net/e1/us/layout/signup/950/header/netflix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050442"/>
            <a:ext cx="16859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4"/>
          <a:srcRect t="9365" r="10704"/>
          <a:stretch/>
        </p:blipFill>
        <p:spPr>
          <a:xfrm>
            <a:off x="3573707" y="1981200"/>
            <a:ext cx="1455493" cy="1786689"/>
          </a:xfrm>
          <a:prstGeom prst="rect">
            <a:avLst/>
          </a:prstGeom>
        </p:spPr>
      </p:pic>
      <p:sp>
        <p:nvSpPr>
          <p:cNvPr id="33" name="Content Placeholder 2"/>
          <p:cNvSpPr txBox="1">
            <a:spLocks/>
          </p:cNvSpPr>
          <p:nvPr/>
        </p:nvSpPr>
        <p:spPr bwMode="auto">
          <a:xfrm>
            <a:off x="419100" y="76200"/>
            <a:ext cx="8305800" cy="99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5"/>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6"/>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7"/>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8"/>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9"/>
              </a:buBlip>
              <a:defRPr>
                <a:solidFill>
                  <a:schemeClr val="tx1"/>
                </a:solidFill>
                <a:latin typeface="+mn-lt"/>
              </a:defRPr>
            </a:lvl9pPr>
          </a:lstStyle>
          <a:p>
            <a:pPr marL="0" indent="0" algn="ctr">
              <a:buFont typeface="Wingdings" pitchFamily="-112" charset="2"/>
              <a:buNone/>
            </a:pPr>
            <a:r>
              <a:rPr lang="en-US" sz="4800" dirty="0" smtClean="0"/>
              <a:t>Checkpoint</a:t>
            </a:r>
            <a:endParaRPr lang="en-US" sz="4800" dirty="0"/>
          </a:p>
        </p:txBody>
      </p:sp>
      <p:pic>
        <p:nvPicPr>
          <p:cNvPr id="34" name="Picture 33"/>
          <p:cNvPicPr>
            <a:picLocks noChangeAspect="1"/>
          </p:cNvPicPr>
          <p:nvPr/>
        </p:nvPicPr>
        <p:blipFill rotWithShape="1">
          <a:blip r:embed="rId10"/>
          <a:srcRect t="10789" r="6174"/>
          <a:stretch/>
        </p:blipFill>
        <p:spPr>
          <a:xfrm>
            <a:off x="5410200" y="1981200"/>
            <a:ext cx="1707084" cy="1880937"/>
          </a:xfrm>
          <a:prstGeom prst="rect">
            <a:avLst/>
          </a:prstGeom>
        </p:spPr>
      </p:pic>
      <p:pic>
        <p:nvPicPr>
          <p:cNvPr id="35" name="Picture 34"/>
          <p:cNvPicPr>
            <a:picLocks noChangeAspect="1"/>
          </p:cNvPicPr>
          <p:nvPr/>
        </p:nvPicPr>
        <p:blipFill rotWithShape="1">
          <a:blip r:embed="rId11"/>
          <a:srcRect t="10910" r="9185"/>
          <a:stretch/>
        </p:blipFill>
        <p:spPr>
          <a:xfrm>
            <a:off x="7467707" y="1905000"/>
            <a:ext cx="1523893" cy="1963804"/>
          </a:xfrm>
          <a:prstGeom prst="rect">
            <a:avLst/>
          </a:prstGeom>
        </p:spPr>
      </p:pic>
      <p:sp>
        <p:nvSpPr>
          <p:cNvPr id="36" name="Rectangle 35"/>
          <p:cNvSpPr/>
          <p:nvPr/>
        </p:nvSpPr>
        <p:spPr>
          <a:xfrm>
            <a:off x="152400" y="5983069"/>
            <a:ext cx="1606630" cy="646331"/>
          </a:xfrm>
          <a:prstGeom prst="rect">
            <a:avLst/>
          </a:prstGeom>
        </p:spPr>
        <p:txBody>
          <a:bodyPr wrap="none">
            <a:spAutoFit/>
          </a:bodyPr>
          <a:lstStyle/>
          <a:p>
            <a:r>
              <a:rPr lang="en-US" sz="3600" kern="0" dirty="0" smtClean="0">
                <a:solidFill>
                  <a:srgbClr val="E93927"/>
                </a:solidFill>
                <a:latin typeface="Calibri"/>
                <a:cs typeface="Calibri"/>
              </a:rPr>
              <a:t>opaque</a:t>
            </a:r>
            <a:endParaRPr lang="en-US" sz="3600" dirty="0">
              <a:solidFill>
                <a:srgbClr val="E93927"/>
              </a:solidFill>
              <a:latin typeface="Calibri"/>
              <a:cs typeface="Calibri"/>
            </a:endParaRPr>
          </a:p>
        </p:txBody>
      </p:sp>
      <p:sp>
        <p:nvSpPr>
          <p:cNvPr id="37" name="Rounded Rectangular Callout 36"/>
          <p:cNvSpPr/>
          <p:nvPr/>
        </p:nvSpPr>
        <p:spPr>
          <a:xfrm>
            <a:off x="4881562" y="6172200"/>
            <a:ext cx="4033838" cy="565563"/>
          </a:xfrm>
          <a:prstGeom prst="wedgeRoundRectCallout">
            <a:avLst>
              <a:gd name="adj1" fmla="val -78568"/>
              <a:gd name="adj2" fmla="val -20430"/>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 article?</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Rectangle 37"/>
          <p:cNvSpPr/>
          <p:nvPr/>
        </p:nvSpPr>
        <p:spPr>
          <a:xfrm>
            <a:off x="152400" y="4026243"/>
            <a:ext cx="3317585" cy="646331"/>
          </a:xfrm>
          <a:prstGeom prst="rect">
            <a:avLst/>
          </a:prstGeom>
        </p:spPr>
        <p:txBody>
          <a:bodyPr wrap="none">
            <a:spAutoFit/>
          </a:bodyPr>
          <a:lstStyle/>
          <a:p>
            <a:r>
              <a:rPr lang="en-US" sz="3600" kern="0" dirty="0" smtClean="0">
                <a:solidFill>
                  <a:srgbClr val="008000"/>
                </a:solidFill>
                <a:latin typeface="Calibri"/>
                <a:cs typeface="Calibri"/>
              </a:rPr>
              <a:t>complex queries</a:t>
            </a:r>
            <a:endParaRPr lang="en-US" sz="3600" dirty="0">
              <a:solidFill>
                <a:srgbClr val="008000"/>
              </a:solidFill>
              <a:latin typeface="Calibri"/>
              <a:cs typeface="Calibri"/>
            </a:endParaRPr>
          </a:p>
        </p:txBody>
      </p:sp>
      <p:sp>
        <p:nvSpPr>
          <p:cNvPr id="39" name="Rectangle 38"/>
          <p:cNvSpPr/>
          <p:nvPr/>
        </p:nvSpPr>
        <p:spPr>
          <a:xfrm>
            <a:off x="152401" y="4800600"/>
            <a:ext cx="3962400" cy="1200329"/>
          </a:xfrm>
          <a:prstGeom prst="rect">
            <a:avLst/>
          </a:prstGeom>
        </p:spPr>
        <p:txBody>
          <a:bodyPr wrap="square">
            <a:spAutoFit/>
          </a:bodyPr>
          <a:lstStyle/>
          <a:p>
            <a:r>
              <a:rPr lang="en-US" sz="3600" kern="0" dirty="0">
                <a:solidFill>
                  <a:srgbClr val="008000"/>
                </a:solidFill>
                <a:latin typeface="Calibri"/>
                <a:cs typeface="Calibri"/>
              </a:rPr>
              <a:t>m</a:t>
            </a:r>
            <a:r>
              <a:rPr lang="en-US" sz="3600" kern="0" dirty="0" smtClean="0">
                <a:solidFill>
                  <a:srgbClr val="008000"/>
                </a:solidFill>
                <a:latin typeface="Calibri"/>
                <a:cs typeface="Calibri"/>
              </a:rPr>
              <a:t>ulti-dimensional preferences</a:t>
            </a:r>
            <a:endParaRPr lang="en-US" sz="3600" dirty="0">
              <a:solidFill>
                <a:srgbClr val="008000"/>
              </a:solidFill>
              <a:latin typeface="Calibri"/>
              <a:cs typeface="Calibri"/>
            </a:endParaRPr>
          </a:p>
        </p:txBody>
      </p:sp>
      <p:pic>
        <p:nvPicPr>
          <p:cNvPr id="40" name="Picture 39"/>
          <p:cNvPicPr>
            <a:picLocks noChangeAspect="1"/>
          </p:cNvPicPr>
          <p:nvPr/>
        </p:nvPicPr>
        <p:blipFill>
          <a:blip r:embed="rId12"/>
          <a:stretch>
            <a:fillRect/>
          </a:stretch>
        </p:blipFill>
        <p:spPr>
          <a:xfrm>
            <a:off x="6096000" y="4089287"/>
            <a:ext cx="1600200" cy="627529"/>
          </a:xfrm>
          <a:prstGeom prst="rect">
            <a:avLst/>
          </a:prstGeom>
        </p:spPr>
      </p:pic>
      <p:sp>
        <p:nvSpPr>
          <p:cNvPr id="41" name="Rectangle 40"/>
          <p:cNvSpPr/>
          <p:nvPr/>
        </p:nvSpPr>
        <p:spPr>
          <a:xfrm>
            <a:off x="5715000" y="5105400"/>
            <a:ext cx="2388545" cy="523220"/>
          </a:xfrm>
          <a:prstGeom prst="rect">
            <a:avLst/>
          </a:prstGeom>
        </p:spPr>
        <p:txBody>
          <a:bodyPr wrap="none">
            <a:spAutoFit/>
          </a:bodyPr>
          <a:lstStyle/>
          <a:p>
            <a:r>
              <a:rPr lang="en-US" sz="2800" b="1" kern="0" dirty="0" smtClean="0">
                <a:solidFill>
                  <a:srgbClr val="000000"/>
                </a:solidFill>
                <a:latin typeface="Calibri"/>
              </a:rPr>
              <a:t>content | trust</a:t>
            </a:r>
            <a:endParaRPr lang="en-US" sz="2800" b="1" dirty="0"/>
          </a:p>
        </p:txBody>
      </p:sp>
      <p:pic>
        <p:nvPicPr>
          <p:cNvPr id="42" name="Picture 3"/>
          <p:cNvPicPr>
            <a:picLocks noChangeAspect="1" noChangeArrowheads="1"/>
          </p:cNvPicPr>
          <p:nvPr/>
        </p:nvPicPr>
        <p:blipFill>
          <a:blip r:embed="rId13" cstate="print"/>
          <a:srcRect/>
          <a:stretch>
            <a:fillRect/>
          </a:stretch>
        </p:blipFill>
        <p:spPr bwMode="auto">
          <a:xfrm>
            <a:off x="5009388" y="5016843"/>
            <a:ext cx="629412" cy="850557"/>
          </a:xfrm>
          <a:prstGeom prst="rect">
            <a:avLst/>
          </a:prstGeom>
          <a:noFill/>
          <a:ln w="9525">
            <a:noFill/>
            <a:miter lim="800000"/>
            <a:headEnd/>
            <a:tailEnd/>
          </a:ln>
          <a:effectLst/>
        </p:spPr>
      </p:pic>
      <p:pic>
        <p:nvPicPr>
          <p:cNvPr id="43" name="Picture 42"/>
          <p:cNvPicPr>
            <a:picLocks noChangeAspect="1"/>
          </p:cNvPicPr>
          <p:nvPr/>
        </p:nvPicPr>
        <p:blipFill>
          <a:blip r:embed="rId14"/>
          <a:stretch>
            <a:fillRect/>
          </a:stretch>
        </p:blipFill>
        <p:spPr>
          <a:xfrm>
            <a:off x="8153400" y="5029200"/>
            <a:ext cx="825500" cy="778872"/>
          </a:xfrm>
          <a:prstGeom prst="rect">
            <a:avLst/>
          </a:prstGeom>
        </p:spPr>
      </p:pic>
      <p:sp>
        <p:nvSpPr>
          <p:cNvPr id="18" name="Rectangle 17"/>
          <p:cNvSpPr/>
          <p:nvPr/>
        </p:nvSpPr>
        <p:spPr bwMode="auto">
          <a:xfrm>
            <a:off x="152400" y="6019800"/>
            <a:ext cx="8915400" cy="798096"/>
          </a:xfrm>
          <a:prstGeom prst="rect">
            <a:avLst/>
          </a:prstGeom>
          <a:noFill/>
          <a:ln w="38100" cap="flat" cmpd="sng" algn="ctr">
            <a:solidFill>
              <a:srgbClr val="3366FF"/>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3503144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talk</a:t>
            </a:r>
            <a:endParaRPr lang="en-US" dirty="0"/>
          </a:p>
        </p:txBody>
      </p:sp>
      <p:sp>
        <p:nvSpPr>
          <p:cNvPr id="3" name="Content Placeholder 2"/>
          <p:cNvSpPr>
            <a:spLocks noGrp="1"/>
          </p:cNvSpPr>
          <p:nvPr>
            <p:ph idx="1"/>
          </p:nvPr>
        </p:nvSpPr>
        <p:spPr>
          <a:xfrm>
            <a:off x="457200" y="762000"/>
            <a:ext cx="7696200" cy="2362200"/>
          </a:xfrm>
        </p:spPr>
        <p:txBody>
          <a:bodyPr/>
          <a:lstStyle/>
          <a:p>
            <a:pPr marL="0" indent="0">
              <a:buNone/>
            </a:pPr>
            <a:r>
              <a:rPr lang="en-US" b="1" dirty="0" smtClean="0"/>
              <a:t>Part 1: Interactive Concept Coverage defined</a:t>
            </a:r>
          </a:p>
          <a:p>
            <a:pPr marL="0" indent="0">
              <a:buNone/>
            </a:pPr>
            <a:r>
              <a:rPr lang="en-US" sz="2400" dirty="0" smtClean="0"/>
              <a:t>Introduce via a simple example: </a:t>
            </a:r>
            <a:r>
              <a:rPr lang="en-US" sz="2400" b="1" dirty="0" smtClean="0"/>
              <a:t>news recommendation</a:t>
            </a:r>
          </a:p>
          <a:p>
            <a:pPr marL="0" indent="0">
              <a:buNone/>
            </a:pPr>
            <a:r>
              <a:rPr lang="en-US" sz="2400" dirty="0" smtClean="0"/>
              <a:t>Describe </a:t>
            </a:r>
            <a:r>
              <a:rPr lang="en-US" sz="2400" b="1" dirty="0" smtClean="0"/>
              <a:t>algorithms</a:t>
            </a:r>
            <a:r>
              <a:rPr lang="en-US" sz="2400" dirty="0" smtClean="0"/>
              <a:t> and </a:t>
            </a:r>
            <a:r>
              <a:rPr lang="en-US" sz="2400" b="1" dirty="0" smtClean="0"/>
              <a:t>theoretical guarantees</a:t>
            </a:r>
          </a:p>
          <a:p>
            <a:pPr marL="0" indent="0">
              <a:buNone/>
            </a:pPr>
            <a:r>
              <a:rPr lang="en-US" sz="2400" dirty="0" smtClean="0"/>
              <a:t>Show </a:t>
            </a:r>
            <a:r>
              <a:rPr lang="en-US" sz="2400" b="1" dirty="0" smtClean="0"/>
              <a:t>experimental results</a:t>
            </a:r>
            <a:r>
              <a:rPr lang="en-US" sz="2400" dirty="0" smtClean="0"/>
              <a:t> on real data</a:t>
            </a:r>
          </a:p>
          <a:p>
            <a:pPr marL="0" indent="0">
              <a:buNone/>
            </a:pPr>
            <a:r>
              <a:rPr lang="en-US" sz="2400" dirty="0" smtClean="0"/>
              <a:t>Produce a </a:t>
            </a:r>
            <a:r>
              <a:rPr lang="en-US" sz="2400" b="1" dirty="0" smtClean="0"/>
              <a:t>recipe</a:t>
            </a:r>
            <a:r>
              <a:rPr lang="en-US" sz="2400" dirty="0" smtClean="0"/>
              <a:t> for using our framework</a:t>
            </a:r>
          </a:p>
          <a:p>
            <a:pPr marL="0" indent="0">
              <a:buNone/>
            </a:pPr>
            <a:endParaRPr lang="en-US" b="1" dirty="0" smtClean="0"/>
          </a:p>
          <a:p>
            <a:pPr marL="0" indent="0">
              <a:buNone/>
            </a:pPr>
            <a:endParaRPr lang="en-US" b="1" dirty="0"/>
          </a:p>
        </p:txBody>
      </p:sp>
      <p:sp>
        <p:nvSpPr>
          <p:cNvPr id="32" name="Content Placeholder 2"/>
          <p:cNvSpPr txBox="1">
            <a:spLocks/>
          </p:cNvSpPr>
          <p:nvPr/>
        </p:nvSpPr>
        <p:spPr bwMode="auto">
          <a:xfrm>
            <a:off x="457200" y="3048000"/>
            <a:ext cx="8153400" cy="190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2: Complex information needs</a:t>
            </a:r>
          </a:p>
          <a:p>
            <a:pPr marL="0" indent="0">
              <a:buFont typeface="Wingdings" pitchFamily="-112" charset="2"/>
              <a:buNone/>
            </a:pPr>
            <a:r>
              <a:rPr lang="en-US" sz="2400" dirty="0" smtClean="0"/>
              <a:t>Use recipe to successfully solve seemingly different problem:</a:t>
            </a:r>
          </a:p>
          <a:p>
            <a:pPr marL="0" indent="0">
              <a:buFont typeface="Wingdings" pitchFamily="-112" charset="2"/>
              <a:buNone/>
            </a:pPr>
            <a:r>
              <a:rPr lang="en-US" sz="2400" b="1" dirty="0" smtClean="0"/>
              <a:t>	discovering relevant scientific literature</a:t>
            </a:r>
          </a:p>
          <a:p>
            <a:pPr marL="0" indent="0">
              <a:buFont typeface="Wingdings" pitchFamily="-112" charset="2"/>
              <a:buNone/>
            </a:pPr>
            <a:r>
              <a:rPr lang="en-US" sz="2400" dirty="0" smtClean="0"/>
              <a:t>Seamlessly incorporate </a:t>
            </a:r>
            <a:r>
              <a:rPr lang="en-US" sz="2400" b="1" dirty="0" smtClean="0"/>
              <a:t>complex queries </a:t>
            </a:r>
            <a:r>
              <a:rPr lang="en-US" sz="2400" dirty="0" smtClean="0"/>
              <a:t>and </a:t>
            </a:r>
            <a:r>
              <a:rPr lang="en-US" sz="2400" b="1" dirty="0" smtClean="0"/>
              <a:t>trust</a:t>
            </a:r>
            <a:r>
              <a:rPr lang="en-US" sz="2400" dirty="0" smtClean="0"/>
              <a:t> preferences </a:t>
            </a:r>
          </a:p>
          <a:p>
            <a:pPr marL="0" indent="0">
              <a:buFont typeface="Wingdings" pitchFamily="-112" charset="2"/>
              <a:buNone/>
            </a:pPr>
            <a:endParaRPr lang="en-US" b="1" dirty="0" smtClean="0"/>
          </a:p>
          <a:p>
            <a:pPr marL="0" indent="0">
              <a:buFont typeface="Wingdings" pitchFamily="-112" charset="2"/>
              <a:buNone/>
            </a:pPr>
            <a:endParaRPr lang="en-US" b="1" dirty="0"/>
          </a:p>
        </p:txBody>
      </p:sp>
      <p:sp>
        <p:nvSpPr>
          <p:cNvPr id="33" name="Content Placeholder 2"/>
          <p:cNvSpPr txBox="1">
            <a:spLocks/>
          </p:cNvSpPr>
          <p:nvPr/>
        </p:nvSpPr>
        <p:spPr bwMode="auto">
          <a:xfrm>
            <a:off x="457200" y="4953000"/>
            <a:ext cx="81534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3: Interpretable models and representations</a:t>
            </a:r>
          </a:p>
          <a:p>
            <a:pPr marL="0" indent="0">
              <a:buFont typeface="Wingdings" pitchFamily="-112" charset="2"/>
              <a:buNone/>
            </a:pPr>
            <a:r>
              <a:rPr lang="en-US" sz="2400" dirty="0" smtClean="0"/>
              <a:t>More </a:t>
            </a:r>
            <a:r>
              <a:rPr lang="en-US" sz="2400" b="1" dirty="0" smtClean="0"/>
              <a:t>transparency</a:t>
            </a:r>
            <a:r>
              <a:rPr lang="en-US" sz="2400" dirty="0" smtClean="0"/>
              <a:t>, better </a:t>
            </a:r>
            <a:r>
              <a:rPr lang="en-US" sz="2400" b="1" dirty="0" smtClean="0"/>
              <a:t>performance</a:t>
            </a:r>
          </a:p>
          <a:p>
            <a:pPr marL="0" indent="0">
              <a:buFont typeface="Wingdings" pitchFamily="-112" charset="2"/>
              <a:buNone/>
            </a:pPr>
            <a:endParaRPr lang="en-US" b="1" dirty="0" smtClean="0"/>
          </a:p>
          <a:p>
            <a:pPr marL="0" indent="0">
              <a:buFont typeface="Wingdings" pitchFamily="-112" charset="2"/>
              <a:buNone/>
            </a:pPr>
            <a:endParaRPr lang="en-US" b="1" dirty="0"/>
          </a:p>
        </p:txBody>
      </p:sp>
      <p:sp>
        <p:nvSpPr>
          <p:cNvPr id="34" name="Content Placeholder 2"/>
          <p:cNvSpPr txBox="1">
            <a:spLocks/>
          </p:cNvSpPr>
          <p:nvPr/>
        </p:nvSpPr>
        <p:spPr bwMode="auto">
          <a:xfrm>
            <a:off x="457200" y="6019800"/>
            <a:ext cx="81534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4: Conclusions and future work</a:t>
            </a:r>
          </a:p>
          <a:p>
            <a:pPr marL="0" indent="0">
              <a:buFont typeface="Wingdings" pitchFamily="-112" charset="2"/>
              <a:buNone/>
            </a:pPr>
            <a:endParaRPr lang="en-US" b="1" dirty="0"/>
          </a:p>
        </p:txBody>
      </p:sp>
      <p:sp>
        <p:nvSpPr>
          <p:cNvPr id="4" name="Rectangle 3"/>
          <p:cNvSpPr/>
          <p:nvPr/>
        </p:nvSpPr>
        <p:spPr bwMode="auto">
          <a:xfrm>
            <a:off x="457200" y="5029200"/>
            <a:ext cx="8305800" cy="990600"/>
          </a:xfrm>
          <a:prstGeom prst="rect">
            <a:avLst/>
          </a:prstGeom>
          <a:noFill/>
          <a:ln w="38100" cap="flat" cmpd="sng" algn="ctr">
            <a:solidFill>
              <a:srgbClr val="3366FF"/>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320958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32"/>
                                        </p:tgtEl>
                                        <p:attrNameLst>
                                          <p:attrName>style.opacity</p:attrName>
                                        </p:attrNameLst>
                                      </p:cBhvr>
                                      <p:to>
                                        <p:strVal val="0.25"/>
                                      </p:to>
                                    </p:set>
                                    <p:animEffect filter="image" prLst="opacity: 0.25">
                                      <p:cBhvr rctx="IE">
                                        <p:cTn id="7" dur="indefinite"/>
                                        <p:tgtEl>
                                          <p:spTgt spid="32"/>
                                        </p:tgtEl>
                                      </p:cBhvr>
                                    </p:animEffect>
                                  </p:childTnLst>
                                </p:cTn>
                              </p:par>
                              <p:par>
                                <p:cTn id="8" presetID="9" presetClass="emph" presetSubtype="0" grpId="0" nodeType="withEffect">
                                  <p:stCondLst>
                                    <p:cond delay="0"/>
                                  </p:stCondLst>
                                  <p:childTnLst>
                                    <p:set>
                                      <p:cBhvr rctx="PPT">
                                        <p:cTn id="9" dur="indefinite"/>
                                        <p:tgtEl>
                                          <p:spTgt spid="3">
                                            <p:txEl>
                                              <p:pRg st="0" end="0"/>
                                            </p:txEl>
                                          </p:spTgt>
                                        </p:tgtEl>
                                        <p:attrNameLst>
                                          <p:attrName>style.opacity</p:attrName>
                                        </p:attrNameLst>
                                      </p:cBhvr>
                                      <p:to>
                                        <p:strVal val="0.25"/>
                                      </p:to>
                                    </p:set>
                                    <p:animEffect filter="image" prLst="opacity: 0.25">
                                      <p:cBhvr rctx="IE">
                                        <p:cTn id="10" dur="indefinite"/>
                                        <p:tgtEl>
                                          <p:spTgt spid="3">
                                            <p:txEl>
                                              <p:pRg st="0" end="0"/>
                                            </p:txEl>
                                          </p:spTgt>
                                        </p:tgtEl>
                                      </p:cBhvr>
                                    </p:animEffect>
                                  </p:childTnLst>
                                </p:cTn>
                              </p:par>
                              <p:par>
                                <p:cTn id="11" presetID="9" presetClass="emph" presetSubtype="0" grpId="0" nodeType="withEffect">
                                  <p:stCondLst>
                                    <p:cond delay="0"/>
                                  </p:stCondLst>
                                  <p:childTnLst>
                                    <p:set>
                                      <p:cBhvr rctx="PPT">
                                        <p:cTn id="12" dur="indefinite"/>
                                        <p:tgtEl>
                                          <p:spTgt spid="3">
                                            <p:txEl>
                                              <p:pRg st="1" end="1"/>
                                            </p:txEl>
                                          </p:spTgt>
                                        </p:tgtEl>
                                        <p:attrNameLst>
                                          <p:attrName>style.opacity</p:attrName>
                                        </p:attrNameLst>
                                      </p:cBhvr>
                                      <p:to>
                                        <p:strVal val="0.25"/>
                                      </p:to>
                                    </p:set>
                                    <p:animEffect filter="image" prLst="opacity: 0.25">
                                      <p:cBhvr rctx="IE">
                                        <p:cTn id="13" dur="indefinite"/>
                                        <p:tgtEl>
                                          <p:spTgt spid="3">
                                            <p:txEl>
                                              <p:pRg st="1" end="1"/>
                                            </p:txEl>
                                          </p:spTgt>
                                        </p:tgtEl>
                                      </p:cBhvr>
                                    </p:animEffect>
                                  </p:childTnLst>
                                </p:cTn>
                              </p:par>
                              <p:par>
                                <p:cTn id="14" presetID="9" presetClass="emph" presetSubtype="0" grpId="0" nodeType="withEffect">
                                  <p:stCondLst>
                                    <p:cond delay="0"/>
                                  </p:stCondLst>
                                  <p:childTnLst>
                                    <p:set>
                                      <p:cBhvr rctx="PPT">
                                        <p:cTn id="15" dur="indefinite"/>
                                        <p:tgtEl>
                                          <p:spTgt spid="3">
                                            <p:txEl>
                                              <p:pRg st="2" end="2"/>
                                            </p:txEl>
                                          </p:spTgt>
                                        </p:tgtEl>
                                        <p:attrNameLst>
                                          <p:attrName>style.opacity</p:attrName>
                                        </p:attrNameLst>
                                      </p:cBhvr>
                                      <p:to>
                                        <p:strVal val="0.25"/>
                                      </p:to>
                                    </p:set>
                                    <p:animEffect filter="image" prLst="opacity: 0.25">
                                      <p:cBhvr rctx="IE">
                                        <p:cTn id="16" dur="indefinite"/>
                                        <p:tgtEl>
                                          <p:spTgt spid="3">
                                            <p:txEl>
                                              <p:pRg st="2" end="2"/>
                                            </p:txEl>
                                          </p:spTgt>
                                        </p:tgtEl>
                                      </p:cBhvr>
                                    </p:animEffect>
                                  </p:childTnLst>
                                </p:cTn>
                              </p:par>
                              <p:par>
                                <p:cTn id="17" presetID="9" presetClass="emph" presetSubtype="0" grpId="0" nodeType="withEffect">
                                  <p:stCondLst>
                                    <p:cond delay="0"/>
                                  </p:stCondLst>
                                  <p:childTnLst>
                                    <p:set>
                                      <p:cBhvr rctx="PPT">
                                        <p:cTn id="18" dur="indefinite"/>
                                        <p:tgtEl>
                                          <p:spTgt spid="3">
                                            <p:txEl>
                                              <p:pRg st="3" end="3"/>
                                            </p:txEl>
                                          </p:spTgt>
                                        </p:tgtEl>
                                        <p:attrNameLst>
                                          <p:attrName>style.opacity</p:attrName>
                                        </p:attrNameLst>
                                      </p:cBhvr>
                                      <p:to>
                                        <p:strVal val="0.25"/>
                                      </p:to>
                                    </p:set>
                                    <p:animEffect filter="image" prLst="opacity: 0.25">
                                      <p:cBhvr rctx="IE">
                                        <p:cTn id="19" dur="indefinite"/>
                                        <p:tgtEl>
                                          <p:spTgt spid="3">
                                            <p:txEl>
                                              <p:pRg st="3" end="3"/>
                                            </p:txEl>
                                          </p:spTgt>
                                        </p:tgtEl>
                                      </p:cBhvr>
                                    </p:animEffect>
                                  </p:childTnLst>
                                </p:cTn>
                              </p:par>
                              <p:par>
                                <p:cTn id="20" presetID="9" presetClass="emph" presetSubtype="0" grpId="0" nodeType="withEffect">
                                  <p:stCondLst>
                                    <p:cond delay="0"/>
                                  </p:stCondLst>
                                  <p:childTnLst>
                                    <p:set>
                                      <p:cBhvr rctx="PPT">
                                        <p:cTn id="21" dur="indefinite"/>
                                        <p:tgtEl>
                                          <p:spTgt spid="3">
                                            <p:txEl>
                                              <p:pRg st="4" end="4"/>
                                            </p:txEl>
                                          </p:spTgt>
                                        </p:tgtEl>
                                        <p:attrNameLst>
                                          <p:attrName>style.opacity</p:attrName>
                                        </p:attrNameLst>
                                      </p:cBhvr>
                                      <p:to>
                                        <p:strVal val="0.25"/>
                                      </p:to>
                                    </p:set>
                                    <p:animEffect filter="image" prLst="opacity: 0.25">
                                      <p:cBhvr rctx="IE">
                                        <p:cTn id="22" dur="indefinite"/>
                                        <p:tgtEl>
                                          <p:spTgt spid="3">
                                            <p:txEl>
                                              <p:pRg st="4" end="4"/>
                                            </p:txEl>
                                          </p:spTgt>
                                        </p:tgtEl>
                                      </p:cBhvr>
                                    </p:animEffect>
                                  </p:childTnLst>
                                </p:cTn>
                              </p:par>
                              <p:par>
                                <p:cTn id="23" presetID="9" presetClass="emph" presetSubtype="0" grpId="0" nodeType="withEffect">
                                  <p:stCondLst>
                                    <p:cond delay="0"/>
                                  </p:stCondLst>
                                  <p:childTnLst>
                                    <p:set>
                                      <p:cBhvr rctx="PPT">
                                        <p:cTn id="24" dur="indefinite"/>
                                        <p:tgtEl>
                                          <p:spTgt spid="34"/>
                                        </p:tgtEl>
                                        <p:attrNameLst>
                                          <p:attrName>style.opacity</p:attrName>
                                        </p:attrNameLst>
                                      </p:cBhvr>
                                      <p:to>
                                        <p:strVal val="0.25"/>
                                      </p:to>
                                    </p:set>
                                    <p:animEffect filter="image" prLst="opacity: 0.25">
                                      <p:cBhvr rctx="IE">
                                        <p:cTn id="25" dur="indefinite"/>
                                        <p:tgtEl>
                                          <p:spTgt spid="3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2" grpId="0"/>
      <p:bldP spid="34" grpId="0"/>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bwMode="auto">
          <a:xfrm>
            <a:off x="762000" y="1752600"/>
            <a:ext cx="7620000" cy="1524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smtClean="0">
                <a:latin typeface="Calibri"/>
                <a:ea typeface="+mj-ea"/>
                <a:cs typeface="Calibri"/>
              </a:rPr>
              <a:t>Interpretable models and representations</a:t>
            </a:r>
            <a:endParaRPr kumimoji="0" lang="en-US" sz="3200" i="0" u="none" strike="noStrike" kern="0" cap="none" spc="0" normalizeH="0" baseline="0" noProof="0" dirty="0">
              <a:ln>
                <a:noFill/>
              </a:ln>
              <a:effectLst/>
              <a:uLnTx/>
              <a:uFillTx/>
              <a:latin typeface="Calibri"/>
              <a:ea typeface="+mj-ea"/>
              <a:cs typeface="Calibri"/>
            </a:endParaRPr>
          </a:p>
        </p:txBody>
      </p:sp>
      <p:sp>
        <p:nvSpPr>
          <p:cNvPr id="3" name="Rectangle 2"/>
          <p:cNvSpPr/>
          <p:nvPr/>
        </p:nvSpPr>
        <p:spPr>
          <a:xfrm>
            <a:off x="407122" y="3352800"/>
            <a:ext cx="8329774" cy="461665"/>
          </a:xfrm>
          <a:prstGeom prst="rect">
            <a:avLst/>
          </a:prstGeom>
        </p:spPr>
        <p:txBody>
          <a:bodyPr wrap="none">
            <a:spAutoFit/>
          </a:bodyPr>
          <a:lstStyle/>
          <a:p>
            <a:pPr algn="ctr"/>
            <a:r>
              <a:rPr lang="en-US" sz="2400" kern="0" dirty="0" smtClean="0">
                <a:solidFill>
                  <a:srgbClr val="000000"/>
                </a:solidFill>
                <a:latin typeface="Calibri"/>
              </a:rPr>
              <a:t>[El-Arini, </a:t>
            </a:r>
            <a:r>
              <a:rPr lang="en-US" sz="2400" kern="0" dirty="0" err="1" smtClean="0">
                <a:solidFill>
                  <a:srgbClr val="000000"/>
                </a:solidFill>
                <a:latin typeface="Calibri"/>
              </a:rPr>
              <a:t>Paquet</a:t>
            </a:r>
            <a:r>
              <a:rPr lang="en-US" sz="2400" kern="0" dirty="0" smtClean="0">
                <a:solidFill>
                  <a:srgbClr val="000000"/>
                </a:solidFill>
                <a:latin typeface="Calibri"/>
              </a:rPr>
              <a:t>, </a:t>
            </a:r>
            <a:r>
              <a:rPr lang="en-US" sz="2400" kern="0" dirty="0" err="1" smtClean="0">
                <a:solidFill>
                  <a:srgbClr val="000000"/>
                </a:solidFill>
                <a:latin typeface="Calibri"/>
              </a:rPr>
              <a:t>Herbrich</a:t>
            </a:r>
            <a:r>
              <a:rPr lang="en-US" sz="2400" kern="0" dirty="0" smtClean="0">
                <a:solidFill>
                  <a:srgbClr val="000000"/>
                </a:solidFill>
                <a:latin typeface="Calibri"/>
              </a:rPr>
              <a:t>, Van Gael, </a:t>
            </a:r>
            <a:r>
              <a:rPr lang="en-US" sz="2400" kern="0" dirty="0" err="1" smtClean="0">
                <a:solidFill>
                  <a:srgbClr val="000000"/>
                </a:solidFill>
                <a:latin typeface="Calibri"/>
              </a:rPr>
              <a:t>Agüera</a:t>
            </a:r>
            <a:r>
              <a:rPr lang="en-US" sz="2400" kern="0" dirty="0" smtClean="0">
                <a:solidFill>
                  <a:srgbClr val="000000"/>
                </a:solidFill>
                <a:latin typeface="Calibri"/>
              </a:rPr>
              <a:t> y </a:t>
            </a:r>
            <a:r>
              <a:rPr lang="en-US" sz="2400" kern="0" dirty="0" err="1" smtClean="0">
                <a:solidFill>
                  <a:srgbClr val="000000"/>
                </a:solidFill>
                <a:latin typeface="Calibri"/>
              </a:rPr>
              <a:t>Arcas</a:t>
            </a:r>
            <a:r>
              <a:rPr lang="en-US" sz="2400" kern="0" dirty="0" smtClean="0">
                <a:solidFill>
                  <a:srgbClr val="000000"/>
                </a:solidFill>
                <a:latin typeface="Calibri"/>
              </a:rPr>
              <a:t> – KDD 2012]</a:t>
            </a:r>
            <a:endParaRPr lang="en-US" sz="2000" dirty="0"/>
          </a:p>
        </p:txBody>
      </p:sp>
      <p:sp>
        <p:nvSpPr>
          <p:cNvPr id="4" name="Rectangle 3"/>
          <p:cNvSpPr/>
          <p:nvPr/>
        </p:nvSpPr>
        <p:spPr>
          <a:xfrm>
            <a:off x="1917246" y="3805535"/>
            <a:ext cx="5614337" cy="461665"/>
          </a:xfrm>
          <a:prstGeom prst="rect">
            <a:avLst/>
          </a:prstGeom>
        </p:spPr>
        <p:txBody>
          <a:bodyPr wrap="none">
            <a:spAutoFit/>
          </a:bodyPr>
          <a:lstStyle/>
          <a:p>
            <a:pPr algn="ctr"/>
            <a:r>
              <a:rPr lang="en-US" sz="2400" kern="0" dirty="0" smtClean="0">
                <a:solidFill>
                  <a:srgbClr val="000000"/>
                </a:solidFill>
                <a:latin typeface="Calibri"/>
              </a:rPr>
              <a:t>[El-Arini, </a:t>
            </a:r>
            <a:r>
              <a:rPr lang="en-US" sz="2400" kern="0" dirty="0" err="1" smtClean="0">
                <a:solidFill>
                  <a:srgbClr val="000000"/>
                </a:solidFill>
                <a:latin typeface="Calibri"/>
              </a:rPr>
              <a:t>Xu</a:t>
            </a:r>
            <a:r>
              <a:rPr lang="en-US" sz="2400" kern="0" dirty="0" smtClean="0">
                <a:solidFill>
                  <a:srgbClr val="000000"/>
                </a:solidFill>
                <a:latin typeface="Calibri"/>
              </a:rPr>
              <a:t>, Fox, Guestrin – in submission]</a:t>
            </a:r>
            <a:endParaRPr lang="en-US" sz="2000" dirty="0"/>
          </a:p>
        </p:txBody>
      </p:sp>
    </p:spTree>
    <p:extLst>
      <p:ext uri="{BB962C8B-B14F-4D97-AF65-F5344CB8AC3E}">
        <p14:creationId xmlns:p14="http://schemas.microsoft.com/office/powerpoint/2010/main" val="28479064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Transparent personalization</a:t>
            </a:r>
            <a:endParaRPr lang="en-US" dirty="0"/>
          </a:p>
        </p:txBody>
      </p:sp>
      <p:pic>
        <p:nvPicPr>
          <p:cNvPr id="22" name="Picture 21"/>
          <p:cNvPicPr>
            <a:picLocks noChangeAspect="1"/>
          </p:cNvPicPr>
          <p:nvPr/>
        </p:nvPicPr>
        <p:blipFill>
          <a:blip r:embed="rId2"/>
          <a:stretch>
            <a:fillRect/>
          </a:stretch>
        </p:blipFill>
        <p:spPr>
          <a:xfrm>
            <a:off x="457200" y="3962400"/>
            <a:ext cx="3594100" cy="1219200"/>
          </a:xfrm>
          <a:prstGeom prst="rect">
            <a:avLst/>
          </a:prstGeom>
        </p:spPr>
      </p:pic>
      <p:sp>
        <p:nvSpPr>
          <p:cNvPr id="23" name="Content Placeholder 2"/>
          <p:cNvSpPr txBox="1">
            <a:spLocks/>
          </p:cNvSpPr>
          <p:nvPr/>
        </p:nvSpPr>
        <p:spPr bwMode="auto">
          <a:xfrm>
            <a:off x="762000" y="5181600"/>
            <a:ext cx="28956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3"/>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4"/>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5"/>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6"/>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9pPr>
          </a:lstStyle>
          <a:p>
            <a:pPr marL="0" indent="0" algn="ctr">
              <a:buFont typeface="Wingdings" pitchFamily="-112" charset="2"/>
              <a:buNone/>
            </a:pPr>
            <a:r>
              <a:rPr lang="en-US" dirty="0" smtClean="0">
                <a:latin typeface="Calibri"/>
                <a:cs typeface="Calibri"/>
              </a:rPr>
              <a:t>[March 9, 2012]</a:t>
            </a:r>
            <a:endParaRPr lang="en-US" dirty="0">
              <a:latin typeface="Calibri"/>
              <a:cs typeface="Calibri"/>
            </a:endParaRPr>
          </a:p>
        </p:txBody>
      </p:sp>
      <p:sp>
        <p:nvSpPr>
          <p:cNvPr id="25" name="Content Placeholder 2"/>
          <p:cNvSpPr txBox="1">
            <a:spLocks/>
          </p:cNvSpPr>
          <p:nvPr/>
        </p:nvSpPr>
        <p:spPr bwMode="auto">
          <a:xfrm>
            <a:off x="4038600" y="3657600"/>
            <a:ext cx="51816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3"/>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4"/>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5"/>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6"/>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7"/>
              </a:buBlip>
              <a:defRPr>
                <a:solidFill>
                  <a:schemeClr val="tx1"/>
                </a:solidFill>
                <a:latin typeface="+mn-lt"/>
              </a:defRPr>
            </a:lvl9pPr>
          </a:lstStyle>
          <a:p>
            <a:pPr marL="0" indent="0" algn="ctr">
              <a:buFont typeface="Wingdings" pitchFamily="-112" charset="2"/>
              <a:buNone/>
            </a:pPr>
            <a:r>
              <a:rPr lang="en-US" b="1" dirty="0" smtClean="0">
                <a:latin typeface="Calibri"/>
                <a:cs typeface="Calibri"/>
              </a:rPr>
              <a:t>73% </a:t>
            </a:r>
            <a:r>
              <a:rPr lang="en-US" dirty="0" smtClean="0">
                <a:latin typeface="Calibri"/>
                <a:cs typeface="Calibri"/>
              </a:rPr>
              <a:t>of respondents: </a:t>
            </a:r>
            <a:r>
              <a:rPr lang="en-US" b="1" dirty="0" smtClean="0">
                <a:latin typeface="Calibri"/>
                <a:cs typeface="Calibri"/>
              </a:rPr>
              <a:t>personalization is an </a:t>
            </a:r>
            <a:r>
              <a:rPr lang="en-US" sz="5400" b="1" dirty="0" smtClean="0">
                <a:latin typeface="Calibri"/>
                <a:cs typeface="Calibri"/>
              </a:rPr>
              <a:t>“invasion of privacy”</a:t>
            </a:r>
            <a:endParaRPr lang="en-US" sz="5400" b="1" dirty="0">
              <a:latin typeface="Calibri"/>
              <a:cs typeface="Calibri"/>
            </a:endParaRPr>
          </a:p>
        </p:txBody>
      </p:sp>
      <p:pic>
        <p:nvPicPr>
          <p:cNvPr id="26" name="Picture 25"/>
          <p:cNvPicPr>
            <a:picLocks noChangeAspect="1"/>
          </p:cNvPicPr>
          <p:nvPr/>
        </p:nvPicPr>
        <p:blipFill>
          <a:blip r:embed="rId8"/>
          <a:stretch>
            <a:fillRect/>
          </a:stretch>
        </p:blipFill>
        <p:spPr>
          <a:xfrm>
            <a:off x="1905000" y="1066800"/>
            <a:ext cx="5930900" cy="1176840"/>
          </a:xfrm>
          <a:prstGeom prst="rect">
            <a:avLst/>
          </a:prstGeom>
          <a:ln>
            <a:solidFill>
              <a:schemeClr val="tx1"/>
            </a:solidFill>
          </a:ln>
        </p:spPr>
      </p:pic>
      <p:sp>
        <p:nvSpPr>
          <p:cNvPr id="33" name="Rounded Rectangular Callout 32"/>
          <p:cNvSpPr/>
          <p:nvPr/>
        </p:nvSpPr>
        <p:spPr>
          <a:xfrm>
            <a:off x="4881562" y="2133600"/>
            <a:ext cx="3271838" cy="565563"/>
          </a:xfrm>
          <a:prstGeom prst="wedgeRoundRectCallout">
            <a:avLst>
              <a:gd name="adj1" fmla="val -78568"/>
              <a:gd name="adj2" fmla="val -59727"/>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334390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Transparent personalization</a:t>
            </a:r>
            <a:endParaRPr lang="en-US" dirty="0"/>
          </a:p>
        </p:txBody>
      </p:sp>
      <p:sp>
        <p:nvSpPr>
          <p:cNvPr id="11" name="Title 1"/>
          <p:cNvSpPr txBox="1">
            <a:spLocks/>
          </p:cNvSpPr>
          <p:nvPr/>
        </p:nvSpPr>
        <p:spPr bwMode="auto">
          <a:xfrm>
            <a:off x="609600" y="3048000"/>
            <a:ext cx="8153400" cy="1219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dirty="0" smtClean="0">
                <a:latin typeface="Calibri"/>
                <a:ea typeface="+mj-ea"/>
                <a:cs typeface="Calibri"/>
              </a:rPr>
              <a:t>Only as interpretable as underlying document representation</a:t>
            </a:r>
            <a:endParaRPr kumimoji="0" lang="en-US" sz="3600" i="0" u="none" strike="noStrike" kern="0" cap="none" spc="0" normalizeH="0" baseline="0" noProof="0" dirty="0">
              <a:ln>
                <a:noFill/>
              </a:ln>
              <a:effectLst/>
              <a:uLnTx/>
              <a:uFillTx/>
              <a:latin typeface="Calibri"/>
              <a:ea typeface="+mj-ea"/>
              <a:cs typeface="Calibri"/>
            </a:endParaRPr>
          </a:p>
        </p:txBody>
      </p:sp>
      <p:sp>
        <p:nvSpPr>
          <p:cNvPr id="12" name="Rectangle 11"/>
          <p:cNvSpPr/>
          <p:nvPr/>
        </p:nvSpPr>
        <p:spPr>
          <a:xfrm>
            <a:off x="1081033" y="4800600"/>
            <a:ext cx="1966967" cy="923330"/>
          </a:xfrm>
          <a:prstGeom prst="rect">
            <a:avLst/>
          </a:prstGeom>
        </p:spPr>
        <p:txBody>
          <a:bodyPr wrap="none">
            <a:spAutoFit/>
          </a:bodyPr>
          <a:lstStyle/>
          <a:p>
            <a:r>
              <a:rPr lang="en-US" sz="5400" b="1" dirty="0" smtClean="0">
                <a:latin typeface="Calibri"/>
                <a:cs typeface="Calibri"/>
              </a:rPr>
              <a:t>words</a:t>
            </a:r>
            <a:endParaRPr lang="en-US" sz="5400" b="1" dirty="0">
              <a:latin typeface="Calibri"/>
              <a:cs typeface="Calibri"/>
            </a:endParaRPr>
          </a:p>
        </p:txBody>
      </p:sp>
      <p:pic>
        <p:nvPicPr>
          <p:cNvPr id="5" name="Picture 4"/>
          <p:cNvPicPr>
            <a:picLocks noChangeAspect="1"/>
          </p:cNvPicPr>
          <p:nvPr/>
        </p:nvPicPr>
        <p:blipFill>
          <a:blip r:embed="rId2"/>
          <a:stretch>
            <a:fillRect/>
          </a:stretch>
        </p:blipFill>
        <p:spPr>
          <a:xfrm>
            <a:off x="1905000" y="1066800"/>
            <a:ext cx="5930900" cy="1176840"/>
          </a:xfrm>
          <a:prstGeom prst="rect">
            <a:avLst/>
          </a:prstGeom>
          <a:ln>
            <a:solidFill>
              <a:srgbClr val="000000"/>
            </a:solidFill>
          </a:ln>
        </p:spPr>
      </p:pic>
      <p:sp>
        <p:nvSpPr>
          <p:cNvPr id="8" name="Rounded Rectangular Callout 7"/>
          <p:cNvSpPr/>
          <p:nvPr/>
        </p:nvSpPr>
        <p:spPr>
          <a:xfrm>
            <a:off x="4881562" y="2133600"/>
            <a:ext cx="3271838" cy="565563"/>
          </a:xfrm>
          <a:prstGeom prst="wedgeRoundRectCallout">
            <a:avLst>
              <a:gd name="adj1" fmla="val -78568"/>
              <a:gd name="adj2" fmla="val -59727"/>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4114800" y="4254591"/>
            <a:ext cx="4038600" cy="1598007"/>
          </a:xfrm>
          <a:prstGeom prst="rect">
            <a:avLst/>
          </a:prstGeom>
        </p:spPr>
      </p:pic>
      <p:sp>
        <p:nvSpPr>
          <p:cNvPr id="15" name="Rectangle 14"/>
          <p:cNvSpPr/>
          <p:nvPr/>
        </p:nvSpPr>
        <p:spPr>
          <a:xfrm>
            <a:off x="4769991" y="5707559"/>
            <a:ext cx="2850009" cy="769441"/>
          </a:xfrm>
          <a:prstGeom prst="rect">
            <a:avLst/>
          </a:prstGeom>
        </p:spPr>
        <p:txBody>
          <a:bodyPr wrap="none">
            <a:spAutoFit/>
          </a:bodyPr>
          <a:lstStyle/>
          <a:p>
            <a:r>
              <a:rPr lang="en-US" sz="4400" dirty="0">
                <a:solidFill>
                  <a:srgbClr val="E93927"/>
                </a:solidFill>
                <a:latin typeface="Calibri"/>
                <a:cs typeface="Calibri"/>
              </a:rPr>
              <a:t>t</a:t>
            </a:r>
            <a:r>
              <a:rPr lang="en-US" sz="4400" dirty="0" smtClean="0">
                <a:solidFill>
                  <a:srgbClr val="E93927"/>
                </a:solidFill>
                <a:latin typeface="Calibri"/>
                <a:cs typeface="Calibri"/>
              </a:rPr>
              <a:t>oo specific</a:t>
            </a:r>
            <a:endParaRPr lang="en-US" sz="4400" dirty="0">
              <a:solidFill>
                <a:srgbClr val="E93927"/>
              </a:solidFill>
              <a:latin typeface="Calibri"/>
              <a:cs typeface="Calibri"/>
            </a:endParaRPr>
          </a:p>
        </p:txBody>
      </p:sp>
    </p:spTree>
    <p:extLst>
      <p:ext uri="{BB962C8B-B14F-4D97-AF65-F5344CB8AC3E}">
        <p14:creationId xmlns:p14="http://schemas.microsoft.com/office/powerpoint/2010/main" val="3472561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Transparent personalization</a:t>
            </a:r>
            <a:endParaRPr lang="en-US" dirty="0"/>
          </a:p>
        </p:txBody>
      </p:sp>
      <p:sp>
        <p:nvSpPr>
          <p:cNvPr id="11" name="Title 1"/>
          <p:cNvSpPr txBox="1">
            <a:spLocks/>
          </p:cNvSpPr>
          <p:nvPr/>
        </p:nvSpPr>
        <p:spPr bwMode="auto">
          <a:xfrm>
            <a:off x="609600" y="3048000"/>
            <a:ext cx="8153400" cy="1219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dirty="0" smtClean="0">
                <a:latin typeface="Calibri"/>
                <a:ea typeface="+mj-ea"/>
                <a:cs typeface="Calibri"/>
              </a:rPr>
              <a:t>Only as interpretable as underlying document representation</a:t>
            </a:r>
            <a:endParaRPr kumimoji="0" lang="en-US" sz="3600" i="0" u="none" strike="noStrike" kern="0" cap="none" spc="0" normalizeH="0" baseline="0" noProof="0" dirty="0">
              <a:ln>
                <a:noFill/>
              </a:ln>
              <a:effectLst/>
              <a:uLnTx/>
              <a:uFillTx/>
              <a:latin typeface="Calibri"/>
              <a:ea typeface="+mj-ea"/>
              <a:cs typeface="Calibri"/>
            </a:endParaRPr>
          </a:p>
        </p:txBody>
      </p:sp>
      <p:sp>
        <p:nvSpPr>
          <p:cNvPr id="12" name="Rectangle 11"/>
          <p:cNvSpPr/>
          <p:nvPr/>
        </p:nvSpPr>
        <p:spPr>
          <a:xfrm>
            <a:off x="381000" y="4800600"/>
            <a:ext cx="3210284" cy="923330"/>
          </a:xfrm>
          <a:prstGeom prst="rect">
            <a:avLst/>
          </a:prstGeom>
        </p:spPr>
        <p:txBody>
          <a:bodyPr wrap="none">
            <a:spAutoFit/>
          </a:bodyPr>
          <a:lstStyle/>
          <a:p>
            <a:r>
              <a:rPr lang="en-US" sz="5400" b="1" dirty="0" smtClean="0">
                <a:latin typeface="Calibri"/>
                <a:cs typeface="Calibri"/>
              </a:rPr>
              <a:t>LDA topics</a:t>
            </a:r>
            <a:endParaRPr lang="en-US" sz="5400" b="1" dirty="0">
              <a:latin typeface="Calibri"/>
              <a:cs typeface="Calibri"/>
            </a:endParaRPr>
          </a:p>
        </p:txBody>
      </p:sp>
      <p:pic>
        <p:nvPicPr>
          <p:cNvPr id="5" name="Picture 4"/>
          <p:cNvPicPr>
            <a:picLocks noChangeAspect="1"/>
          </p:cNvPicPr>
          <p:nvPr/>
        </p:nvPicPr>
        <p:blipFill>
          <a:blip r:embed="rId2"/>
          <a:stretch>
            <a:fillRect/>
          </a:stretch>
        </p:blipFill>
        <p:spPr>
          <a:xfrm>
            <a:off x="1905000" y="1066800"/>
            <a:ext cx="5930900" cy="1176840"/>
          </a:xfrm>
          <a:prstGeom prst="rect">
            <a:avLst/>
          </a:prstGeom>
          <a:ln>
            <a:solidFill>
              <a:srgbClr val="000000"/>
            </a:solidFill>
          </a:ln>
        </p:spPr>
      </p:pic>
      <p:sp>
        <p:nvSpPr>
          <p:cNvPr id="8" name="Rounded Rectangular Callout 7"/>
          <p:cNvSpPr/>
          <p:nvPr/>
        </p:nvSpPr>
        <p:spPr>
          <a:xfrm>
            <a:off x="4881562" y="2133600"/>
            <a:ext cx="3271838" cy="565563"/>
          </a:xfrm>
          <a:prstGeom prst="wedgeRoundRectCallout">
            <a:avLst>
              <a:gd name="adj1" fmla="val -78568"/>
              <a:gd name="adj2" fmla="val -59727"/>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Rectangle 14"/>
          <p:cNvSpPr/>
          <p:nvPr/>
        </p:nvSpPr>
        <p:spPr>
          <a:xfrm>
            <a:off x="3657600" y="4419600"/>
            <a:ext cx="5410200" cy="707886"/>
          </a:xfrm>
          <a:prstGeom prst="rect">
            <a:avLst/>
          </a:prstGeom>
        </p:spPr>
        <p:txBody>
          <a:bodyPr wrap="square">
            <a:spAutoFit/>
          </a:bodyPr>
          <a:lstStyle/>
          <a:p>
            <a:r>
              <a:rPr lang="en-US" sz="4000" dirty="0">
                <a:solidFill>
                  <a:srgbClr val="E93927"/>
                </a:solidFill>
                <a:latin typeface="Calibri"/>
                <a:cs typeface="Calibri"/>
              </a:rPr>
              <a:t>n</a:t>
            </a:r>
            <a:r>
              <a:rPr lang="en-US" sz="4000" dirty="0" smtClean="0">
                <a:solidFill>
                  <a:srgbClr val="E93927"/>
                </a:solidFill>
                <a:latin typeface="Calibri"/>
                <a:cs typeface="Calibri"/>
              </a:rPr>
              <a:t>ot directly interpretable</a:t>
            </a:r>
            <a:endParaRPr lang="en-US" sz="4000" dirty="0">
              <a:solidFill>
                <a:srgbClr val="E93927"/>
              </a:solidFill>
              <a:latin typeface="Calibri"/>
              <a:cs typeface="Calibri"/>
            </a:endParaRPr>
          </a:p>
        </p:txBody>
      </p:sp>
      <p:sp>
        <p:nvSpPr>
          <p:cNvPr id="9" name="Rectangle 8"/>
          <p:cNvSpPr/>
          <p:nvPr/>
        </p:nvSpPr>
        <p:spPr>
          <a:xfrm>
            <a:off x="3657600" y="5235714"/>
            <a:ext cx="5410200" cy="707886"/>
          </a:xfrm>
          <a:prstGeom prst="rect">
            <a:avLst/>
          </a:prstGeom>
        </p:spPr>
        <p:txBody>
          <a:bodyPr wrap="square">
            <a:spAutoFit/>
          </a:bodyPr>
          <a:lstStyle/>
          <a:p>
            <a:r>
              <a:rPr lang="en-US" sz="4000" dirty="0">
                <a:solidFill>
                  <a:srgbClr val="E93927"/>
                </a:solidFill>
                <a:latin typeface="Calibri"/>
                <a:cs typeface="Calibri"/>
              </a:rPr>
              <a:t>i</a:t>
            </a:r>
            <a:r>
              <a:rPr lang="en-US" sz="4000" dirty="0" smtClean="0">
                <a:solidFill>
                  <a:srgbClr val="E93927"/>
                </a:solidFill>
                <a:latin typeface="Calibri"/>
                <a:cs typeface="Calibri"/>
              </a:rPr>
              <a:t>nconsistent across time</a:t>
            </a:r>
            <a:endParaRPr lang="en-US" sz="4000" dirty="0">
              <a:solidFill>
                <a:srgbClr val="E93927"/>
              </a:solidFill>
              <a:latin typeface="Calibri"/>
              <a:cs typeface="Calibri"/>
            </a:endParaRPr>
          </a:p>
        </p:txBody>
      </p:sp>
    </p:spTree>
    <p:extLst>
      <p:ext uri="{BB962C8B-B14F-4D97-AF65-F5344CB8AC3E}">
        <p14:creationId xmlns:p14="http://schemas.microsoft.com/office/powerpoint/2010/main" val="296754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 Statement</a:t>
            </a:r>
            <a:endParaRPr lang="en-US" dirty="0"/>
          </a:p>
        </p:txBody>
      </p:sp>
      <p:sp>
        <p:nvSpPr>
          <p:cNvPr id="8" name="Rectangle 7"/>
          <p:cNvSpPr/>
          <p:nvPr/>
        </p:nvSpPr>
        <p:spPr>
          <a:xfrm>
            <a:off x="152400" y="856358"/>
            <a:ext cx="8839200" cy="6001642"/>
          </a:xfrm>
          <a:prstGeom prst="rect">
            <a:avLst/>
          </a:prstGeom>
        </p:spPr>
        <p:txBody>
          <a:bodyPr wrap="square">
            <a:spAutoFit/>
          </a:bodyPr>
          <a:lstStyle/>
          <a:p>
            <a:r>
              <a:rPr lang="en-US" sz="3200" dirty="0" smtClean="0">
                <a:latin typeface="Cambria"/>
                <a:cs typeface="Cambria"/>
              </a:rPr>
              <a:t>In a </a:t>
            </a:r>
            <a:r>
              <a:rPr lang="en-US" sz="3200" b="1" dirty="0" smtClean="0">
                <a:latin typeface="Cambria"/>
                <a:cs typeface="Cambria"/>
              </a:rPr>
              <a:t>variety</a:t>
            </a:r>
            <a:r>
              <a:rPr lang="en-US" sz="3200" dirty="0" smtClean="0">
                <a:latin typeface="Cambria"/>
                <a:cs typeface="Cambria"/>
              </a:rPr>
              <a:t> of information overload settings, </a:t>
            </a:r>
          </a:p>
          <a:p>
            <a:endParaRPr lang="en-US" sz="3200" dirty="0" smtClean="0">
              <a:latin typeface="Cambria"/>
              <a:cs typeface="Cambria"/>
            </a:endParaRPr>
          </a:p>
          <a:p>
            <a:r>
              <a:rPr lang="en-US" sz="3200" dirty="0" smtClean="0">
                <a:latin typeface="Cambria"/>
                <a:cs typeface="Cambria"/>
              </a:rPr>
              <a:t>the </a:t>
            </a:r>
            <a:r>
              <a:rPr lang="en-US" sz="3200" b="1" dirty="0" smtClean="0">
                <a:latin typeface="Cambria"/>
                <a:cs typeface="Cambria"/>
              </a:rPr>
              <a:t>Interactive Concept Coverage </a:t>
            </a:r>
            <a:r>
              <a:rPr lang="en-US" sz="3200" dirty="0" smtClean="0">
                <a:latin typeface="Cambria"/>
                <a:cs typeface="Cambria"/>
              </a:rPr>
              <a:t>framework produces </a:t>
            </a:r>
            <a:r>
              <a:rPr lang="en-US" sz="3200" b="1" dirty="0" smtClean="0">
                <a:latin typeface="Cambria"/>
                <a:cs typeface="Cambria"/>
              </a:rPr>
              <a:t>personal recommendations </a:t>
            </a:r>
          </a:p>
          <a:p>
            <a:endParaRPr lang="en-US" sz="3200" b="1" dirty="0">
              <a:latin typeface="Cambria"/>
              <a:cs typeface="Cambria"/>
            </a:endParaRPr>
          </a:p>
          <a:p>
            <a:r>
              <a:rPr lang="en-US" sz="3200" dirty="0" smtClean="0">
                <a:latin typeface="Cambria"/>
                <a:cs typeface="Cambria"/>
              </a:rPr>
              <a:t>that are</a:t>
            </a:r>
          </a:p>
          <a:p>
            <a:pPr marL="914400" lvl="1" indent="-457200">
              <a:buFont typeface="Arial"/>
              <a:buChar char="•"/>
            </a:pPr>
            <a:r>
              <a:rPr lang="en-US" sz="3200" b="1" dirty="0" smtClean="0">
                <a:latin typeface="Cambria"/>
                <a:cs typeface="Cambria"/>
              </a:rPr>
              <a:t>highly relevant</a:t>
            </a:r>
          </a:p>
          <a:p>
            <a:pPr marL="914400" lvl="1" indent="-457200">
              <a:buFont typeface="Arial"/>
              <a:buChar char="•"/>
            </a:pPr>
            <a:r>
              <a:rPr lang="en-US" sz="3200" b="1" dirty="0">
                <a:latin typeface="Cambria"/>
                <a:cs typeface="Cambria"/>
              </a:rPr>
              <a:t>d</a:t>
            </a:r>
            <a:r>
              <a:rPr lang="en-US" sz="3200" b="1" dirty="0" smtClean="0">
                <a:latin typeface="Cambria"/>
                <a:cs typeface="Cambria"/>
              </a:rPr>
              <a:t>iverse</a:t>
            </a:r>
          </a:p>
          <a:p>
            <a:pPr marL="914400" lvl="1" indent="-457200">
              <a:buFont typeface="Arial"/>
              <a:buChar char="•"/>
            </a:pPr>
            <a:r>
              <a:rPr lang="en-US" sz="3200" b="1" dirty="0" smtClean="0">
                <a:latin typeface="Cambria"/>
                <a:cs typeface="Cambria"/>
              </a:rPr>
              <a:t>transparent</a:t>
            </a:r>
          </a:p>
          <a:p>
            <a:endParaRPr lang="en-US" sz="3200" dirty="0" smtClean="0">
              <a:latin typeface="Cambria"/>
              <a:cs typeface="Cambria"/>
            </a:endParaRPr>
          </a:p>
          <a:p>
            <a:r>
              <a:rPr lang="en-US" sz="3200" dirty="0" smtClean="0">
                <a:latin typeface="Cambria"/>
                <a:cs typeface="Cambria"/>
              </a:rPr>
              <a:t>incorporating </a:t>
            </a:r>
            <a:r>
              <a:rPr lang="en-US" sz="3200" b="1" dirty="0" smtClean="0">
                <a:latin typeface="Cambria"/>
                <a:cs typeface="Cambria"/>
              </a:rPr>
              <a:t>complex user preferences </a:t>
            </a:r>
            <a:r>
              <a:rPr lang="en-US" sz="3200" dirty="0" smtClean="0">
                <a:latin typeface="Cambria"/>
                <a:cs typeface="Cambria"/>
              </a:rPr>
              <a:t>through </a:t>
            </a:r>
            <a:r>
              <a:rPr lang="en-US" sz="3200" b="1" dirty="0" smtClean="0">
                <a:latin typeface="Cambria"/>
                <a:cs typeface="Cambria"/>
              </a:rPr>
              <a:t>rich user interaction</a:t>
            </a:r>
            <a:r>
              <a:rPr lang="en-US" sz="3200" dirty="0" smtClean="0">
                <a:latin typeface="Cambria"/>
                <a:cs typeface="Cambria"/>
              </a:rPr>
              <a:t>.</a:t>
            </a:r>
            <a:endParaRPr lang="en-US" sz="3200" dirty="0">
              <a:latin typeface="Cambria"/>
              <a:cs typeface="Cambria"/>
            </a:endParaRPr>
          </a:p>
        </p:txBody>
      </p:sp>
    </p:spTree>
    <p:extLst>
      <p:ext uri="{BB962C8B-B14F-4D97-AF65-F5344CB8AC3E}">
        <p14:creationId xmlns:p14="http://schemas.microsoft.com/office/powerpoint/2010/main" val="4037600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Transparent personalization</a:t>
            </a:r>
            <a:endParaRPr lang="en-US" dirty="0"/>
          </a:p>
        </p:txBody>
      </p:sp>
      <p:sp>
        <p:nvSpPr>
          <p:cNvPr id="11" name="Title 1"/>
          <p:cNvSpPr txBox="1">
            <a:spLocks/>
          </p:cNvSpPr>
          <p:nvPr/>
        </p:nvSpPr>
        <p:spPr bwMode="auto">
          <a:xfrm>
            <a:off x="609600" y="3048000"/>
            <a:ext cx="8153400" cy="1219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kern="0" dirty="0" smtClean="0">
                <a:latin typeface="Calibri"/>
                <a:ea typeface="+mj-ea"/>
                <a:cs typeface="Calibri"/>
              </a:rPr>
              <a:t>Only as interpretable as underlying document representation</a:t>
            </a:r>
            <a:endParaRPr kumimoji="0" lang="en-US" sz="3600" i="0" u="none" strike="noStrike" kern="0" cap="none" spc="0" normalizeH="0" baseline="0" noProof="0" dirty="0">
              <a:ln>
                <a:noFill/>
              </a:ln>
              <a:effectLst/>
              <a:uLnTx/>
              <a:uFillTx/>
              <a:latin typeface="Calibri"/>
              <a:ea typeface="+mj-ea"/>
              <a:cs typeface="Calibri"/>
            </a:endParaRPr>
          </a:p>
        </p:txBody>
      </p:sp>
      <p:pic>
        <p:nvPicPr>
          <p:cNvPr id="5" name="Picture 4"/>
          <p:cNvPicPr>
            <a:picLocks noChangeAspect="1"/>
          </p:cNvPicPr>
          <p:nvPr/>
        </p:nvPicPr>
        <p:blipFill>
          <a:blip r:embed="rId2"/>
          <a:stretch>
            <a:fillRect/>
          </a:stretch>
        </p:blipFill>
        <p:spPr>
          <a:xfrm>
            <a:off x="1905000" y="1066800"/>
            <a:ext cx="5930900" cy="1176840"/>
          </a:xfrm>
          <a:prstGeom prst="rect">
            <a:avLst/>
          </a:prstGeom>
          <a:ln>
            <a:solidFill>
              <a:srgbClr val="000000"/>
            </a:solidFill>
          </a:ln>
        </p:spPr>
      </p:pic>
      <p:sp>
        <p:nvSpPr>
          <p:cNvPr id="8" name="Rounded Rectangular Callout 7"/>
          <p:cNvSpPr/>
          <p:nvPr/>
        </p:nvSpPr>
        <p:spPr>
          <a:xfrm>
            <a:off x="4881562" y="2133600"/>
            <a:ext cx="3271838" cy="565563"/>
          </a:xfrm>
          <a:prstGeom prst="wedgeRoundRectCallout">
            <a:avLst>
              <a:gd name="adj1" fmla="val -78568"/>
              <a:gd name="adj2" fmla="val -59727"/>
              <a:gd name="adj3" fmla="val 16667"/>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ysClr val="windowText" lastClr="000000"/>
                </a:solidFill>
                <a:effectLst/>
                <a:uLnTx/>
                <a:uFillTx/>
                <a:latin typeface="Calibri"/>
                <a:ea typeface="+mn-ea"/>
                <a:cs typeface="+mn-cs"/>
              </a:rPr>
              <a:t>Why am I getting this?</a:t>
            </a:r>
            <a:endParaRPr kumimoji="0" lang="en-GB" sz="24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 name="Rounded Rectangle 22"/>
          <p:cNvSpPr/>
          <p:nvPr/>
        </p:nvSpPr>
        <p:spPr>
          <a:xfrm>
            <a:off x="699591" y="5257800"/>
            <a:ext cx="7772400" cy="1066800"/>
          </a:xfrm>
          <a:prstGeom prst="roundRect">
            <a:avLst/>
          </a:prstGeom>
          <a:solidFill>
            <a:schemeClr val="accent2">
              <a:lumMod val="60000"/>
              <a:lumOff val="40000"/>
            </a:schemeClr>
          </a:solidFill>
          <a:ln w="25400" cap="flat" cmpd="sng" algn="ctr">
            <a:noFill/>
            <a:prstDash val="soli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24" name="Picture 4" descr="http://image.spreadshirt.net/image-server/image/composition/15596742/view/1/producttypecolor/1/type/png/width/378/height/378/wit-nerdy-glasses-t-shirts_desig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3803" y="5329535"/>
            <a:ext cx="683142" cy="6831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4"/>
          <a:stretch>
            <a:fillRect/>
          </a:stretch>
        </p:blipFill>
        <p:spPr>
          <a:xfrm>
            <a:off x="6268969" y="5329535"/>
            <a:ext cx="687633" cy="667004"/>
          </a:xfrm>
          <a:prstGeom prst="rect">
            <a:avLst/>
          </a:prstGeom>
          <a:ln>
            <a:noFill/>
          </a:ln>
        </p:spPr>
      </p:pic>
      <p:sp>
        <p:nvSpPr>
          <p:cNvPr id="26" name="Rectangle 25"/>
          <p:cNvSpPr/>
          <p:nvPr/>
        </p:nvSpPr>
        <p:spPr>
          <a:xfrm>
            <a:off x="6042203" y="5862935"/>
            <a:ext cx="1021884" cy="461665"/>
          </a:xfrm>
          <a:prstGeom prst="rect">
            <a:avLst/>
          </a:prstGeom>
        </p:spPr>
        <p:txBody>
          <a:bodyPr wrap="none">
            <a:spAutoFit/>
          </a:bodyPr>
          <a:lstStyle/>
          <a:p>
            <a:r>
              <a:rPr lang="en-US" sz="2400" b="1" kern="0" dirty="0" smtClean="0">
                <a:solidFill>
                  <a:srgbClr val="000000"/>
                </a:solidFill>
                <a:latin typeface="Cambria"/>
                <a:cs typeface="Cambria"/>
              </a:rPr>
              <a:t>vegan</a:t>
            </a:r>
            <a:endParaRPr lang="en-US" sz="2400" b="1" dirty="0">
              <a:solidFill>
                <a:srgbClr val="000000"/>
              </a:solidFill>
            </a:endParaRPr>
          </a:p>
        </p:txBody>
      </p:sp>
      <p:sp>
        <p:nvSpPr>
          <p:cNvPr id="27" name="Rectangle 26"/>
          <p:cNvSpPr/>
          <p:nvPr/>
        </p:nvSpPr>
        <p:spPr>
          <a:xfrm>
            <a:off x="7185203" y="5862935"/>
            <a:ext cx="1349197" cy="461665"/>
          </a:xfrm>
          <a:prstGeom prst="rect">
            <a:avLst/>
          </a:prstGeom>
        </p:spPr>
        <p:txBody>
          <a:bodyPr wrap="none">
            <a:spAutoFit/>
          </a:bodyPr>
          <a:lstStyle/>
          <a:p>
            <a:r>
              <a:rPr lang="en-US" sz="2400" b="1" kern="0" dirty="0" smtClean="0">
                <a:solidFill>
                  <a:srgbClr val="000000"/>
                </a:solidFill>
                <a:latin typeface="Cambria"/>
                <a:cs typeface="Cambria"/>
              </a:rPr>
              <a:t>hipsters</a:t>
            </a:r>
            <a:endParaRPr lang="en-US" sz="2400" b="1" dirty="0">
              <a:solidFill>
                <a:srgbClr val="000000"/>
              </a:solidFill>
            </a:endParaRPr>
          </a:p>
        </p:txBody>
      </p:sp>
      <p:sp>
        <p:nvSpPr>
          <p:cNvPr id="28" name="Rectangle 27"/>
          <p:cNvSpPr/>
          <p:nvPr/>
        </p:nvSpPr>
        <p:spPr>
          <a:xfrm>
            <a:off x="928191" y="5486400"/>
            <a:ext cx="5070619" cy="523220"/>
          </a:xfrm>
          <a:prstGeom prst="rect">
            <a:avLst/>
          </a:prstGeom>
        </p:spPr>
        <p:txBody>
          <a:bodyPr wrap="none">
            <a:spAutoFit/>
          </a:bodyPr>
          <a:lstStyle/>
          <a:p>
            <a:r>
              <a:rPr lang="en-US" sz="2800" kern="0" dirty="0" smtClean="0">
                <a:latin typeface="Cambria"/>
                <a:cs typeface="Cambria"/>
              </a:rPr>
              <a:t>This article is recommended for</a:t>
            </a:r>
            <a:endParaRPr lang="en-US" sz="2800" dirty="0">
              <a:latin typeface="Cambria"/>
              <a:cs typeface="Cambria"/>
            </a:endParaRPr>
          </a:p>
        </p:txBody>
      </p:sp>
      <p:sp>
        <p:nvSpPr>
          <p:cNvPr id="29" name="Rectangle 28"/>
          <p:cNvSpPr/>
          <p:nvPr/>
        </p:nvSpPr>
        <p:spPr>
          <a:xfrm>
            <a:off x="749034" y="4572000"/>
            <a:ext cx="4508766" cy="707886"/>
          </a:xfrm>
          <a:prstGeom prst="rect">
            <a:avLst/>
          </a:prstGeom>
        </p:spPr>
        <p:txBody>
          <a:bodyPr wrap="none">
            <a:spAutoFit/>
          </a:bodyPr>
          <a:lstStyle/>
          <a:p>
            <a:r>
              <a:rPr lang="en-US" sz="4000" b="1" dirty="0" smtClean="0">
                <a:latin typeface="Calibri"/>
                <a:cs typeface="Calibri"/>
              </a:rPr>
              <a:t>a better explanation</a:t>
            </a:r>
            <a:endParaRPr lang="en-US" sz="4000" b="1" dirty="0">
              <a:latin typeface="Calibri"/>
              <a:cs typeface="Calibri"/>
            </a:endParaRPr>
          </a:p>
        </p:txBody>
      </p:sp>
    </p:spTree>
    <p:extLst>
      <p:ext uri="{BB962C8B-B14F-4D97-AF65-F5344CB8AC3E}">
        <p14:creationId xmlns:p14="http://schemas.microsoft.com/office/powerpoint/2010/main" val="2827040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3200400" y="2819400"/>
            <a:ext cx="2590800" cy="1066800"/>
          </a:xfrm>
          <a:prstGeom prst="roundRect">
            <a:avLst/>
          </a:prstGeom>
          <a:solidFill>
            <a:schemeClr val="accent2">
              <a:lumMod val="60000"/>
              <a:lumOff val="40000"/>
            </a:schemeClr>
          </a:solidFill>
          <a:ln w="25400" cap="flat" cmpd="sng" algn="ctr">
            <a:noFill/>
            <a:prstDash val="soli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14" name="Picture 4" descr="http://image.spreadshirt.net/image-server/image/composition/15596742/view/1/producttypecolor/1/type/png/width/378/height/378/wit-nerdy-glasses-t-shirts_desig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3012" y="2891135"/>
            <a:ext cx="683142" cy="6831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3588178" y="2891135"/>
            <a:ext cx="687633" cy="667004"/>
          </a:xfrm>
          <a:prstGeom prst="rect">
            <a:avLst/>
          </a:prstGeom>
          <a:ln>
            <a:noFill/>
          </a:ln>
        </p:spPr>
      </p:pic>
      <p:sp>
        <p:nvSpPr>
          <p:cNvPr id="16" name="Rectangle 15"/>
          <p:cNvSpPr/>
          <p:nvPr/>
        </p:nvSpPr>
        <p:spPr>
          <a:xfrm>
            <a:off x="3361412" y="3424535"/>
            <a:ext cx="1021884" cy="461665"/>
          </a:xfrm>
          <a:prstGeom prst="rect">
            <a:avLst/>
          </a:prstGeom>
        </p:spPr>
        <p:txBody>
          <a:bodyPr wrap="none">
            <a:spAutoFit/>
          </a:bodyPr>
          <a:lstStyle/>
          <a:p>
            <a:r>
              <a:rPr lang="en-US" sz="2400" b="1" kern="0" dirty="0" smtClean="0">
                <a:solidFill>
                  <a:srgbClr val="000000"/>
                </a:solidFill>
                <a:latin typeface="Cambria"/>
                <a:cs typeface="Cambria"/>
              </a:rPr>
              <a:t>vegan</a:t>
            </a:r>
            <a:endParaRPr lang="en-US" sz="2400" b="1" dirty="0">
              <a:solidFill>
                <a:srgbClr val="000000"/>
              </a:solidFill>
            </a:endParaRPr>
          </a:p>
        </p:txBody>
      </p:sp>
      <p:sp>
        <p:nvSpPr>
          <p:cNvPr id="17" name="Rectangle 16"/>
          <p:cNvSpPr/>
          <p:nvPr/>
        </p:nvSpPr>
        <p:spPr>
          <a:xfrm>
            <a:off x="4504412" y="3424535"/>
            <a:ext cx="1210588" cy="461665"/>
          </a:xfrm>
          <a:prstGeom prst="rect">
            <a:avLst/>
          </a:prstGeom>
        </p:spPr>
        <p:txBody>
          <a:bodyPr wrap="none">
            <a:spAutoFit/>
          </a:bodyPr>
          <a:lstStyle/>
          <a:p>
            <a:r>
              <a:rPr lang="en-US" sz="2400" b="1" kern="0" dirty="0" smtClean="0">
                <a:solidFill>
                  <a:srgbClr val="000000"/>
                </a:solidFill>
                <a:latin typeface="Cambria"/>
                <a:cs typeface="Cambria"/>
              </a:rPr>
              <a:t>hipster</a:t>
            </a:r>
            <a:endParaRPr lang="en-US" sz="2400" b="1" dirty="0">
              <a:solidFill>
                <a:srgbClr val="000000"/>
              </a:solidFill>
            </a:endParaRPr>
          </a:p>
        </p:txBody>
      </p:sp>
      <p:sp>
        <p:nvSpPr>
          <p:cNvPr id="18" name="Title 1"/>
          <p:cNvSpPr txBox="1">
            <a:spLocks/>
          </p:cNvSpPr>
          <p:nvPr/>
        </p:nvSpPr>
        <p:spPr bwMode="auto">
          <a:xfrm>
            <a:off x="457200" y="152400"/>
            <a:ext cx="8382000" cy="2286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dirty="0" smtClean="0">
                <a:latin typeface="Calibri"/>
                <a:ea typeface="+mj-ea"/>
                <a:cs typeface="Calibri"/>
              </a:rPr>
              <a:t>We will represent documents by </a:t>
            </a:r>
            <a:r>
              <a:rPr lang="en-US" sz="4400" b="1" kern="0" dirty="0" smtClean="0">
                <a:latin typeface="Calibri"/>
                <a:ea typeface="+mj-ea"/>
                <a:cs typeface="Calibri"/>
              </a:rPr>
              <a:t>attributes of their likely readers</a:t>
            </a:r>
            <a:endParaRPr kumimoji="0" lang="en-US" sz="4400" b="1" i="0" u="none" strike="noStrike" kern="0" cap="none" spc="0" normalizeH="0" baseline="0" noProof="0" dirty="0">
              <a:ln>
                <a:noFill/>
              </a:ln>
              <a:effectLst/>
              <a:uLnTx/>
              <a:uFillTx/>
              <a:latin typeface="Calibri"/>
              <a:ea typeface="+mj-ea"/>
              <a:cs typeface="Calibri"/>
            </a:endParaRPr>
          </a:p>
        </p:txBody>
      </p:sp>
      <p:sp>
        <p:nvSpPr>
          <p:cNvPr id="19" name="Content Placeholder 2"/>
          <p:cNvSpPr txBox="1">
            <a:spLocks/>
          </p:cNvSpPr>
          <p:nvPr/>
        </p:nvSpPr>
        <p:spPr bwMode="auto">
          <a:xfrm>
            <a:off x="-228600" y="4876800"/>
            <a:ext cx="64008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4"/>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5"/>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6"/>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7"/>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8"/>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8"/>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8"/>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8"/>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8"/>
              </a:buBlip>
              <a:defRPr>
                <a:solidFill>
                  <a:schemeClr val="tx1"/>
                </a:solidFill>
                <a:latin typeface="+mn-lt"/>
              </a:defRPr>
            </a:lvl9pPr>
          </a:lstStyle>
          <a:p>
            <a:pPr marL="0" indent="0" algn="ctr">
              <a:buFont typeface="Wingdings" pitchFamily="-112" charset="2"/>
              <a:buNone/>
            </a:pPr>
            <a:r>
              <a:rPr lang="en-US" sz="6000" b="1" dirty="0" smtClean="0"/>
              <a:t>Badges</a:t>
            </a:r>
            <a:endParaRPr lang="en-US" sz="6000" b="1" dirty="0"/>
          </a:p>
        </p:txBody>
      </p:sp>
      <p:sp>
        <p:nvSpPr>
          <p:cNvPr id="3" name="Freeform 2"/>
          <p:cNvSpPr/>
          <p:nvPr/>
        </p:nvSpPr>
        <p:spPr>
          <a:xfrm>
            <a:off x="3079750" y="4143375"/>
            <a:ext cx="952500" cy="952500"/>
          </a:xfrm>
          <a:custGeom>
            <a:avLst/>
            <a:gdLst>
              <a:gd name="connsiteX0" fmla="*/ 0 w 952500"/>
              <a:gd name="connsiteY0" fmla="*/ 952500 h 952500"/>
              <a:gd name="connsiteX1" fmla="*/ 444500 w 952500"/>
              <a:gd name="connsiteY1" fmla="*/ 730250 h 952500"/>
              <a:gd name="connsiteX2" fmla="*/ 952500 w 952500"/>
              <a:gd name="connsiteY2" fmla="*/ 0 h 952500"/>
            </a:gdLst>
            <a:ahLst/>
            <a:cxnLst>
              <a:cxn ang="0">
                <a:pos x="connsiteX0" y="connsiteY0"/>
              </a:cxn>
              <a:cxn ang="0">
                <a:pos x="connsiteX1" y="connsiteY1"/>
              </a:cxn>
              <a:cxn ang="0">
                <a:pos x="connsiteX2" y="connsiteY2"/>
              </a:cxn>
            </a:cxnLst>
            <a:rect l="l" t="t" r="r" b="b"/>
            <a:pathLst>
              <a:path w="952500" h="952500">
                <a:moveTo>
                  <a:pt x="0" y="952500"/>
                </a:moveTo>
                <a:cubicBezTo>
                  <a:pt x="142875" y="920750"/>
                  <a:pt x="285750" y="889000"/>
                  <a:pt x="444500" y="730250"/>
                </a:cubicBezTo>
                <a:cubicBezTo>
                  <a:pt x="603250" y="571500"/>
                  <a:pt x="952500" y="0"/>
                  <a:pt x="952500" y="0"/>
                </a:cubicBezTo>
              </a:path>
            </a:pathLst>
          </a:custGeom>
          <a:ln w="57150"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3571376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a:t>
            </a:r>
            <a:endParaRPr lang="en-US" dirty="0"/>
          </a:p>
        </p:txBody>
      </p:sp>
      <p:sp>
        <p:nvSpPr>
          <p:cNvPr id="3" name="Content Placeholder 2"/>
          <p:cNvSpPr>
            <a:spLocks noGrp="1"/>
          </p:cNvSpPr>
          <p:nvPr>
            <p:ph idx="1"/>
          </p:nvPr>
        </p:nvSpPr>
        <p:spPr/>
        <p:txBody>
          <a:bodyPr/>
          <a:lstStyle/>
          <a:p>
            <a:r>
              <a:rPr lang="en-US" dirty="0" smtClean="0"/>
              <a:t>Find a setting where users:</a:t>
            </a:r>
          </a:p>
          <a:p>
            <a:pPr lvl="1"/>
            <a:r>
              <a:rPr lang="en-US" dirty="0"/>
              <a:t>D</a:t>
            </a:r>
            <a:r>
              <a:rPr lang="en-US" dirty="0" smtClean="0"/>
              <a:t>escribe themselves (e.g., in a profile, on a personal website, etc.)</a:t>
            </a:r>
          </a:p>
          <a:p>
            <a:pPr lvl="1"/>
            <a:r>
              <a:rPr lang="en-US" dirty="0" smtClean="0"/>
              <a:t>Express interest in documents (e.g., by liking, sharing, etc.)</a:t>
            </a:r>
          </a:p>
          <a:p>
            <a:r>
              <a:rPr lang="en-US" dirty="0" smtClean="0"/>
              <a:t>Associate labels users give themselves with the words in the documents they read</a:t>
            </a:r>
          </a:p>
        </p:txBody>
      </p:sp>
      <p:pic>
        <p:nvPicPr>
          <p:cNvPr id="4" name="Picture 3"/>
          <p:cNvPicPr>
            <a:picLocks noChangeAspect="1"/>
          </p:cNvPicPr>
          <p:nvPr/>
        </p:nvPicPr>
        <p:blipFill>
          <a:blip r:embed="rId2"/>
          <a:stretch>
            <a:fillRect/>
          </a:stretch>
        </p:blipFill>
        <p:spPr>
          <a:xfrm>
            <a:off x="2728453" y="3886200"/>
            <a:ext cx="3687095" cy="2539999"/>
          </a:xfrm>
          <a:prstGeom prst="rect">
            <a:avLst/>
          </a:prstGeom>
        </p:spPr>
      </p:pic>
    </p:spTree>
    <p:extLst>
      <p:ext uri="{BB962C8B-B14F-4D97-AF65-F5344CB8AC3E}">
        <p14:creationId xmlns:p14="http://schemas.microsoft.com/office/powerpoint/2010/main" val="588269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95300"/>
            <a:ext cx="9144000" cy="5849539"/>
          </a:xfrm>
          <a:prstGeom prst="rect">
            <a:avLst/>
          </a:prstGeom>
        </p:spPr>
      </p:pic>
      <p:sp>
        <p:nvSpPr>
          <p:cNvPr id="6" name="Rectangle 5"/>
          <p:cNvSpPr/>
          <p:nvPr/>
        </p:nvSpPr>
        <p:spPr>
          <a:xfrm>
            <a:off x="1752600" y="990600"/>
            <a:ext cx="4114800" cy="1600200"/>
          </a:xfrm>
          <a:prstGeom prst="rect">
            <a:avLst/>
          </a:prstGeom>
          <a:noFill/>
          <a:ln w="76200"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pic>
        <p:nvPicPr>
          <p:cNvPr id="7" name="Picture 6"/>
          <p:cNvPicPr>
            <a:picLocks noChangeAspect="1"/>
          </p:cNvPicPr>
          <p:nvPr/>
        </p:nvPicPr>
        <p:blipFill>
          <a:blip r:embed="rId3"/>
          <a:stretch>
            <a:fillRect/>
          </a:stretch>
        </p:blipFill>
        <p:spPr>
          <a:xfrm>
            <a:off x="76200" y="304800"/>
            <a:ext cx="8839200" cy="3077800"/>
          </a:xfrm>
          <a:prstGeom prst="rect">
            <a:avLst/>
          </a:prstGeom>
          <a:ln w="57150" cmpd="sng">
            <a:solidFill>
              <a:schemeClr val="tx1"/>
            </a:solidFill>
          </a:ln>
        </p:spPr>
      </p:pic>
      <p:pic>
        <p:nvPicPr>
          <p:cNvPr id="5" name="Picture 4"/>
          <p:cNvPicPr>
            <a:picLocks noChangeAspect="1"/>
          </p:cNvPicPr>
          <p:nvPr/>
        </p:nvPicPr>
        <p:blipFill>
          <a:blip r:embed="rId4"/>
          <a:stretch>
            <a:fillRect/>
          </a:stretch>
        </p:blipFill>
        <p:spPr>
          <a:xfrm>
            <a:off x="0" y="3581400"/>
            <a:ext cx="9144000" cy="1530804"/>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3098800" y="4432300"/>
            <a:ext cx="6045200" cy="2425700"/>
          </a:xfrm>
          <a:prstGeom prst="rect">
            <a:avLst/>
          </a:prstGeom>
        </p:spPr>
      </p:pic>
      <p:sp>
        <p:nvSpPr>
          <p:cNvPr id="12" name="Rectangle 11"/>
          <p:cNvSpPr/>
          <p:nvPr/>
        </p:nvSpPr>
        <p:spPr>
          <a:xfrm>
            <a:off x="4191000" y="1600200"/>
            <a:ext cx="914400" cy="60960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4680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4"/>
                                        </p:tgtEl>
                                        <p:attrNameLst>
                                          <p:attrName>style.opacity</p:attrName>
                                        </p:attrNameLst>
                                      </p:cBhvr>
                                      <p:to>
                                        <p:strVal val="0.25"/>
                                      </p:to>
                                    </p:set>
                                    <p:animEffect filter="image" prLst="opacity: 0.25">
                                      <p:cBhvr rctx="IE">
                                        <p:cTn id="13" dur="indefinite"/>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62000" y="381000"/>
            <a:ext cx="7620000" cy="3724096"/>
          </a:xfrm>
          <a:prstGeom prst="rect">
            <a:avLst/>
          </a:prstGeom>
        </p:spPr>
        <p:txBody>
          <a:bodyPr wrap="square">
            <a:spAutoFit/>
          </a:bodyPr>
          <a:lstStyle/>
          <a:p>
            <a:pPr algn="ctr"/>
            <a:r>
              <a:rPr lang="en-US" sz="4400" dirty="0" smtClean="0">
                <a:solidFill>
                  <a:srgbClr val="000000"/>
                </a:solidFill>
                <a:latin typeface="Calibri"/>
                <a:cs typeface="Calibri"/>
              </a:rPr>
              <a:t>From many such tweets, we learn that someone who identifies with</a:t>
            </a:r>
          </a:p>
          <a:p>
            <a:pPr algn="ctr"/>
            <a:r>
              <a:rPr lang="en-US" sz="6000" b="1" dirty="0" smtClean="0">
                <a:solidFill>
                  <a:srgbClr val="3366FF"/>
                </a:solidFill>
                <a:latin typeface="Cambria"/>
                <a:cs typeface="Cambria"/>
              </a:rPr>
              <a:t>music</a:t>
            </a:r>
            <a:endParaRPr lang="en-US" sz="3600" b="1" dirty="0">
              <a:solidFill>
                <a:srgbClr val="3366FF"/>
              </a:solidFill>
              <a:latin typeface="Cambria"/>
              <a:cs typeface="Cambria"/>
            </a:endParaRPr>
          </a:p>
          <a:p>
            <a:pPr algn="ctr"/>
            <a:r>
              <a:rPr lang="en-US" sz="4400" dirty="0">
                <a:solidFill>
                  <a:srgbClr val="000000"/>
                </a:solidFill>
                <a:latin typeface="Calibri"/>
                <a:cs typeface="Calibri"/>
              </a:rPr>
              <a:t>r</a:t>
            </a:r>
            <a:r>
              <a:rPr lang="en-US" sz="4400" dirty="0" smtClean="0">
                <a:solidFill>
                  <a:srgbClr val="000000"/>
                </a:solidFill>
                <a:latin typeface="Calibri"/>
                <a:cs typeface="Calibri"/>
              </a:rPr>
              <a:t>eads articles with these words:</a:t>
            </a:r>
            <a:endParaRPr lang="en-US" sz="3600" dirty="0">
              <a:solidFill>
                <a:srgbClr val="000000"/>
              </a:solidFill>
              <a:latin typeface="Calibri"/>
              <a:cs typeface="Calibri"/>
            </a:endParaRPr>
          </a:p>
        </p:txBody>
      </p:sp>
      <p:pic>
        <p:nvPicPr>
          <p:cNvPr id="2" name="Picture 1" descr="music_20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193796"/>
            <a:ext cx="4876800" cy="2054604"/>
          </a:xfrm>
          <a:prstGeom prst="rect">
            <a:avLst/>
          </a:prstGeom>
        </p:spPr>
      </p:pic>
    </p:spTree>
    <p:extLst>
      <p:ext uri="{BB962C8B-B14F-4D97-AF65-F5344CB8AC3E}">
        <p14:creationId xmlns:p14="http://schemas.microsoft.com/office/powerpoint/2010/main" val="160439762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Badges as concepts</a:t>
            </a:r>
            <a:endParaRPr lang="en-US" dirty="0"/>
          </a:p>
        </p:txBody>
      </p:sp>
      <p:sp>
        <p:nvSpPr>
          <p:cNvPr id="3" name="Content Placeholder 2"/>
          <p:cNvSpPr>
            <a:spLocks noGrp="1"/>
          </p:cNvSpPr>
          <p:nvPr>
            <p:ph idx="1"/>
          </p:nvPr>
        </p:nvSpPr>
        <p:spPr/>
        <p:txBody>
          <a:bodyPr/>
          <a:lstStyle/>
          <a:p>
            <a:r>
              <a:rPr lang="en-US" dirty="0" smtClean="0"/>
              <a:t>Interpretable</a:t>
            </a:r>
          </a:p>
          <a:p>
            <a:pPr lvl="1"/>
            <a:r>
              <a:rPr lang="en-US" dirty="0" smtClean="0"/>
              <a:t>Clear labels</a:t>
            </a:r>
          </a:p>
          <a:p>
            <a:pPr lvl="1"/>
            <a:r>
              <a:rPr lang="en-US" dirty="0" smtClean="0"/>
              <a:t>Correspond to user interests</a:t>
            </a:r>
          </a:p>
          <a:p>
            <a:endParaRPr lang="en-US" dirty="0"/>
          </a:p>
          <a:p>
            <a:pPr marL="0" indent="0">
              <a:buNone/>
            </a:pPr>
            <a:endParaRPr lang="en-US" dirty="0" smtClean="0"/>
          </a:p>
        </p:txBody>
      </p:sp>
    </p:spTree>
    <p:extLst>
      <p:ext uri="{BB962C8B-B14F-4D97-AF65-F5344CB8AC3E}">
        <p14:creationId xmlns:p14="http://schemas.microsoft.com/office/powerpoint/2010/main" val="270641390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Badges as concepts</a:t>
            </a:r>
            <a:endParaRPr lang="en-US" dirty="0"/>
          </a:p>
        </p:txBody>
      </p:sp>
      <p:sp>
        <p:nvSpPr>
          <p:cNvPr id="3" name="Content Placeholder 2"/>
          <p:cNvSpPr>
            <a:spLocks noGrp="1"/>
          </p:cNvSpPr>
          <p:nvPr>
            <p:ph idx="1"/>
          </p:nvPr>
        </p:nvSpPr>
        <p:spPr/>
        <p:txBody>
          <a:bodyPr/>
          <a:lstStyle/>
          <a:p>
            <a:r>
              <a:rPr lang="en-US" dirty="0" smtClean="0"/>
              <a:t>Interpretable</a:t>
            </a:r>
          </a:p>
          <a:p>
            <a:pPr lvl="1"/>
            <a:r>
              <a:rPr lang="en-US" dirty="0" smtClean="0"/>
              <a:t>Clear labels</a:t>
            </a:r>
          </a:p>
          <a:p>
            <a:pPr lvl="1"/>
            <a:r>
              <a:rPr lang="en-US" dirty="0" smtClean="0"/>
              <a:t>Correspond to user interests</a:t>
            </a:r>
          </a:p>
          <a:p>
            <a:r>
              <a:rPr lang="en-US" dirty="0" smtClean="0"/>
              <a:t>Higher-level than words</a:t>
            </a:r>
          </a:p>
          <a:p>
            <a:endParaRPr lang="en-US" dirty="0"/>
          </a:p>
          <a:p>
            <a:pPr marL="0" indent="0">
              <a:buNone/>
            </a:pPr>
            <a:endParaRPr lang="en-US" dirty="0" smtClean="0"/>
          </a:p>
        </p:txBody>
      </p:sp>
      <p:pic>
        <p:nvPicPr>
          <p:cNvPr id="4" name="Picture 3"/>
          <p:cNvPicPr>
            <a:picLocks noChangeAspect="1"/>
          </p:cNvPicPr>
          <p:nvPr/>
        </p:nvPicPr>
        <p:blipFill>
          <a:blip r:embed="rId2"/>
          <a:stretch>
            <a:fillRect/>
          </a:stretch>
        </p:blipFill>
        <p:spPr>
          <a:xfrm>
            <a:off x="1828800" y="3276600"/>
            <a:ext cx="5638800" cy="1473200"/>
          </a:xfrm>
          <a:prstGeom prst="rect">
            <a:avLst/>
          </a:prstGeom>
          <a:ln>
            <a:solidFill>
              <a:srgbClr val="000000"/>
            </a:solidFill>
          </a:ln>
        </p:spPr>
      </p:pic>
      <p:pic>
        <p:nvPicPr>
          <p:cNvPr id="5" name="Picture 4"/>
          <p:cNvPicPr>
            <a:picLocks noChangeAspect="1"/>
          </p:cNvPicPr>
          <p:nvPr/>
        </p:nvPicPr>
        <p:blipFill>
          <a:blip r:embed="rId3"/>
          <a:stretch>
            <a:fillRect/>
          </a:stretch>
        </p:blipFill>
        <p:spPr>
          <a:xfrm>
            <a:off x="1752600" y="2819400"/>
            <a:ext cx="1600200" cy="381000"/>
          </a:xfrm>
          <a:prstGeom prst="rect">
            <a:avLst/>
          </a:prstGeom>
        </p:spPr>
      </p:pic>
      <p:pic>
        <p:nvPicPr>
          <p:cNvPr id="6" name="Picture 5" descr="haqqani_word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4876800"/>
            <a:ext cx="2892137" cy="1752600"/>
          </a:xfrm>
          <a:prstGeom prst="rect">
            <a:avLst/>
          </a:prstGeom>
        </p:spPr>
      </p:pic>
      <p:pic>
        <p:nvPicPr>
          <p:cNvPr id="7" name="Picture 6" descr="haqqani_badg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5029200"/>
            <a:ext cx="3080937" cy="1581104"/>
          </a:xfrm>
          <a:prstGeom prst="rect">
            <a:avLst/>
          </a:prstGeom>
        </p:spPr>
      </p:pic>
      <p:sp>
        <p:nvSpPr>
          <p:cNvPr id="8" name="Right Arrow 7"/>
          <p:cNvSpPr/>
          <p:nvPr/>
        </p:nvSpPr>
        <p:spPr bwMode="auto">
          <a:xfrm>
            <a:off x="4191000" y="5486400"/>
            <a:ext cx="1066800" cy="457200"/>
          </a:xfrm>
          <a:prstGeom prst="rightArrow">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1824764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Badges as concepts</a:t>
            </a:r>
            <a:endParaRPr lang="en-US" dirty="0"/>
          </a:p>
        </p:txBody>
      </p:sp>
      <p:sp>
        <p:nvSpPr>
          <p:cNvPr id="3" name="Content Placeholder 2"/>
          <p:cNvSpPr>
            <a:spLocks noGrp="1"/>
          </p:cNvSpPr>
          <p:nvPr>
            <p:ph idx="1"/>
          </p:nvPr>
        </p:nvSpPr>
        <p:spPr/>
        <p:txBody>
          <a:bodyPr/>
          <a:lstStyle/>
          <a:p>
            <a:r>
              <a:rPr lang="en-US" dirty="0" smtClean="0"/>
              <a:t>Interpretable</a:t>
            </a:r>
          </a:p>
          <a:p>
            <a:pPr lvl="1"/>
            <a:r>
              <a:rPr lang="en-US" dirty="0" smtClean="0"/>
              <a:t>Clear labels</a:t>
            </a:r>
          </a:p>
          <a:p>
            <a:pPr lvl="1"/>
            <a:r>
              <a:rPr lang="en-US" dirty="0" smtClean="0"/>
              <a:t>Correspond to user interests</a:t>
            </a:r>
          </a:p>
          <a:p>
            <a:r>
              <a:rPr lang="en-US" dirty="0" smtClean="0"/>
              <a:t>Higher-level than words</a:t>
            </a:r>
          </a:p>
          <a:p>
            <a:r>
              <a:rPr lang="en-US" dirty="0" smtClean="0"/>
              <a:t>Semantically consistent over time</a:t>
            </a:r>
          </a:p>
          <a:p>
            <a:pPr lvl="1"/>
            <a:r>
              <a:rPr lang="en-US" dirty="0" smtClean="0"/>
              <a:t>No awkward matching necessary</a:t>
            </a:r>
          </a:p>
          <a:p>
            <a:pPr lvl="1"/>
            <a:r>
              <a:rPr lang="en-US" dirty="0" smtClean="0"/>
              <a:t>Politics changes over time, but the “politics” badge is still there to explain it</a:t>
            </a:r>
          </a:p>
        </p:txBody>
      </p:sp>
    </p:spTree>
    <p:extLst>
      <p:ext uri="{BB962C8B-B14F-4D97-AF65-F5344CB8AC3E}">
        <p14:creationId xmlns:p14="http://schemas.microsoft.com/office/powerpoint/2010/main" val="120157596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3" name="Content Placeholder 2"/>
          <p:cNvSpPr>
            <a:spLocks noGrp="1"/>
          </p:cNvSpPr>
          <p:nvPr>
            <p:ph idx="1"/>
          </p:nvPr>
        </p:nvSpPr>
        <p:spPr>
          <a:xfrm>
            <a:off x="457200" y="990600"/>
            <a:ext cx="8458200" cy="5638800"/>
          </a:xfrm>
        </p:spPr>
        <p:txBody>
          <a:bodyPr/>
          <a:lstStyle/>
          <a:p>
            <a:pPr marL="0" indent="0">
              <a:buNone/>
              <a:tabLst>
                <a:tab pos="508000" algn="l"/>
              </a:tabLst>
            </a:pPr>
            <a:r>
              <a:rPr lang="en-US" b="1" dirty="0" smtClean="0"/>
              <a:t>Given:</a:t>
            </a:r>
            <a:r>
              <a:rPr lang="en-US" dirty="0" smtClean="0"/>
              <a:t> training set of tweeted news articles from a specific period of time</a:t>
            </a:r>
          </a:p>
          <a:p>
            <a:pPr marL="0" indent="0">
              <a:buNone/>
            </a:pPr>
            <a:endParaRPr lang="en-US" sz="2000" b="1" dirty="0"/>
          </a:p>
          <a:p>
            <a:pPr marL="0" indent="0">
              <a:buNone/>
              <a:tabLst>
                <a:tab pos="460375" algn="l"/>
              </a:tabLst>
            </a:pPr>
            <a:r>
              <a:rPr lang="en-US" b="1" dirty="0" smtClean="0"/>
              <a:t>1.	 </a:t>
            </a:r>
            <a:r>
              <a:rPr lang="en-US" dirty="0" smtClean="0"/>
              <a:t>Learn a </a:t>
            </a:r>
            <a:r>
              <a:rPr lang="en-US" b="1" dirty="0" smtClean="0"/>
              <a:t>badge dictionary </a:t>
            </a:r>
            <a:r>
              <a:rPr lang="en-US" dirty="0" smtClean="0"/>
              <a:t>from training set</a:t>
            </a:r>
          </a:p>
          <a:p>
            <a:pPr marL="0" indent="0">
              <a:buNone/>
              <a:tabLst>
                <a:tab pos="349250" algn="l"/>
              </a:tabLst>
            </a:pPr>
            <a:endParaRPr lang="en-US" b="1" dirty="0" smtClean="0"/>
          </a:p>
          <a:p>
            <a:pPr marL="0" indent="0">
              <a:buNone/>
              <a:tabLst>
                <a:tab pos="508000" algn="l"/>
              </a:tabLst>
            </a:pPr>
            <a:endParaRPr lang="en-US" b="1" dirty="0" smtClean="0"/>
          </a:p>
          <a:p>
            <a:pPr marL="0" indent="0">
              <a:buNone/>
              <a:tabLst>
                <a:tab pos="508000" algn="l"/>
              </a:tabLst>
            </a:pPr>
            <a:r>
              <a:rPr lang="en-US" b="1" dirty="0" smtClean="0"/>
              <a:t/>
            </a:r>
            <a:br>
              <a:rPr lang="en-US" b="1" dirty="0" smtClean="0"/>
            </a:br>
            <a:endParaRPr lang="en-US" b="1" dirty="0"/>
          </a:p>
          <a:p>
            <a:pPr marL="0" indent="0">
              <a:lnSpc>
                <a:spcPct val="80000"/>
              </a:lnSpc>
              <a:buNone/>
              <a:tabLst>
                <a:tab pos="508000" algn="l"/>
              </a:tabLst>
            </a:pPr>
            <a:r>
              <a:rPr lang="en-US" b="1" dirty="0" smtClean="0"/>
              <a:t>2. 	</a:t>
            </a:r>
            <a:r>
              <a:rPr lang="en-US" dirty="0" smtClean="0"/>
              <a:t>Use badge dictionary to </a:t>
            </a:r>
            <a:r>
              <a:rPr lang="en-US" b="1" dirty="0" smtClean="0"/>
              <a:t>sparsely</a:t>
            </a:r>
            <a:r>
              <a:rPr lang="en-US" dirty="0" smtClean="0"/>
              <a:t> </a:t>
            </a:r>
            <a:r>
              <a:rPr lang="en-US" b="1" dirty="0" smtClean="0"/>
              <a:t>code new</a:t>
            </a:r>
          </a:p>
          <a:p>
            <a:pPr marL="0" indent="0">
              <a:lnSpc>
                <a:spcPct val="80000"/>
              </a:lnSpc>
              <a:buNone/>
              <a:tabLst>
                <a:tab pos="349250" algn="l"/>
                <a:tab pos="508000" algn="l"/>
              </a:tabLst>
            </a:pPr>
            <a:r>
              <a:rPr lang="en-US" b="1" dirty="0" smtClean="0"/>
              <a:t>		documents</a:t>
            </a:r>
            <a:endParaRPr lang="en-US" dirty="0"/>
          </a:p>
          <a:p>
            <a:pPr marL="0" indent="0">
              <a:buNone/>
            </a:pPr>
            <a:endParaRPr lang="en-US" dirty="0"/>
          </a:p>
        </p:txBody>
      </p:sp>
      <p:pic>
        <p:nvPicPr>
          <p:cNvPr id="6" name="Picture 5" descr="music_20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3126996"/>
            <a:ext cx="2887252" cy="1216404"/>
          </a:xfrm>
          <a:prstGeom prst="rect">
            <a:avLst/>
          </a:prstGeom>
        </p:spPr>
      </p:pic>
      <p:sp>
        <p:nvSpPr>
          <p:cNvPr id="9" name="Rectangle 8"/>
          <p:cNvSpPr/>
          <p:nvPr/>
        </p:nvSpPr>
        <p:spPr>
          <a:xfrm>
            <a:off x="2514600" y="2743200"/>
            <a:ext cx="814721" cy="369332"/>
          </a:xfrm>
          <a:prstGeom prst="rect">
            <a:avLst/>
          </a:prstGeom>
        </p:spPr>
        <p:txBody>
          <a:bodyPr wrap="none">
            <a:spAutoFit/>
          </a:bodyPr>
          <a:lstStyle/>
          <a:p>
            <a:r>
              <a:rPr lang="en-US" b="1" dirty="0">
                <a:solidFill>
                  <a:srgbClr val="3366FF"/>
                </a:solidFill>
                <a:latin typeface="Cambria"/>
                <a:cs typeface="Cambria"/>
              </a:rPr>
              <a:t>music</a:t>
            </a:r>
            <a:endParaRPr lang="en-US" dirty="0"/>
          </a:p>
        </p:txBody>
      </p:sp>
      <p:pic>
        <p:nvPicPr>
          <p:cNvPr id="36" name="Picture 35"/>
          <p:cNvPicPr>
            <a:picLocks noChangeAspect="1"/>
          </p:cNvPicPr>
          <p:nvPr/>
        </p:nvPicPr>
        <p:blipFill>
          <a:blip r:embed="rId3"/>
          <a:stretch>
            <a:fillRect/>
          </a:stretch>
        </p:blipFill>
        <p:spPr>
          <a:xfrm>
            <a:off x="1066800" y="5867400"/>
            <a:ext cx="3048000" cy="796324"/>
          </a:xfrm>
          <a:prstGeom prst="rect">
            <a:avLst/>
          </a:prstGeom>
          <a:ln>
            <a:solidFill>
              <a:srgbClr val="000000"/>
            </a:solidFill>
          </a:ln>
        </p:spPr>
      </p:pic>
      <p:pic>
        <p:nvPicPr>
          <p:cNvPr id="38" name="Picture 37" descr="haqqani_badg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950" y="5486400"/>
            <a:ext cx="2041555" cy="1047704"/>
          </a:xfrm>
          <a:prstGeom prst="rect">
            <a:avLst/>
          </a:prstGeom>
        </p:spPr>
      </p:pic>
      <p:sp>
        <p:nvSpPr>
          <p:cNvPr id="39" name="Right Arrow 38"/>
          <p:cNvSpPr/>
          <p:nvPr/>
        </p:nvSpPr>
        <p:spPr bwMode="auto">
          <a:xfrm>
            <a:off x="4648200" y="5943600"/>
            <a:ext cx="1066800" cy="457200"/>
          </a:xfrm>
          <a:prstGeom prst="rightArrow">
            <a:avLst/>
          </a:prstGeom>
          <a:solidFill>
            <a:schemeClr val="tx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grpSp>
        <p:nvGrpSpPr>
          <p:cNvPr id="136" name="Group 135"/>
          <p:cNvGrpSpPr/>
          <p:nvPr/>
        </p:nvGrpSpPr>
        <p:grpSpPr>
          <a:xfrm>
            <a:off x="1981200" y="3124200"/>
            <a:ext cx="1447800" cy="1295400"/>
            <a:chOff x="1981200" y="3276600"/>
            <a:chExt cx="1447800" cy="1295400"/>
          </a:xfrm>
        </p:grpSpPr>
        <p:sp>
          <p:nvSpPr>
            <p:cNvPr id="41" name="Rectangle 40"/>
            <p:cNvSpPr/>
            <p:nvPr/>
          </p:nvSpPr>
          <p:spPr bwMode="auto">
            <a:xfrm>
              <a:off x="1981200" y="3276600"/>
              <a:ext cx="1447800" cy="1295400"/>
            </a:xfrm>
            <a:prstGeom prst="rect">
              <a:avLst/>
            </a:prstGeom>
            <a:no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cxnSp>
          <p:nvCxnSpPr>
            <p:cNvPr id="48" name="Straight Connector 47"/>
            <p:cNvCxnSpPr/>
            <p:nvPr/>
          </p:nvCxnSpPr>
          <p:spPr bwMode="auto">
            <a:xfrm>
              <a:off x="3276600" y="3276600"/>
              <a:ext cx="0" cy="1295400"/>
            </a:xfrm>
            <a:prstGeom prst="line">
              <a:avLst/>
            </a:prstGeom>
            <a:noFill/>
            <a:ln w="38100" cap="flat" cmpd="sng" algn="ctr">
              <a:solidFill>
                <a:srgbClr val="000000"/>
              </a:solidFill>
              <a:prstDash val="solid"/>
              <a:round/>
              <a:headEnd type="none" w="med" len="med"/>
              <a:tailEnd type="none" w="med" len="med"/>
            </a:ln>
            <a:effectLst/>
          </p:spPr>
        </p:cxnSp>
        <p:cxnSp>
          <p:nvCxnSpPr>
            <p:cNvPr id="43" name="Straight Connector 42"/>
            <p:cNvCxnSpPr/>
            <p:nvPr/>
          </p:nvCxnSpPr>
          <p:spPr bwMode="auto">
            <a:xfrm>
              <a:off x="2133600" y="3276600"/>
              <a:ext cx="0" cy="1295400"/>
            </a:xfrm>
            <a:prstGeom prst="line">
              <a:avLst/>
            </a:prstGeom>
            <a:noFill/>
            <a:ln w="38100" cap="flat" cmpd="sng" algn="ctr">
              <a:solidFill>
                <a:srgbClr val="000000"/>
              </a:solidFill>
              <a:prstDash val="solid"/>
              <a:round/>
              <a:headEnd type="none" w="med" len="med"/>
              <a:tailEnd type="none" w="med" len="med"/>
            </a:ln>
            <a:effectLst/>
          </p:spPr>
        </p:cxnSp>
        <p:cxnSp>
          <p:nvCxnSpPr>
            <p:cNvPr id="44" name="Straight Connector 43"/>
            <p:cNvCxnSpPr/>
            <p:nvPr/>
          </p:nvCxnSpPr>
          <p:spPr bwMode="auto">
            <a:xfrm>
              <a:off x="2786744" y="3276600"/>
              <a:ext cx="0" cy="1295400"/>
            </a:xfrm>
            <a:prstGeom prst="line">
              <a:avLst/>
            </a:prstGeom>
            <a:noFill/>
            <a:ln w="38100" cap="flat" cmpd="sng" algn="ctr">
              <a:solidFill>
                <a:srgbClr val="000000"/>
              </a:solidFill>
              <a:prstDash val="solid"/>
              <a:round/>
              <a:headEnd type="none" w="med" len="med"/>
              <a:tailEnd type="none" w="med" len="med"/>
            </a:ln>
            <a:effectLst/>
          </p:spPr>
        </p:cxnSp>
        <p:cxnSp>
          <p:nvCxnSpPr>
            <p:cNvPr id="45" name="Straight Connector 44"/>
            <p:cNvCxnSpPr/>
            <p:nvPr/>
          </p:nvCxnSpPr>
          <p:spPr bwMode="auto">
            <a:xfrm>
              <a:off x="2296886" y="3276600"/>
              <a:ext cx="0" cy="1295400"/>
            </a:xfrm>
            <a:prstGeom prst="line">
              <a:avLst/>
            </a:prstGeom>
            <a:noFill/>
            <a:ln w="38100" cap="flat" cmpd="sng" algn="ctr">
              <a:solidFill>
                <a:srgbClr val="000000"/>
              </a:solidFill>
              <a:prstDash val="solid"/>
              <a:round/>
              <a:headEnd type="none" w="med" len="med"/>
              <a:tailEnd type="none" w="med" len="med"/>
            </a:ln>
            <a:effectLst/>
          </p:spPr>
        </p:cxnSp>
        <p:cxnSp>
          <p:nvCxnSpPr>
            <p:cNvPr id="46" name="Straight Connector 45"/>
            <p:cNvCxnSpPr/>
            <p:nvPr/>
          </p:nvCxnSpPr>
          <p:spPr bwMode="auto">
            <a:xfrm>
              <a:off x="2460172" y="3276600"/>
              <a:ext cx="0" cy="1295400"/>
            </a:xfrm>
            <a:prstGeom prst="line">
              <a:avLst/>
            </a:prstGeom>
            <a:noFill/>
            <a:ln w="38100" cap="flat" cmpd="sng" algn="ctr">
              <a:solidFill>
                <a:srgbClr val="000000"/>
              </a:solidFill>
              <a:prstDash val="solid"/>
              <a:round/>
              <a:headEnd type="none" w="med" len="med"/>
              <a:tailEnd type="none" w="med" len="med"/>
            </a:ln>
            <a:effectLst/>
          </p:spPr>
        </p:cxnSp>
        <p:cxnSp>
          <p:nvCxnSpPr>
            <p:cNvPr id="47" name="Straight Connector 46"/>
            <p:cNvCxnSpPr/>
            <p:nvPr/>
          </p:nvCxnSpPr>
          <p:spPr bwMode="auto">
            <a:xfrm>
              <a:off x="2623458" y="3276600"/>
              <a:ext cx="0" cy="1295400"/>
            </a:xfrm>
            <a:prstGeom prst="line">
              <a:avLst/>
            </a:prstGeom>
            <a:noFill/>
            <a:ln w="38100" cap="flat" cmpd="sng" algn="ctr">
              <a:solidFill>
                <a:srgbClr val="000000"/>
              </a:solidFill>
              <a:prstDash val="solid"/>
              <a:round/>
              <a:headEnd type="none" w="med" len="med"/>
              <a:tailEnd type="none" w="med" len="med"/>
            </a:ln>
            <a:effectLst/>
          </p:spPr>
        </p:cxnSp>
        <p:cxnSp>
          <p:nvCxnSpPr>
            <p:cNvPr id="49" name="Straight Connector 48"/>
            <p:cNvCxnSpPr/>
            <p:nvPr/>
          </p:nvCxnSpPr>
          <p:spPr bwMode="auto">
            <a:xfrm>
              <a:off x="2950030" y="3276600"/>
              <a:ext cx="0" cy="1295400"/>
            </a:xfrm>
            <a:prstGeom prst="line">
              <a:avLst/>
            </a:prstGeom>
            <a:noFill/>
            <a:ln w="38100" cap="flat" cmpd="sng" algn="ctr">
              <a:solidFill>
                <a:srgbClr val="000000"/>
              </a:solidFill>
              <a:prstDash val="solid"/>
              <a:round/>
              <a:headEnd type="none" w="med" len="med"/>
              <a:tailEnd type="none" w="med" len="med"/>
            </a:ln>
            <a:effectLst/>
          </p:spPr>
        </p:cxnSp>
        <p:cxnSp>
          <p:nvCxnSpPr>
            <p:cNvPr id="50" name="Straight Connector 49"/>
            <p:cNvCxnSpPr/>
            <p:nvPr/>
          </p:nvCxnSpPr>
          <p:spPr bwMode="auto">
            <a:xfrm>
              <a:off x="3113316" y="3276600"/>
              <a:ext cx="0" cy="1295400"/>
            </a:xfrm>
            <a:prstGeom prst="line">
              <a:avLst/>
            </a:prstGeom>
            <a:noFill/>
            <a:ln w="38100" cap="flat" cmpd="sng" algn="ctr">
              <a:solidFill>
                <a:srgbClr val="000000"/>
              </a:solidFill>
              <a:prstDash val="solid"/>
              <a:round/>
              <a:headEnd type="none" w="med" len="med"/>
              <a:tailEnd type="none" w="med" len="med"/>
            </a:ln>
            <a:effectLst/>
          </p:spPr>
        </p:cxnSp>
        <p:cxnSp>
          <p:nvCxnSpPr>
            <p:cNvPr id="53" name="Straight Connector 52"/>
            <p:cNvCxnSpPr/>
            <p:nvPr/>
          </p:nvCxnSpPr>
          <p:spPr bwMode="auto">
            <a:xfrm flipH="1">
              <a:off x="1981200" y="3429001"/>
              <a:ext cx="1447800" cy="0"/>
            </a:xfrm>
            <a:prstGeom prst="line">
              <a:avLst/>
            </a:prstGeom>
            <a:noFill/>
            <a:ln w="38100" cap="flat" cmpd="sng" algn="ctr">
              <a:solidFill>
                <a:srgbClr val="000000"/>
              </a:solidFill>
              <a:prstDash val="solid"/>
              <a:round/>
              <a:headEnd type="none" w="med" len="med"/>
              <a:tailEnd type="none" w="med" len="med"/>
            </a:ln>
            <a:effectLst/>
          </p:spPr>
        </p:cxnSp>
        <p:cxnSp>
          <p:nvCxnSpPr>
            <p:cNvPr id="54" name="Straight Connector 53"/>
            <p:cNvCxnSpPr/>
            <p:nvPr/>
          </p:nvCxnSpPr>
          <p:spPr bwMode="auto">
            <a:xfrm flipH="1">
              <a:off x="1981200" y="4082145"/>
              <a:ext cx="1447800" cy="0"/>
            </a:xfrm>
            <a:prstGeom prst="line">
              <a:avLst/>
            </a:prstGeom>
            <a:noFill/>
            <a:ln w="38100" cap="flat" cmpd="sng" algn="ctr">
              <a:solidFill>
                <a:srgbClr val="000000"/>
              </a:solidFill>
              <a:prstDash val="solid"/>
              <a:round/>
              <a:headEnd type="none" w="med" len="med"/>
              <a:tailEnd type="none" w="med" len="med"/>
            </a:ln>
            <a:effectLst/>
          </p:spPr>
        </p:cxnSp>
        <p:cxnSp>
          <p:nvCxnSpPr>
            <p:cNvPr id="55" name="Straight Connector 54"/>
            <p:cNvCxnSpPr/>
            <p:nvPr/>
          </p:nvCxnSpPr>
          <p:spPr bwMode="auto">
            <a:xfrm flipH="1">
              <a:off x="1981200" y="3592287"/>
              <a:ext cx="1447800" cy="0"/>
            </a:xfrm>
            <a:prstGeom prst="line">
              <a:avLst/>
            </a:prstGeom>
            <a:noFill/>
            <a:ln w="38100" cap="flat" cmpd="sng" algn="ctr">
              <a:solidFill>
                <a:srgbClr val="000000"/>
              </a:solidFill>
              <a:prstDash val="solid"/>
              <a:round/>
              <a:headEnd type="none" w="med" len="med"/>
              <a:tailEnd type="none" w="med" len="med"/>
            </a:ln>
            <a:effectLst/>
          </p:spPr>
        </p:cxnSp>
        <p:cxnSp>
          <p:nvCxnSpPr>
            <p:cNvPr id="56" name="Straight Connector 55"/>
            <p:cNvCxnSpPr/>
            <p:nvPr/>
          </p:nvCxnSpPr>
          <p:spPr bwMode="auto">
            <a:xfrm flipH="1">
              <a:off x="1981200" y="3755573"/>
              <a:ext cx="1447800" cy="0"/>
            </a:xfrm>
            <a:prstGeom prst="line">
              <a:avLst/>
            </a:prstGeom>
            <a:noFill/>
            <a:ln w="38100" cap="flat" cmpd="sng" algn="ctr">
              <a:solidFill>
                <a:srgbClr val="000000"/>
              </a:solidFill>
              <a:prstDash val="solid"/>
              <a:round/>
              <a:headEnd type="none" w="med" len="med"/>
              <a:tailEnd type="none" w="med" len="med"/>
            </a:ln>
            <a:effectLst/>
          </p:spPr>
        </p:cxnSp>
        <p:cxnSp>
          <p:nvCxnSpPr>
            <p:cNvPr id="57" name="Straight Connector 56"/>
            <p:cNvCxnSpPr/>
            <p:nvPr/>
          </p:nvCxnSpPr>
          <p:spPr bwMode="auto">
            <a:xfrm flipH="1">
              <a:off x="1981200" y="3918859"/>
              <a:ext cx="1447800" cy="0"/>
            </a:xfrm>
            <a:prstGeom prst="line">
              <a:avLst/>
            </a:prstGeom>
            <a:noFill/>
            <a:ln w="38100" cap="flat" cmpd="sng" algn="ctr">
              <a:solidFill>
                <a:srgbClr val="000000"/>
              </a:solidFill>
              <a:prstDash val="solid"/>
              <a:round/>
              <a:headEnd type="none" w="med" len="med"/>
              <a:tailEnd type="none" w="med" len="med"/>
            </a:ln>
            <a:effectLst/>
          </p:spPr>
        </p:cxnSp>
        <p:cxnSp>
          <p:nvCxnSpPr>
            <p:cNvPr id="58" name="Straight Connector 57"/>
            <p:cNvCxnSpPr/>
            <p:nvPr/>
          </p:nvCxnSpPr>
          <p:spPr bwMode="auto">
            <a:xfrm flipH="1">
              <a:off x="1981200" y="4245431"/>
              <a:ext cx="1447800" cy="0"/>
            </a:xfrm>
            <a:prstGeom prst="line">
              <a:avLst/>
            </a:prstGeom>
            <a:noFill/>
            <a:ln w="38100" cap="flat" cmpd="sng" algn="ctr">
              <a:solidFill>
                <a:srgbClr val="000000"/>
              </a:solidFill>
              <a:prstDash val="solid"/>
              <a:round/>
              <a:headEnd type="none" w="med" len="med"/>
              <a:tailEnd type="none" w="med" len="med"/>
            </a:ln>
            <a:effectLst/>
          </p:spPr>
        </p:cxnSp>
        <p:cxnSp>
          <p:nvCxnSpPr>
            <p:cNvPr id="59" name="Straight Connector 58"/>
            <p:cNvCxnSpPr/>
            <p:nvPr/>
          </p:nvCxnSpPr>
          <p:spPr bwMode="auto">
            <a:xfrm flipH="1">
              <a:off x="1981200" y="4408717"/>
              <a:ext cx="1447800" cy="0"/>
            </a:xfrm>
            <a:prstGeom prst="line">
              <a:avLst/>
            </a:prstGeom>
            <a:noFill/>
            <a:ln w="38100" cap="flat" cmpd="sng" algn="ctr">
              <a:solidFill>
                <a:srgbClr val="000000"/>
              </a:solidFill>
              <a:prstDash val="solid"/>
              <a:round/>
              <a:headEnd type="none" w="med" len="med"/>
              <a:tailEnd type="none" w="med" len="med"/>
            </a:ln>
            <a:effectLst/>
          </p:spPr>
        </p:cxnSp>
      </p:grpSp>
      <p:sp>
        <p:nvSpPr>
          <p:cNvPr id="137" name="TextBox 136"/>
          <p:cNvSpPr txBox="1"/>
          <p:nvPr/>
        </p:nvSpPr>
        <p:spPr>
          <a:xfrm>
            <a:off x="2286000" y="4419600"/>
            <a:ext cx="941972" cy="369332"/>
          </a:xfrm>
          <a:prstGeom prst="rect">
            <a:avLst/>
          </a:prstGeom>
          <a:noFill/>
        </p:spPr>
        <p:txBody>
          <a:bodyPr wrap="none" rtlCol="0">
            <a:spAutoFit/>
          </a:bodyPr>
          <a:lstStyle/>
          <a:p>
            <a:r>
              <a:rPr lang="en-US" dirty="0" smtClean="0"/>
              <a:t>badges</a:t>
            </a:r>
            <a:endParaRPr lang="en-US" dirty="0"/>
          </a:p>
        </p:txBody>
      </p:sp>
      <p:sp>
        <p:nvSpPr>
          <p:cNvPr id="138" name="TextBox 137"/>
          <p:cNvSpPr txBox="1"/>
          <p:nvPr/>
        </p:nvSpPr>
        <p:spPr>
          <a:xfrm rot="16200000">
            <a:off x="1313718" y="3574750"/>
            <a:ext cx="813231" cy="369332"/>
          </a:xfrm>
          <a:prstGeom prst="rect">
            <a:avLst/>
          </a:prstGeom>
          <a:noFill/>
        </p:spPr>
        <p:txBody>
          <a:bodyPr wrap="none" rtlCol="0">
            <a:spAutoFit/>
          </a:bodyPr>
          <a:lstStyle/>
          <a:p>
            <a:r>
              <a:rPr lang="en-US" dirty="0" smtClean="0"/>
              <a:t>words</a:t>
            </a:r>
            <a:endParaRPr lang="en-US" dirty="0"/>
          </a:p>
        </p:txBody>
      </p:sp>
      <p:sp>
        <p:nvSpPr>
          <p:cNvPr id="139" name="Rectangle 138"/>
          <p:cNvSpPr/>
          <p:nvPr/>
        </p:nvSpPr>
        <p:spPr bwMode="auto">
          <a:xfrm>
            <a:off x="2941052" y="3124200"/>
            <a:ext cx="169779" cy="1295400"/>
          </a:xfrm>
          <a:prstGeom prst="rect">
            <a:avLst/>
          </a:prstGeom>
          <a:solidFill>
            <a:srgbClr val="3366FF"/>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40" name="Freeform 139"/>
          <p:cNvSpPr/>
          <p:nvPr/>
        </p:nvSpPr>
        <p:spPr>
          <a:xfrm>
            <a:off x="3355474" y="2899694"/>
            <a:ext cx="1537368" cy="885751"/>
          </a:xfrm>
          <a:custGeom>
            <a:avLst/>
            <a:gdLst>
              <a:gd name="connsiteX0" fmla="*/ 0 w 1537368"/>
              <a:gd name="connsiteY0" fmla="*/ 41359 h 885751"/>
              <a:gd name="connsiteX1" fmla="*/ 548105 w 1537368"/>
              <a:gd name="connsiteY1" fmla="*/ 81464 h 885751"/>
              <a:gd name="connsiteX2" fmla="*/ 842210 w 1537368"/>
              <a:gd name="connsiteY2" fmla="*/ 776622 h 885751"/>
              <a:gd name="connsiteX3" fmla="*/ 1537368 w 1537368"/>
              <a:gd name="connsiteY3" fmla="*/ 883569 h 885751"/>
            </a:gdLst>
            <a:ahLst/>
            <a:cxnLst>
              <a:cxn ang="0">
                <a:pos x="connsiteX0" y="connsiteY0"/>
              </a:cxn>
              <a:cxn ang="0">
                <a:pos x="connsiteX1" y="connsiteY1"/>
              </a:cxn>
              <a:cxn ang="0">
                <a:pos x="connsiteX2" y="connsiteY2"/>
              </a:cxn>
              <a:cxn ang="0">
                <a:pos x="connsiteX3" y="connsiteY3"/>
              </a:cxn>
            </a:cxnLst>
            <a:rect l="l" t="t" r="r" b="b"/>
            <a:pathLst>
              <a:path w="1537368" h="885751">
                <a:moveTo>
                  <a:pt x="0" y="41359"/>
                </a:moveTo>
                <a:cubicBezTo>
                  <a:pt x="203868" y="139"/>
                  <a:pt x="407737" y="-41080"/>
                  <a:pt x="548105" y="81464"/>
                </a:cubicBezTo>
                <a:cubicBezTo>
                  <a:pt x="688473" y="204008"/>
                  <a:pt x="677333" y="642938"/>
                  <a:pt x="842210" y="776622"/>
                </a:cubicBezTo>
                <a:cubicBezTo>
                  <a:pt x="1007087" y="910306"/>
                  <a:pt x="1537368" y="883569"/>
                  <a:pt x="1537368" y="883569"/>
                </a:cubicBezTo>
              </a:path>
            </a:pathLst>
          </a:custGeom>
          <a:ln w="38100" cmpd="sng">
            <a:solidFill>
              <a:srgbClr val="3366FF"/>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3892975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9" grpId="0" animBg="1"/>
      <p:bldP spid="137" grpId="0"/>
      <p:bldP spid="138" grpId="0"/>
      <p:bldP spid="139" grpId="0" animBg="1"/>
      <p:bldP spid="14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the dictionary</a:t>
            </a:r>
            <a:endParaRPr lang="en-US" dirty="0"/>
          </a:p>
        </p:txBody>
      </p:sp>
      <p:sp>
        <p:nvSpPr>
          <p:cNvPr id="3" name="Content Placeholder 2"/>
          <p:cNvSpPr>
            <a:spLocks noGrp="1"/>
          </p:cNvSpPr>
          <p:nvPr>
            <p:ph idx="1"/>
          </p:nvPr>
        </p:nvSpPr>
        <p:spPr/>
        <p:txBody>
          <a:bodyPr/>
          <a:lstStyle/>
          <a:p>
            <a:r>
              <a:rPr lang="en-US" dirty="0" smtClean="0"/>
              <a:t>Training data: </a:t>
            </a:r>
            <a:endParaRPr lang="en-US"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600200"/>
            <a:ext cx="5468075" cy="429601"/>
          </a:xfrm>
          <a:prstGeom prst="rect">
            <a:avLst/>
          </a:prstGeom>
        </p:spPr>
      </p:pic>
      <p:sp>
        <p:nvSpPr>
          <p:cNvPr id="5" name="Rectangle 4"/>
          <p:cNvSpPr/>
          <p:nvPr/>
        </p:nvSpPr>
        <p:spPr>
          <a:xfrm>
            <a:off x="152400" y="2200870"/>
            <a:ext cx="1904999" cy="923330"/>
          </a:xfrm>
          <a:prstGeom prst="rect">
            <a:avLst/>
          </a:prstGeom>
          <a:ln>
            <a:noFill/>
          </a:ln>
        </p:spPr>
        <p:txBody>
          <a:bodyPr wrap="square">
            <a:spAutoFit/>
          </a:bodyPr>
          <a:lstStyle/>
          <a:p>
            <a:pPr algn="ctr"/>
            <a:r>
              <a:rPr lang="en-US" dirty="0" smtClean="0">
                <a:latin typeface="Calibri"/>
                <a:cs typeface="Calibri"/>
              </a:rPr>
              <a:t>Bag-of-words representation of document</a:t>
            </a:r>
            <a:endParaRPr lang="en-US" dirty="0">
              <a:latin typeface="Calibri"/>
              <a:cs typeface="Calibri"/>
            </a:endParaRPr>
          </a:p>
        </p:txBody>
      </p:sp>
      <p:pic>
        <p:nvPicPr>
          <p:cNvPr id="6" name="Picture 5"/>
          <p:cNvPicPr>
            <a:picLocks noChangeAspect="1"/>
          </p:cNvPicPr>
          <p:nvPr/>
        </p:nvPicPr>
        <p:blipFill>
          <a:blip r:embed="rId3"/>
          <a:stretch>
            <a:fillRect/>
          </a:stretch>
        </p:blipFill>
        <p:spPr>
          <a:xfrm>
            <a:off x="228600" y="3657600"/>
            <a:ext cx="3956283" cy="1587500"/>
          </a:xfrm>
          <a:prstGeom prst="rect">
            <a:avLst/>
          </a:prstGeom>
        </p:spPr>
      </p:pic>
      <p:sp>
        <p:nvSpPr>
          <p:cNvPr id="7" name="Rectangle 6"/>
          <p:cNvSpPr/>
          <p:nvPr/>
        </p:nvSpPr>
        <p:spPr>
          <a:xfrm>
            <a:off x="2895600" y="2362200"/>
            <a:ext cx="1904999" cy="923330"/>
          </a:xfrm>
          <a:prstGeom prst="rect">
            <a:avLst/>
          </a:prstGeom>
          <a:ln>
            <a:noFill/>
          </a:ln>
        </p:spPr>
        <p:txBody>
          <a:bodyPr wrap="square">
            <a:spAutoFit/>
          </a:bodyPr>
          <a:lstStyle/>
          <a:p>
            <a:pPr algn="ctr"/>
            <a:r>
              <a:rPr lang="en-US" dirty="0" smtClean="0">
                <a:latin typeface="Calibri"/>
                <a:cs typeface="Calibri"/>
              </a:rPr>
              <a:t>Identifies badges in Twitter profile of tweeter</a:t>
            </a:r>
            <a:endParaRPr lang="en-US" dirty="0">
              <a:latin typeface="Calibri"/>
              <a:cs typeface="Calibri"/>
            </a:endParaRPr>
          </a:p>
        </p:txBody>
      </p:sp>
      <p:sp>
        <p:nvSpPr>
          <p:cNvPr id="13" name="Freeform 12"/>
          <p:cNvSpPr/>
          <p:nvPr/>
        </p:nvSpPr>
        <p:spPr>
          <a:xfrm>
            <a:off x="1905000" y="2057400"/>
            <a:ext cx="355600" cy="365760"/>
          </a:xfrm>
          <a:custGeom>
            <a:avLst/>
            <a:gdLst>
              <a:gd name="connsiteX0" fmla="*/ 0 w 355600"/>
              <a:gd name="connsiteY0" fmla="*/ 365760 h 365760"/>
              <a:gd name="connsiteX1" fmla="*/ 223520 w 355600"/>
              <a:gd name="connsiteY1" fmla="*/ 264160 h 365760"/>
              <a:gd name="connsiteX2" fmla="*/ 355600 w 355600"/>
              <a:gd name="connsiteY2" fmla="*/ 0 h 365760"/>
            </a:gdLst>
            <a:ahLst/>
            <a:cxnLst>
              <a:cxn ang="0">
                <a:pos x="connsiteX0" y="connsiteY0"/>
              </a:cxn>
              <a:cxn ang="0">
                <a:pos x="connsiteX1" y="connsiteY1"/>
              </a:cxn>
              <a:cxn ang="0">
                <a:pos x="connsiteX2" y="connsiteY2"/>
              </a:cxn>
            </a:cxnLst>
            <a:rect l="l" t="t" r="r" b="b"/>
            <a:pathLst>
              <a:path w="355600" h="365760">
                <a:moveTo>
                  <a:pt x="0" y="365760"/>
                </a:moveTo>
                <a:cubicBezTo>
                  <a:pt x="82126" y="345440"/>
                  <a:pt x="164253" y="325120"/>
                  <a:pt x="223520" y="264160"/>
                </a:cubicBezTo>
                <a:cubicBezTo>
                  <a:pt x="282787" y="203200"/>
                  <a:pt x="355600" y="0"/>
                  <a:pt x="355600" y="0"/>
                </a:cubicBezTo>
              </a:path>
            </a:pathLst>
          </a:custGeom>
          <a:ln w="28575"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4" name="Freeform 13"/>
          <p:cNvSpPr/>
          <p:nvPr/>
        </p:nvSpPr>
        <p:spPr>
          <a:xfrm>
            <a:off x="3017887" y="2062480"/>
            <a:ext cx="141873" cy="426720"/>
          </a:xfrm>
          <a:custGeom>
            <a:avLst/>
            <a:gdLst>
              <a:gd name="connsiteX0" fmla="*/ 141873 w 141873"/>
              <a:gd name="connsiteY0" fmla="*/ 426720 h 426720"/>
              <a:gd name="connsiteX1" fmla="*/ 9793 w 141873"/>
              <a:gd name="connsiteY1" fmla="*/ 223520 h 426720"/>
              <a:gd name="connsiteX2" fmla="*/ 19953 w 141873"/>
              <a:gd name="connsiteY2" fmla="*/ 0 h 426720"/>
            </a:gdLst>
            <a:ahLst/>
            <a:cxnLst>
              <a:cxn ang="0">
                <a:pos x="connsiteX0" y="connsiteY0"/>
              </a:cxn>
              <a:cxn ang="0">
                <a:pos x="connsiteX1" y="connsiteY1"/>
              </a:cxn>
              <a:cxn ang="0">
                <a:pos x="connsiteX2" y="connsiteY2"/>
              </a:cxn>
            </a:cxnLst>
            <a:rect l="l" t="t" r="r" b="b"/>
            <a:pathLst>
              <a:path w="141873" h="426720">
                <a:moveTo>
                  <a:pt x="141873" y="426720"/>
                </a:moveTo>
                <a:cubicBezTo>
                  <a:pt x="85993" y="360680"/>
                  <a:pt x="30113" y="294640"/>
                  <a:pt x="9793" y="223520"/>
                </a:cubicBezTo>
                <a:cubicBezTo>
                  <a:pt x="-10527" y="152400"/>
                  <a:pt x="4713" y="76200"/>
                  <a:pt x="19953" y="0"/>
                </a:cubicBezTo>
              </a:path>
            </a:pathLst>
          </a:custGeom>
          <a:ln w="28575"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pic>
        <p:nvPicPr>
          <p:cNvPr id="16" name="Picture 15"/>
          <p:cNvPicPr>
            <a:picLocks noChangeAspect="1"/>
          </p:cNvPicPr>
          <p:nvPr/>
        </p:nvPicPr>
        <p:blipFill>
          <a:blip r:embed="rId4"/>
          <a:stretch>
            <a:fillRect/>
          </a:stretch>
        </p:blipFill>
        <p:spPr>
          <a:xfrm>
            <a:off x="304800" y="5410200"/>
            <a:ext cx="3805870" cy="1325200"/>
          </a:xfrm>
          <a:prstGeom prst="rect">
            <a:avLst/>
          </a:prstGeom>
          <a:ln w="57150" cmpd="sng">
            <a:solidFill>
              <a:schemeClr val="tx1"/>
            </a:solidFill>
          </a:ln>
        </p:spPr>
      </p:pic>
      <p:grpSp>
        <p:nvGrpSpPr>
          <p:cNvPr id="40" name="Group 39"/>
          <p:cNvGrpSpPr/>
          <p:nvPr/>
        </p:nvGrpSpPr>
        <p:grpSpPr>
          <a:xfrm>
            <a:off x="4800600" y="3657600"/>
            <a:ext cx="2763519" cy="1447800"/>
            <a:chOff x="4800600" y="3657600"/>
            <a:chExt cx="2763519" cy="1447800"/>
          </a:xfrm>
        </p:grpSpPr>
        <p:sp>
          <p:nvSpPr>
            <p:cNvPr id="17" name="Rectangle 16"/>
            <p:cNvSpPr/>
            <p:nvPr/>
          </p:nvSpPr>
          <p:spPr bwMode="auto">
            <a:xfrm>
              <a:off x="5562600" y="3657600"/>
              <a:ext cx="152400" cy="1447800"/>
            </a:xfrm>
            <a:prstGeom prst="rect">
              <a:avLst/>
            </a:prstGeom>
            <a:no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8" name="Rectangle 17"/>
            <p:cNvSpPr/>
            <p:nvPr/>
          </p:nvSpPr>
          <p:spPr bwMode="auto">
            <a:xfrm>
              <a:off x="5562600" y="3886200"/>
              <a:ext cx="152400" cy="152400"/>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9" name="Rectangle 18"/>
            <p:cNvSpPr/>
            <p:nvPr/>
          </p:nvSpPr>
          <p:spPr bwMode="auto">
            <a:xfrm>
              <a:off x="5562600" y="4191000"/>
              <a:ext cx="152400" cy="152400"/>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0" name="Rectangle 19"/>
            <p:cNvSpPr/>
            <p:nvPr/>
          </p:nvSpPr>
          <p:spPr bwMode="auto">
            <a:xfrm>
              <a:off x="5562600" y="4800600"/>
              <a:ext cx="152400" cy="152400"/>
            </a:xfrm>
            <a:prstGeom prst="rect">
              <a:avLst/>
            </a:prstGeom>
            <a:solidFill>
              <a:schemeClr val="bg2">
                <a:lumMod val="75000"/>
                <a:lumOff val="2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1" name="Rectangle 20"/>
            <p:cNvSpPr/>
            <p:nvPr/>
          </p:nvSpPr>
          <p:spPr bwMode="auto">
            <a:xfrm>
              <a:off x="5562600" y="4343400"/>
              <a:ext cx="152400" cy="152400"/>
            </a:xfrm>
            <a:prstGeom prst="rect">
              <a:avLst/>
            </a:prstGeom>
            <a:solidFill>
              <a:schemeClr val="bg2">
                <a:lumMod val="25000"/>
                <a:lumOff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pic>
          <p:nvPicPr>
            <p:cNvPr id="22" name="Picture 2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4114800"/>
              <a:ext cx="297942" cy="350520"/>
            </a:xfrm>
            <a:prstGeom prst="rect">
              <a:avLst/>
            </a:prstGeom>
          </p:spPr>
        </p:pic>
        <p:sp>
          <p:nvSpPr>
            <p:cNvPr id="23" name="Rectangle 22"/>
            <p:cNvSpPr/>
            <p:nvPr/>
          </p:nvSpPr>
          <p:spPr>
            <a:xfrm>
              <a:off x="5659120" y="4038600"/>
              <a:ext cx="1904999" cy="369332"/>
            </a:xfrm>
            <a:prstGeom prst="rect">
              <a:avLst/>
            </a:prstGeom>
            <a:ln>
              <a:noFill/>
            </a:ln>
          </p:spPr>
          <p:txBody>
            <a:bodyPr wrap="square">
              <a:spAutoFit/>
            </a:bodyPr>
            <a:lstStyle/>
            <a:p>
              <a:r>
                <a:rPr lang="en-US" dirty="0" smtClean="0">
                  <a:latin typeface="Calibri"/>
                  <a:cs typeface="Calibri"/>
                </a:rPr>
                <a:t>Fleetwood Mac</a:t>
              </a:r>
              <a:endParaRPr lang="en-US" dirty="0">
                <a:latin typeface="Calibri"/>
                <a:cs typeface="Calibri"/>
              </a:endParaRPr>
            </a:p>
          </p:txBody>
        </p:sp>
        <p:sp>
          <p:nvSpPr>
            <p:cNvPr id="24" name="Rectangle 23"/>
            <p:cNvSpPr/>
            <p:nvPr/>
          </p:nvSpPr>
          <p:spPr>
            <a:xfrm>
              <a:off x="5659120" y="4659868"/>
              <a:ext cx="1904999" cy="369332"/>
            </a:xfrm>
            <a:prstGeom prst="rect">
              <a:avLst/>
            </a:prstGeom>
            <a:ln>
              <a:noFill/>
            </a:ln>
          </p:spPr>
          <p:txBody>
            <a:bodyPr wrap="square">
              <a:spAutoFit/>
            </a:bodyPr>
            <a:lstStyle/>
            <a:p>
              <a:r>
                <a:rPr lang="en-US" dirty="0" smtClean="0">
                  <a:latin typeface="Calibri"/>
                  <a:cs typeface="Calibri"/>
                </a:rPr>
                <a:t>Nicks</a:t>
              </a:r>
              <a:endParaRPr lang="en-US" dirty="0">
                <a:latin typeface="Calibri"/>
                <a:cs typeface="Calibri"/>
              </a:endParaRPr>
            </a:p>
          </p:txBody>
        </p:sp>
        <p:sp>
          <p:nvSpPr>
            <p:cNvPr id="25" name="Rectangle 24"/>
            <p:cNvSpPr/>
            <p:nvPr/>
          </p:nvSpPr>
          <p:spPr>
            <a:xfrm>
              <a:off x="5659120" y="4248388"/>
              <a:ext cx="1904999" cy="369332"/>
            </a:xfrm>
            <a:prstGeom prst="rect">
              <a:avLst/>
            </a:prstGeom>
            <a:ln>
              <a:noFill/>
            </a:ln>
          </p:spPr>
          <p:txBody>
            <a:bodyPr wrap="square">
              <a:spAutoFit/>
            </a:bodyPr>
            <a:lstStyle/>
            <a:p>
              <a:r>
                <a:rPr lang="en-US" dirty="0" smtClean="0">
                  <a:latin typeface="Calibri"/>
                  <a:cs typeface="Calibri"/>
                </a:rPr>
                <a:t>love</a:t>
              </a:r>
              <a:endParaRPr lang="en-US" dirty="0">
                <a:latin typeface="Calibri"/>
                <a:cs typeface="Calibri"/>
              </a:endParaRPr>
            </a:p>
          </p:txBody>
        </p:sp>
        <p:sp>
          <p:nvSpPr>
            <p:cNvPr id="26" name="Rectangle 25"/>
            <p:cNvSpPr/>
            <p:nvPr/>
          </p:nvSpPr>
          <p:spPr>
            <a:xfrm>
              <a:off x="5659120" y="3733800"/>
              <a:ext cx="1904999" cy="369332"/>
            </a:xfrm>
            <a:prstGeom prst="rect">
              <a:avLst/>
            </a:prstGeom>
            <a:ln>
              <a:noFill/>
            </a:ln>
          </p:spPr>
          <p:txBody>
            <a:bodyPr wrap="square">
              <a:spAutoFit/>
            </a:bodyPr>
            <a:lstStyle/>
            <a:p>
              <a:r>
                <a:rPr lang="en-US" dirty="0" smtClean="0">
                  <a:latin typeface="Calibri"/>
                  <a:cs typeface="Calibri"/>
                </a:rPr>
                <a:t>album</a:t>
              </a:r>
              <a:endParaRPr lang="en-US" dirty="0">
                <a:latin typeface="Calibri"/>
                <a:cs typeface="Calibri"/>
              </a:endParaRPr>
            </a:p>
          </p:txBody>
        </p:sp>
      </p:grpSp>
      <p:grpSp>
        <p:nvGrpSpPr>
          <p:cNvPr id="41" name="Group 40"/>
          <p:cNvGrpSpPr/>
          <p:nvPr/>
        </p:nvGrpSpPr>
        <p:grpSpPr>
          <a:xfrm>
            <a:off x="4800600" y="5257800"/>
            <a:ext cx="2763519" cy="1447800"/>
            <a:chOff x="4800600" y="5257800"/>
            <a:chExt cx="2763519" cy="1447800"/>
          </a:xfrm>
        </p:grpSpPr>
        <p:sp>
          <p:nvSpPr>
            <p:cNvPr id="27" name="Rectangle 26"/>
            <p:cNvSpPr/>
            <p:nvPr/>
          </p:nvSpPr>
          <p:spPr bwMode="auto">
            <a:xfrm>
              <a:off x="5572760" y="5257800"/>
              <a:ext cx="152400" cy="1447800"/>
            </a:xfrm>
            <a:prstGeom prst="rect">
              <a:avLst/>
            </a:prstGeom>
            <a:no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8" name="Rectangle 27"/>
            <p:cNvSpPr/>
            <p:nvPr/>
          </p:nvSpPr>
          <p:spPr bwMode="auto">
            <a:xfrm>
              <a:off x="5572760" y="5486400"/>
              <a:ext cx="152400" cy="152400"/>
            </a:xfrm>
            <a:prstGeom prst="rect">
              <a:avLst/>
            </a:prstGeom>
            <a:solidFill>
              <a:srgbClr val="C6C6C6"/>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29" name="Rectangle 28"/>
            <p:cNvSpPr/>
            <p:nvPr/>
          </p:nvSpPr>
          <p:spPr bwMode="auto">
            <a:xfrm>
              <a:off x="5572760" y="6238240"/>
              <a:ext cx="152400" cy="152400"/>
            </a:xfrm>
            <a:prstGeom prst="rect">
              <a:avLst/>
            </a:prstGeom>
            <a:solidFill>
              <a:srgbClr val="C6C6C6"/>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30" name="Rectangle 29"/>
            <p:cNvSpPr/>
            <p:nvPr/>
          </p:nvSpPr>
          <p:spPr bwMode="auto">
            <a:xfrm>
              <a:off x="5572760" y="6400800"/>
              <a:ext cx="152400" cy="152400"/>
            </a:xfrm>
            <a:prstGeom prst="rect">
              <a:avLst/>
            </a:prstGeom>
            <a:solidFill>
              <a:srgbClr val="C6C6C6"/>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31" name="Rectangle 30"/>
            <p:cNvSpPr/>
            <p:nvPr/>
          </p:nvSpPr>
          <p:spPr bwMode="auto">
            <a:xfrm>
              <a:off x="5572760" y="5943600"/>
              <a:ext cx="152400" cy="152400"/>
            </a:xfrm>
            <a:prstGeom prst="rect">
              <a:avLst/>
            </a:prstGeom>
            <a:solidFill>
              <a:srgbClr val="C6C6C6"/>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34" name="Rectangle 33"/>
            <p:cNvSpPr/>
            <p:nvPr/>
          </p:nvSpPr>
          <p:spPr>
            <a:xfrm>
              <a:off x="5659120" y="6260068"/>
              <a:ext cx="1904999" cy="369332"/>
            </a:xfrm>
            <a:prstGeom prst="rect">
              <a:avLst/>
            </a:prstGeom>
            <a:ln>
              <a:noFill/>
            </a:ln>
          </p:spPr>
          <p:txBody>
            <a:bodyPr wrap="square">
              <a:spAutoFit/>
            </a:bodyPr>
            <a:lstStyle/>
            <a:p>
              <a:r>
                <a:rPr lang="en-US" dirty="0" err="1" smtClean="0">
                  <a:latin typeface="Calibri"/>
                  <a:cs typeface="Calibri"/>
                </a:rPr>
                <a:t>linux</a:t>
              </a:r>
              <a:endParaRPr lang="en-US" dirty="0">
                <a:latin typeface="Calibri"/>
                <a:cs typeface="Calibri"/>
              </a:endParaRPr>
            </a:p>
          </p:txBody>
        </p:sp>
        <p:sp>
          <p:nvSpPr>
            <p:cNvPr id="35" name="Rectangle 34"/>
            <p:cNvSpPr/>
            <p:nvPr/>
          </p:nvSpPr>
          <p:spPr>
            <a:xfrm>
              <a:off x="5659120" y="5791200"/>
              <a:ext cx="1904999" cy="369332"/>
            </a:xfrm>
            <a:prstGeom prst="rect">
              <a:avLst/>
            </a:prstGeom>
            <a:ln>
              <a:noFill/>
            </a:ln>
          </p:spPr>
          <p:txBody>
            <a:bodyPr wrap="square">
              <a:spAutoFit/>
            </a:bodyPr>
            <a:lstStyle/>
            <a:p>
              <a:r>
                <a:rPr lang="en-US" dirty="0" smtClean="0">
                  <a:latin typeface="Calibri"/>
                  <a:cs typeface="Calibri"/>
                </a:rPr>
                <a:t>music</a:t>
              </a:r>
              <a:endParaRPr lang="en-US" dirty="0">
                <a:latin typeface="Calibri"/>
                <a:cs typeface="Calibri"/>
              </a:endParaRPr>
            </a:p>
          </p:txBody>
        </p:sp>
        <p:sp>
          <p:nvSpPr>
            <p:cNvPr id="36" name="Rectangle 35"/>
            <p:cNvSpPr/>
            <p:nvPr/>
          </p:nvSpPr>
          <p:spPr>
            <a:xfrm>
              <a:off x="5659120" y="5334000"/>
              <a:ext cx="1904999" cy="369332"/>
            </a:xfrm>
            <a:prstGeom prst="rect">
              <a:avLst/>
            </a:prstGeom>
            <a:ln>
              <a:noFill/>
            </a:ln>
          </p:spPr>
          <p:txBody>
            <a:bodyPr wrap="square">
              <a:spAutoFit/>
            </a:bodyPr>
            <a:lstStyle/>
            <a:p>
              <a:r>
                <a:rPr lang="en-US" dirty="0" smtClean="0">
                  <a:latin typeface="Calibri"/>
                  <a:cs typeface="Calibri"/>
                </a:rPr>
                <a:t>gig</a:t>
              </a:r>
              <a:endParaRPr lang="en-US" dirty="0">
                <a:latin typeface="Calibri"/>
                <a:cs typeface="Calibri"/>
              </a:endParaRPr>
            </a:p>
          </p:txBody>
        </p:sp>
        <p:sp>
          <p:nvSpPr>
            <p:cNvPr id="38" name="Rectangle 37"/>
            <p:cNvSpPr/>
            <p:nvPr/>
          </p:nvSpPr>
          <p:spPr>
            <a:xfrm>
              <a:off x="5659120" y="6075680"/>
              <a:ext cx="1904999" cy="369332"/>
            </a:xfrm>
            <a:prstGeom prst="rect">
              <a:avLst/>
            </a:prstGeom>
            <a:ln>
              <a:noFill/>
            </a:ln>
          </p:spPr>
          <p:txBody>
            <a:bodyPr wrap="square">
              <a:spAutoFit/>
            </a:bodyPr>
            <a:lstStyle/>
            <a:p>
              <a:r>
                <a:rPr lang="en-US" dirty="0" smtClean="0">
                  <a:latin typeface="Calibri"/>
                  <a:cs typeface="Calibri"/>
                </a:rPr>
                <a:t>cycling</a:t>
              </a:r>
              <a:endParaRPr lang="en-US" dirty="0">
                <a:latin typeface="Calibri"/>
                <a:cs typeface="Calibri"/>
              </a:endParaRPr>
            </a:p>
          </p:txBody>
        </p:sp>
        <p:pic>
          <p:nvPicPr>
            <p:cNvPr id="39" name="Picture 3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5920298"/>
              <a:ext cx="304800" cy="437322"/>
            </a:xfrm>
            <a:prstGeom prst="rect">
              <a:avLst/>
            </a:prstGeom>
          </p:spPr>
        </p:pic>
      </p:grpSp>
    </p:spTree>
    <p:extLst>
      <p:ext uri="{BB962C8B-B14F-4D97-AF65-F5344CB8AC3E}">
        <p14:creationId xmlns:p14="http://schemas.microsoft.com/office/powerpoint/2010/main" val="3177408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talk</a:t>
            </a:r>
            <a:endParaRPr lang="en-US" dirty="0"/>
          </a:p>
        </p:txBody>
      </p:sp>
      <p:sp>
        <p:nvSpPr>
          <p:cNvPr id="3" name="Content Placeholder 2"/>
          <p:cNvSpPr>
            <a:spLocks noGrp="1"/>
          </p:cNvSpPr>
          <p:nvPr>
            <p:ph idx="1"/>
          </p:nvPr>
        </p:nvSpPr>
        <p:spPr>
          <a:xfrm>
            <a:off x="457200" y="762000"/>
            <a:ext cx="7696200" cy="2362200"/>
          </a:xfrm>
        </p:spPr>
        <p:txBody>
          <a:bodyPr/>
          <a:lstStyle/>
          <a:p>
            <a:pPr marL="0" indent="0">
              <a:buNone/>
            </a:pPr>
            <a:r>
              <a:rPr lang="en-US" b="1" dirty="0" smtClean="0"/>
              <a:t>Part 1: Interactive Concept Coverage defined</a:t>
            </a:r>
          </a:p>
          <a:p>
            <a:pPr marL="0" indent="0">
              <a:buNone/>
            </a:pPr>
            <a:r>
              <a:rPr lang="en-US" sz="2400" dirty="0" smtClean="0"/>
              <a:t>Introduce via a simple example: </a:t>
            </a:r>
            <a:r>
              <a:rPr lang="en-US" sz="2400" b="1" dirty="0" smtClean="0"/>
              <a:t>news recommendation</a:t>
            </a:r>
          </a:p>
          <a:p>
            <a:pPr marL="0" indent="0">
              <a:buNone/>
            </a:pPr>
            <a:r>
              <a:rPr lang="en-US" sz="2400" dirty="0" smtClean="0"/>
              <a:t>Describe </a:t>
            </a:r>
            <a:r>
              <a:rPr lang="en-US" sz="2400" b="1" dirty="0" smtClean="0"/>
              <a:t>algorithms</a:t>
            </a:r>
            <a:r>
              <a:rPr lang="en-US" sz="2400" dirty="0" smtClean="0"/>
              <a:t> and </a:t>
            </a:r>
            <a:r>
              <a:rPr lang="en-US" sz="2400" b="1" dirty="0" smtClean="0"/>
              <a:t>theoretical guarantees</a:t>
            </a:r>
          </a:p>
          <a:p>
            <a:pPr marL="0" indent="0">
              <a:buNone/>
            </a:pPr>
            <a:r>
              <a:rPr lang="en-US" sz="2400" dirty="0" smtClean="0"/>
              <a:t>Show </a:t>
            </a:r>
            <a:r>
              <a:rPr lang="en-US" sz="2400" b="1" dirty="0" smtClean="0"/>
              <a:t>experimental results</a:t>
            </a:r>
            <a:r>
              <a:rPr lang="en-US" sz="2400" dirty="0" smtClean="0"/>
              <a:t> on real data</a:t>
            </a:r>
          </a:p>
          <a:p>
            <a:pPr marL="0" indent="0">
              <a:buNone/>
            </a:pPr>
            <a:r>
              <a:rPr lang="en-US" sz="2400" dirty="0" smtClean="0"/>
              <a:t>Produce a </a:t>
            </a:r>
            <a:r>
              <a:rPr lang="en-US" sz="2400" b="1" dirty="0" smtClean="0"/>
              <a:t>recipe</a:t>
            </a:r>
            <a:r>
              <a:rPr lang="en-US" sz="2400" dirty="0" smtClean="0"/>
              <a:t> for using our framework</a:t>
            </a:r>
          </a:p>
          <a:p>
            <a:pPr marL="0" indent="0">
              <a:buNone/>
            </a:pPr>
            <a:endParaRPr lang="en-US" b="1" dirty="0" smtClean="0"/>
          </a:p>
          <a:p>
            <a:pPr marL="0" indent="0">
              <a:buNone/>
            </a:pPr>
            <a:endParaRPr lang="en-US" b="1" dirty="0"/>
          </a:p>
        </p:txBody>
      </p:sp>
      <p:sp>
        <p:nvSpPr>
          <p:cNvPr id="32" name="Content Placeholder 2"/>
          <p:cNvSpPr txBox="1">
            <a:spLocks/>
          </p:cNvSpPr>
          <p:nvPr/>
        </p:nvSpPr>
        <p:spPr bwMode="auto">
          <a:xfrm>
            <a:off x="457200" y="3048000"/>
            <a:ext cx="8153400" cy="190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2: Complex information needs</a:t>
            </a:r>
          </a:p>
          <a:p>
            <a:pPr marL="0" indent="0">
              <a:buFont typeface="Wingdings" pitchFamily="-112" charset="2"/>
              <a:buNone/>
            </a:pPr>
            <a:r>
              <a:rPr lang="en-US" sz="2400" dirty="0" smtClean="0"/>
              <a:t>Use recipe to successfully solve seemingly different problem:</a:t>
            </a:r>
          </a:p>
          <a:p>
            <a:pPr marL="0" indent="0">
              <a:buFont typeface="Wingdings" pitchFamily="-112" charset="2"/>
              <a:buNone/>
            </a:pPr>
            <a:r>
              <a:rPr lang="en-US" sz="2400" b="1" dirty="0" smtClean="0"/>
              <a:t>	discovering relevant scientific literature</a:t>
            </a:r>
          </a:p>
          <a:p>
            <a:pPr marL="0" indent="0">
              <a:buFont typeface="Wingdings" pitchFamily="-112" charset="2"/>
              <a:buNone/>
            </a:pPr>
            <a:r>
              <a:rPr lang="en-US" sz="2400" dirty="0" smtClean="0"/>
              <a:t>Seamlessly incorporate </a:t>
            </a:r>
            <a:r>
              <a:rPr lang="en-US" sz="2400" b="1" dirty="0" smtClean="0"/>
              <a:t>complex queries </a:t>
            </a:r>
            <a:r>
              <a:rPr lang="en-US" sz="2400" dirty="0" smtClean="0"/>
              <a:t>and </a:t>
            </a:r>
            <a:r>
              <a:rPr lang="en-US" sz="2400" b="1" dirty="0" smtClean="0"/>
              <a:t>trust</a:t>
            </a:r>
            <a:r>
              <a:rPr lang="en-US" sz="2400" dirty="0" smtClean="0"/>
              <a:t> preferences </a:t>
            </a:r>
          </a:p>
          <a:p>
            <a:pPr marL="0" indent="0">
              <a:buFont typeface="Wingdings" pitchFamily="-112" charset="2"/>
              <a:buNone/>
            </a:pPr>
            <a:endParaRPr lang="en-US" b="1" dirty="0" smtClean="0"/>
          </a:p>
          <a:p>
            <a:pPr marL="0" indent="0">
              <a:buFont typeface="Wingdings" pitchFamily="-112" charset="2"/>
              <a:buNone/>
            </a:pPr>
            <a:endParaRPr lang="en-US" b="1" dirty="0"/>
          </a:p>
        </p:txBody>
      </p:sp>
      <p:sp>
        <p:nvSpPr>
          <p:cNvPr id="33" name="Content Placeholder 2"/>
          <p:cNvSpPr txBox="1">
            <a:spLocks/>
          </p:cNvSpPr>
          <p:nvPr/>
        </p:nvSpPr>
        <p:spPr bwMode="auto">
          <a:xfrm>
            <a:off x="457200" y="4953000"/>
            <a:ext cx="81534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3: Interpretable models and representations</a:t>
            </a:r>
          </a:p>
          <a:p>
            <a:pPr marL="0" indent="0">
              <a:buFont typeface="Wingdings" pitchFamily="-112" charset="2"/>
              <a:buNone/>
            </a:pPr>
            <a:r>
              <a:rPr lang="en-US" sz="2400" dirty="0" smtClean="0"/>
              <a:t>More </a:t>
            </a:r>
            <a:r>
              <a:rPr lang="en-US" sz="2400" b="1" dirty="0" smtClean="0"/>
              <a:t>transparency</a:t>
            </a:r>
            <a:r>
              <a:rPr lang="en-US" sz="2400" dirty="0" smtClean="0"/>
              <a:t>, better </a:t>
            </a:r>
            <a:r>
              <a:rPr lang="en-US" sz="2400" b="1" dirty="0" smtClean="0"/>
              <a:t>performance</a:t>
            </a:r>
          </a:p>
          <a:p>
            <a:pPr marL="0" indent="0">
              <a:buFont typeface="Wingdings" pitchFamily="-112" charset="2"/>
              <a:buNone/>
            </a:pPr>
            <a:endParaRPr lang="en-US" b="1" dirty="0" smtClean="0"/>
          </a:p>
          <a:p>
            <a:pPr marL="0" indent="0">
              <a:buFont typeface="Wingdings" pitchFamily="-112" charset="2"/>
              <a:buNone/>
            </a:pPr>
            <a:endParaRPr lang="en-US" b="1" dirty="0"/>
          </a:p>
        </p:txBody>
      </p:sp>
      <p:sp>
        <p:nvSpPr>
          <p:cNvPr id="34" name="Content Placeholder 2"/>
          <p:cNvSpPr txBox="1">
            <a:spLocks/>
          </p:cNvSpPr>
          <p:nvPr/>
        </p:nvSpPr>
        <p:spPr bwMode="auto">
          <a:xfrm>
            <a:off x="457200" y="6019800"/>
            <a:ext cx="81534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85750" indent="-285750" algn="l" rtl="0" fontAlgn="base">
              <a:spcBef>
                <a:spcPct val="20000"/>
              </a:spcBef>
              <a:spcAft>
                <a:spcPct val="0"/>
              </a:spcAft>
              <a:buClr>
                <a:schemeClr val="folHlink"/>
              </a:buClr>
              <a:buSzPct val="70000"/>
              <a:buFont typeface="Wingdings" pitchFamily="-112" charset="2"/>
              <a:buBlip>
                <a:blip r:embed="rId2"/>
              </a:buBlip>
              <a:defRPr sz="2800">
                <a:solidFill>
                  <a:schemeClr val="tx1"/>
                </a:solidFill>
                <a:latin typeface="+mn-lt"/>
                <a:ea typeface="+mn-ea"/>
                <a:cs typeface="+mn-cs"/>
              </a:defRPr>
            </a:lvl1pPr>
            <a:lvl2pPr marL="687388" indent="-230188" algn="l" rtl="0" fontAlgn="base">
              <a:spcBef>
                <a:spcPct val="20000"/>
              </a:spcBef>
              <a:spcAft>
                <a:spcPct val="0"/>
              </a:spcAft>
              <a:buClr>
                <a:schemeClr val="hlink"/>
              </a:buClr>
              <a:buSzPct val="65000"/>
              <a:buFont typeface="Wingdings" pitchFamily="-112" charset="2"/>
              <a:buBlip>
                <a:blip r:embed="rId3"/>
              </a:buBlip>
              <a:defRPr sz="2400">
                <a:solidFill>
                  <a:schemeClr val="tx1"/>
                </a:solidFill>
                <a:latin typeface="+mn-lt"/>
              </a:defRPr>
            </a:lvl2pPr>
            <a:lvl3pPr marL="1089025" indent="-174625" algn="l" rtl="0" fontAlgn="base">
              <a:spcBef>
                <a:spcPct val="20000"/>
              </a:spcBef>
              <a:spcAft>
                <a:spcPct val="0"/>
              </a:spcAft>
              <a:buClr>
                <a:schemeClr val="folHlink"/>
              </a:buClr>
              <a:buSzPct val="60000"/>
              <a:buFont typeface="Wingdings" pitchFamily="-112" charset="2"/>
              <a:buBlip>
                <a:blip r:embed="rId4"/>
              </a:buBlip>
              <a:defRPr sz="2000">
                <a:solidFill>
                  <a:schemeClr val="tx1"/>
                </a:solidFill>
                <a:latin typeface="+mn-lt"/>
              </a:defRPr>
            </a:lvl3pPr>
            <a:lvl4pPr marL="1546225" indent="-174625" algn="l" rtl="0" fontAlgn="base">
              <a:spcBef>
                <a:spcPct val="20000"/>
              </a:spcBef>
              <a:spcAft>
                <a:spcPct val="0"/>
              </a:spcAft>
              <a:buClr>
                <a:schemeClr val="accent2"/>
              </a:buClr>
              <a:buSzPct val="60000"/>
              <a:buFont typeface="Wingdings" pitchFamily="-112" charset="2"/>
              <a:buBlip>
                <a:blip r:embed="rId5"/>
              </a:buBlip>
              <a:defRPr>
                <a:solidFill>
                  <a:schemeClr val="tx1"/>
                </a:solidFill>
                <a:latin typeface="+mn-lt"/>
              </a:defRPr>
            </a:lvl4pPr>
            <a:lvl5pPr marL="19954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5pPr>
            <a:lvl6pPr marL="24526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6pPr>
            <a:lvl7pPr marL="29098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7pPr>
            <a:lvl8pPr marL="33670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8pPr>
            <a:lvl9pPr marL="3824288" indent="-166688" algn="l" rtl="0" fontAlgn="base">
              <a:spcBef>
                <a:spcPct val="20000"/>
              </a:spcBef>
              <a:spcAft>
                <a:spcPct val="0"/>
              </a:spcAft>
              <a:buClr>
                <a:schemeClr val="accent1"/>
              </a:buClr>
              <a:buSzPct val="55000"/>
              <a:buFont typeface="Wingdings" pitchFamily="-112" charset="2"/>
              <a:buBlip>
                <a:blip r:embed="rId6"/>
              </a:buBlip>
              <a:defRPr>
                <a:solidFill>
                  <a:schemeClr val="tx1"/>
                </a:solidFill>
                <a:latin typeface="+mn-lt"/>
              </a:defRPr>
            </a:lvl9pPr>
          </a:lstStyle>
          <a:p>
            <a:pPr marL="0" indent="0">
              <a:buFont typeface="Wingdings" pitchFamily="-112" charset="2"/>
              <a:buNone/>
            </a:pPr>
            <a:r>
              <a:rPr lang="en-US" b="1" dirty="0" smtClean="0"/>
              <a:t>Part 4: Conclusions and future work</a:t>
            </a:r>
          </a:p>
          <a:p>
            <a:pPr marL="0" indent="0">
              <a:buFont typeface="Wingdings" pitchFamily="-112" charset="2"/>
              <a:buNone/>
            </a:pPr>
            <a:endParaRPr lang="en-US" b="1" dirty="0"/>
          </a:p>
        </p:txBody>
      </p:sp>
      <p:sp>
        <p:nvSpPr>
          <p:cNvPr id="4" name="Rectangle 3"/>
          <p:cNvSpPr/>
          <p:nvPr/>
        </p:nvSpPr>
        <p:spPr bwMode="auto">
          <a:xfrm>
            <a:off x="457200" y="838200"/>
            <a:ext cx="8305800" cy="2286000"/>
          </a:xfrm>
          <a:prstGeom prst="rect">
            <a:avLst/>
          </a:prstGeom>
          <a:noFill/>
          <a:ln w="38100" cap="flat" cmpd="sng" algn="ctr">
            <a:solidFill>
              <a:srgbClr val="3366FF"/>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792458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9" presetClass="emph" presetSubtype="0" grpId="1" nodeType="withEffect">
                                  <p:stCondLst>
                                    <p:cond delay="0"/>
                                  </p:stCondLst>
                                  <p:childTnLst>
                                    <p:set>
                                      <p:cBhvr rctx="PPT">
                                        <p:cTn id="32" dur="indefinite"/>
                                        <p:tgtEl>
                                          <p:spTgt spid="32"/>
                                        </p:tgtEl>
                                        <p:attrNameLst>
                                          <p:attrName>style.opacity</p:attrName>
                                        </p:attrNameLst>
                                      </p:cBhvr>
                                      <p:to>
                                        <p:strVal val="0.25"/>
                                      </p:to>
                                    </p:set>
                                    <p:animEffect filter="image" prLst="opacity: 0.25">
                                      <p:cBhvr rctx="IE">
                                        <p:cTn id="33" dur="indefinite"/>
                                        <p:tgtEl>
                                          <p:spTgt spid="32"/>
                                        </p:tgtEl>
                                      </p:cBhvr>
                                    </p:animEffect>
                                  </p:childTnLst>
                                </p:cTn>
                              </p:par>
                              <p:par>
                                <p:cTn id="34" presetID="9" presetClass="emph" presetSubtype="0" grpId="1" nodeType="withEffect">
                                  <p:stCondLst>
                                    <p:cond delay="0"/>
                                  </p:stCondLst>
                                  <p:childTnLst>
                                    <p:set>
                                      <p:cBhvr rctx="PPT">
                                        <p:cTn id="35" dur="indefinite"/>
                                        <p:tgtEl>
                                          <p:spTgt spid="33"/>
                                        </p:tgtEl>
                                        <p:attrNameLst>
                                          <p:attrName>style.opacity</p:attrName>
                                        </p:attrNameLst>
                                      </p:cBhvr>
                                      <p:to>
                                        <p:strVal val="0.25"/>
                                      </p:to>
                                    </p:set>
                                    <p:animEffect filter="image" prLst="opacity: 0.25">
                                      <p:cBhvr rctx="IE">
                                        <p:cTn id="36" dur="indefinite"/>
                                        <p:tgtEl>
                                          <p:spTgt spid="33"/>
                                        </p:tgtEl>
                                      </p:cBhvr>
                                    </p:animEffect>
                                  </p:childTnLst>
                                </p:cTn>
                              </p:par>
                              <p:par>
                                <p:cTn id="37" presetID="9" presetClass="emph" presetSubtype="0" grpId="1" nodeType="withEffect">
                                  <p:stCondLst>
                                    <p:cond delay="0"/>
                                  </p:stCondLst>
                                  <p:childTnLst>
                                    <p:set>
                                      <p:cBhvr rctx="PPT">
                                        <p:cTn id="38" dur="indefinite"/>
                                        <p:tgtEl>
                                          <p:spTgt spid="34"/>
                                        </p:tgtEl>
                                        <p:attrNameLst>
                                          <p:attrName>style.opacity</p:attrName>
                                        </p:attrNameLst>
                                      </p:cBhvr>
                                      <p:to>
                                        <p:strVal val="0.25"/>
                                      </p:to>
                                    </p:set>
                                    <p:animEffect filter="image" prLst="opacity: 0.25">
                                      <p:cBhvr rctx="IE">
                                        <p:cTn id="39" dur="indefinite"/>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2" grpId="0"/>
      <p:bldP spid="32" grpId="1"/>
      <p:bldP spid="33" grpId="0"/>
      <p:bldP spid="33" grpId="1"/>
      <p:bldP spid="34" grpId="0"/>
      <p:bldP spid="34" grpId="1"/>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the dictionary</a:t>
            </a:r>
            <a:endParaRPr lang="en-US" dirty="0"/>
          </a:p>
        </p:txBody>
      </p:sp>
      <p:sp>
        <p:nvSpPr>
          <p:cNvPr id="3" name="Content Placeholder 2"/>
          <p:cNvSpPr>
            <a:spLocks noGrp="1"/>
          </p:cNvSpPr>
          <p:nvPr>
            <p:ph idx="1"/>
          </p:nvPr>
        </p:nvSpPr>
        <p:spPr/>
        <p:txBody>
          <a:bodyPr/>
          <a:lstStyle/>
          <a:p>
            <a:r>
              <a:rPr lang="en-US" dirty="0" smtClean="0"/>
              <a:t>Training data:</a:t>
            </a:r>
          </a:p>
          <a:p>
            <a:endParaRPr lang="en-US" dirty="0"/>
          </a:p>
          <a:p>
            <a:endParaRPr lang="en-US" dirty="0" smtClean="0"/>
          </a:p>
          <a:p>
            <a:endParaRPr lang="en-US" dirty="0"/>
          </a:p>
          <a:p>
            <a:endParaRPr lang="en-US" dirty="0" smtClean="0"/>
          </a:p>
          <a:p>
            <a:r>
              <a:rPr lang="en-US" dirty="0" smtClean="0"/>
              <a:t>Model:</a:t>
            </a:r>
            <a:endParaRPr lang="en-US"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600200"/>
            <a:ext cx="5468075" cy="429601"/>
          </a:xfrm>
          <a:prstGeom prst="rect">
            <a:avLst/>
          </a:prstGeom>
        </p:spPr>
      </p:pic>
      <p:sp>
        <p:nvSpPr>
          <p:cNvPr id="5" name="Rectangle 4"/>
          <p:cNvSpPr/>
          <p:nvPr/>
        </p:nvSpPr>
        <p:spPr>
          <a:xfrm>
            <a:off x="152400" y="2200870"/>
            <a:ext cx="1904999" cy="923330"/>
          </a:xfrm>
          <a:prstGeom prst="rect">
            <a:avLst/>
          </a:prstGeom>
          <a:ln>
            <a:noFill/>
          </a:ln>
        </p:spPr>
        <p:txBody>
          <a:bodyPr wrap="square">
            <a:spAutoFit/>
          </a:bodyPr>
          <a:lstStyle/>
          <a:p>
            <a:pPr algn="ctr"/>
            <a:r>
              <a:rPr lang="en-US" dirty="0" smtClean="0">
                <a:latin typeface="Calibri"/>
                <a:cs typeface="Calibri"/>
              </a:rPr>
              <a:t>Bag-of-words representation of document</a:t>
            </a:r>
            <a:endParaRPr lang="en-US" dirty="0">
              <a:latin typeface="Calibri"/>
              <a:cs typeface="Calibri"/>
            </a:endParaRPr>
          </a:p>
        </p:txBody>
      </p:sp>
      <p:sp>
        <p:nvSpPr>
          <p:cNvPr id="7" name="Rectangle 6"/>
          <p:cNvSpPr/>
          <p:nvPr/>
        </p:nvSpPr>
        <p:spPr>
          <a:xfrm>
            <a:off x="2895600" y="2362200"/>
            <a:ext cx="1904999" cy="923330"/>
          </a:xfrm>
          <a:prstGeom prst="rect">
            <a:avLst/>
          </a:prstGeom>
          <a:ln>
            <a:noFill/>
          </a:ln>
        </p:spPr>
        <p:txBody>
          <a:bodyPr wrap="square">
            <a:spAutoFit/>
          </a:bodyPr>
          <a:lstStyle/>
          <a:p>
            <a:pPr algn="ctr"/>
            <a:r>
              <a:rPr lang="en-US" dirty="0">
                <a:latin typeface="Calibri"/>
                <a:cs typeface="Calibri"/>
              </a:rPr>
              <a:t>Identifies badges in Twitter profile of tweeter</a:t>
            </a:r>
          </a:p>
        </p:txBody>
      </p:sp>
      <p:sp>
        <p:nvSpPr>
          <p:cNvPr id="13" name="Freeform 12"/>
          <p:cNvSpPr/>
          <p:nvPr/>
        </p:nvSpPr>
        <p:spPr>
          <a:xfrm>
            <a:off x="1905000" y="2057400"/>
            <a:ext cx="355600" cy="365760"/>
          </a:xfrm>
          <a:custGeom>
            <a:avLst/>
            <a:gdLst>
              <a:gd name="connsiteX0" fmla="*/ 0 w 355600"/>
              <a:gd name="connsiteY0" fmla="*/ 365760 h 365760"/>
              <a:gd name="connsiteX1" fmla="*/ 223520 w 355600"/>
              <a:gd name="connsiteY1" fmla="*/ 264160 h 365760"/>
              <a:gd name="connsiteX2" fmla="*/ 355600 w 355600"/>
              <a:gd name="connsiteY2" fmla="*/ 0 h 365760"/>
            </a:gdLst>
            <a:ahLst/>
            <a:cxnLst>
              <a:cxn ang="0">
                <a:pos x="connsiteX0" y="connsiteY0"/>
              </a:cxn>
              <a:cxn ang="0">
                <a:pos x="connsiteX1" y="connsiteY1"/>
              </a:cxn>
              <a:cxn ang="0">
                <a:pos x="connsiteX2" y="connsiteY2"/>
              </a:cxn>
            </a:cxnLst>
            <a:rect l="l" t="t" r="r" b="b"/>
            <a:pathLst>
              <a:path w="355600" h="365760">
                <a:moveTo>
                  <a:pt x="0" y="365760"/>
                </a:moveTo>
                <a:cubicBezTo>
                  <a:pt x="82126" y="345440"/>
                  <a:pt x="164253" y="325120"/>
                  <a:pt x="223520" y="264160"/>
                </a:cubicBezTo>
                <a:cubicBezTo>
                  <a:pt x="282787" y="203200"/>
                  <a:pt x="355600" y="0"/>
                  <a:pt x="355600" y="0"/>
                </a:cubicBezTo>
              </a:path>
            </a:pathLst>
          </a:custGeom>
          <a:ln w="28575"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14" name="Freeform 13"/>
          <p:cNvSpPr/>
          <p:nvPr/>
        </p:nvSpPr>
        <p:spPr>
          <a:xfrm>
            <a:off x="3017887" y="2062480"/>
            <a:ext cx="141873" cy="426720"/>
          </a:xfrm>
          <a:custGeom>
            <a:avLst/>
            <a:gdLst>
              <a:gd name="connsiteX0" fmla="*/ 141873 w 141873"/>
              <a:gd name="connsiteY0" fmla="*/ 426720 h 426720"/>
              <a:gd name="connsiteX1" fmla="*/ 9793 w 141873"/>
              <a:gd name="connsiteY1" fmla="*/ 223520 h 426720"/>
              <a:gd name="connsiteX2" fmla="*/ 19953 w 141873"/>
              <a:gd name="connsiteY2" fmla="*/ 0 h 426720"/>
            </a:gdLst>
            <a:ahLst/>
            <a:cxnLst>
              <a:cxn ang="0">
                <a:pos x="connsiteX0" y="connsiteY0"/>
              </a:cxn>
              <a:cxn ang="0">
                <a:pos x="connsiteX1" y="connsiteY1"/>
              </a:cxn>
              <a:cxn ang="0">
                <a:pos x="connsiteX2" y="connsiteY2"/>
              </a:cxn>
            </a:cxnLst>
            <a:rect l="l" t="t" r="r" b="b"/>
            <a:pathLst>
              <a:path w="141873" h="426720">
                <a:moveTo>
                  <a:pt x="141873" y="426720"/>
                </a:moveTo>
                <a:cubicBezTo>
                  <a:pt x="85993" y="360680"/>
                  <a:pt x="30113" y="294640"/>
                  <a:pt x="9793" y="223520"/>
                </a:cubicBezTo>
                <a:cubicBezTo>
                  <a:pt x="-10527" y="152400"/>
                  <a:pt x="4713" y="76200"/>
                  <a:pt x="19953" y="0"/>
                </a:cubicBezTo>
              </a:path>
            </a:pathLst>
          </a:custGeom>
          <a:ln w="28575"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962400"/>
            <a:ext cx="2298700" cy="547775"/>
          </a:xfrm>
          <a:prstGeom prst="rect">
            <a:avLst/>
          </a:prstGeom>
        </p:spPr>
      </p:pic>
      <p:sp>
        <p:nvSpPr>
          <p:cNvPr id="37" name="Rectangle 36"/>
          <p:cNvSpPr/>
          <p:nvPr/>
        </p:nvSpPr>
        <p:spPr>
          <a:xfrm>
            <a:off x="2133600" y="4724400"/>
            <a:ext cx="838200" cy="369332"/>
          </a:xfrm>
          <a:prstGeom prst="rect">
            <a:avLst/>
          </a:prstGeom>
          <a:ln>
            <a:noFill/>
          </a:ln>
        </p:spPr>
        <p:txBody>
          <a:bodyPr wrap="square">
            <a:spAutoFit/>
          </a:bodyPr>
          <a:lstStyle/>
          <a:p>
            <a:pPr algn="ctr"/>
            <a:r>
              <a:rPr lang="en-US" dirty="0" smtClean="0">
                <a:latin typeface="Calibri"/>
                <a:cs typeface="Calibri"/>
              </a:rPr>
              <a:t>V x 1</a:t>
            </a:r>
            <a:endParaRPr lang="en-US" dirty="0">
              <a:latin typeface="Calibri"/>
              <a:cs typeface="Calibri"/>
            </a:endParaRPr>
          </a:p>
        </p:txBody>
      </p:sp>
      <p:sp>
        <p:nvSpPr>
          <p:cNvPr id="42" name="Freeform 41"/>
          <p:cNvSpPr/>
          <p:nvPr/>
        </p:nvSpPr>
        <p:spPr>
          <a:xfrm>
            <a:off x="2819400" y="4572000"/>
            <a:ext cx="355600" cy="365760"/>
          </a:xfrm>
          <a:custGeom>
            <a:avLst/>
            <a:gdLst>
              <a:gd name="connsiteX0" fmla="*/ 0 w 355600"/>
              <a:gd name="connsiteY0" fmla="*/ 365760 h 365760"/>
              <a:gd name="connsiteX1" fmla="*/ 223520 w 355600"/>
              <a:gd name="connsiteY1" fmla="*/ 264160 h 365760"/>
              <a:gd name="connsiteX2" fmla="*/ 355600 w 355600"/>
              <a:gd name="connsiteY2" fmla="*/ 0 h 365760"/>
            </a:gdLst>
            <a:ahLst/>
            <a:cxnLst>
              <a:cxn ang="0">
                <a:pos x="connsiteX0" y="connsiteY0"/>
              </a:cxn>
              <a:cxn ang="0">
                <a:pos x="connsiteX1" y="connsiteY1"/>
              </a:cxn>
              <a:cxn ang="0">
                <a:pos x="connsiteX2" y="connsiteY2"/>
              </a:cxn>
            </a:cxnLst>
            <a:rect l="l" t="t" r="r" b="b"/>
            <a:pathLst>
              <a:path w="355600" h="365760">
                <a:moveTo>
                  <a:pt x="0" y="365760"/>
                </a:moveTo>
                <a:cubicBezTo>
                  <a:pt x="82126" y="345440"/>
                  <a:pt x="164253" y="325120"/>
                  <a:pt x="223520" y="264160"/>
                </a:cubicBezTo>
                <a:cubicBezTo>
                  <a:pt x="282787" y="203200"/>
                  <a:pt x="355600" y="0"/>
                  <a:pt x="355600" y="0"/>
                </a:cubicBezTo>
              </a:path>
            </a:pathLst>
          </a:custGeom>
          <a:ln w="28575"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44" name="Freeform 43"/>
          <p:cNvSpPr/>
          <p:nvPr/>
        </p:nvSpPr>
        <p:spPr>
          <a:xfrm>
            <a:off x="4191000" y="4572000"/>
            <a:ext cx="355600" cy="762000"/>
          </a:xfrm>
          <a:custGeom>
            <a:avLst/>
            <a:gdLst>
              <a:gd name="connsiteX0" fmla="*/ 0 w 355600"/>
              <a:gd name="connsiteY0" fmla="*/ 365760 h 365760"/>
              <a:gd name="connsiteX1" fmla="*/ 223520 w 355600"/>
              <a:gd name="connsiteY1" fmla="*/ 264160 h 365760"/>
              <a:gd name="connsiteX2" fmla="*/ 355600 w 355600"/>
              <a:gd name="connsiteY2" fmla="*/ 0 h 365760"/>
            </a:gdLst>
            <a:ahLst/>
            <a:cxnLst>
              <a:cxn ang="0">
                <a:pos x="connsiteX0" y="connsiteY0"/>
              </a:cxn>
              <a:cxn ang="0">
                <a:pos x="connsiteX1" y="connsiteY1"/>
              </a:cxn>
              <a:cxn ang="0">
                <a:pos x="connsiteX2" y="connsiteY2"/>
              </a:cxn>
            </a:cxnLst>
            <a:rect l="l" t="t" r="r" b="b"/>
            <a:pathLst>
              <a:path w="355600" h="365760">
                <a:moveTo>
                  <a:pt x="0" y="365760"/>
                </a:moveTo>
                <a:cubicBezTo>
                  <a:pt x="82126" y="345440"/>
                  <a:pt x="164253" y="325120"/>
                  <a:pt x="223520" y="264160"/>
                </a:cubicBezTo>
                <a:cubicBezTo>
                  <a:pt x="282787" y="203200"/>
                  <a:pt x="355600" y="0"/>
                  <a:pt x="355600" y="0"/>
                </a:cubicBezTo>
              </a:path>
            </a:pathLst>
          </a:custGeom>
          <a:ln w="28575"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45" name="Rectangle 44"/>
          <p:cNvSpPr/>
          <p:nvPr/>
        </p:nvSpPr>
        <p:spPr>
          <a:xfrm>
            <a:off x="4978400" y="4724400"/>
            <a:ext cx="838200" cy="369332"/>
          </a:xfrm>
          <a:prstGeom prst="rect">
            <a:avLst/>
          </a:prstGeom>
          <a:ln>
            <a:noFill/>
          </a:ln>
        </p:spPr>
        <p:txBody>
          <a:bodyPr wrap="square">
            <a:spAutoFit/>
          </a:bodyPr>
          <a:lstStyle/>
          <a:p>
            <a:pPr algn="ctr"/>
            <a:r>
              <a:rPr lang="en-US" dirty="0" smtClean="0">
                <a:latin typeface="Calibri"/>
                <a:cs typeface="Calibri"/>
              </a:rPr>
              <a:t>K x 1</a:t>
            </a:r>
            <a:endParaRPr lang="en-US" dirty="0">
              <a:latin typeface="Calibri"/>
              <a:cs typeface="Calibri"/>
            </a:endParaRPr>
          </a:p>
        </p:txBody>
      </p:sp>
      <p:sp>
        <p:nvSpPr>
          <p:cNvPr id="47" name="Freeform 46"/>
          <p:cNvSpPr/>
          <p:nvPr/>
        </p:nvSpPr>
        <p:spPr>
          <a:xfrm>
            <a:off x="4953000" y="4495800"/>
            <a:ext cx="141873" cy="426720"/>
          </a:xfrm>
          <a:custGeom>
            <a:avLst/>
            <a:gdLst>
              <a:gd name="connsiteX0" fmla="*/ 141873 w 141873"/>
              <a:gd name="connsiteY0" fmla="*/ 426720 h 426720"/>
              <a:gd name="connsiteX1" fmla="*/ 9793 w 141873"/>
              <a:gd name="connsiteY1" fmla="*/ 223520 h 426720"/>
              <a:gd name="connsiteX2" fmla="*/ 19953 w 141873"/>
              <a:gd name="connsiteY2" fmla="*/ 0 h 426720"/>
            </a:gdLst>
            <a:ahLst/>
            <a:cxnLst>
              <a:cxn ang="0">
                <a:pos x="connsiteX0" y="connsiteY0"/>
              </a:cxn>
              <a:cxn ang="0">
                <a:pos x="connsiteX1" y="connsiteY1"/>
              </a:cxn>
              <a:cxn ang="0">
                <a:pos x="connsiteX2" y="connsiteY2"/>
              </a:cxn>
            </a:cxnLst>
            <a:rect l="l" t="t" r="r" b="b"/>
            <a:pathLst>
              <a:path w="141873" h="426720">
                <a:moveTo>
                  <a:pt x="141873" y="426720"/>
                </a:moveTo>
                <a:cubicBezTo>
                  <a:pt x="85993" y="360680"/>
                  <a:pt x="30113" y="294640"/>
                  <a:pt x="9793" y="223520"/>
                </a:cubicBezTo>
                <a:cubicBezTo>
                  <a:pt x="-10527" y="152400"/>
                  <a:pt x="4713" y="76200"/>
                  <a:pt x="19953" y="0"/>
                </a:cubicBezTo>
              </a:path>
            </a:pathLst>
          </a:custGeom>
          <a:ln w="28575" cmpd="sng">
            <a:solidFill>
              <a:srgbClr val="000000"/>
            </a:solidFill>
            <a:headEnd type="none"/>
            <a:tailEnd type="triangle"/>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
        <p:nvSpPr>
          <p:cNvPr id="48" name="Rectangle 47"/>
          <p:cNvSpPr/>
          <p:nvPr/>
        </p:nvSpPr>
        <p:spPr>
          <a:xfrm>
            <a:off x="2590800" y="5334000"/>
            <a:ext cx="3200400" cy="646331"/>
          </a:xfrm>
          <a:prstGeom prst="rect">
            <a:avLst/>
          </a:prstGeom>
          <a:ln>
            <a:noFill/>
          </a:ln>
        </p:spPr>
        <p:txBody>
          <a:bodyPr wrap="square">
            <a:spAutoFit/>
          </a:bodyPr>
          <a:lstStyle/>
          <a:p>
            <a:pPr algn="ctr"/>
            <a:r>
              <a:rPr lang="en-US" dirty="0" smtClean="0">
                <a:latin typeface="Calibri"/>
                <a:cs typeface="Calibri"/>
              </a:rPr>
              <a:t>V x K</a:t>
            </a:r>
          </a:p>
          <a:p>
            <a:pPr algn="ctr"/>
            <a:r>
              <a:rPr lang="en-US" dirty="0">
                <a:latin typeface="Calibri"/>
                <a:cs typeface="Calibri"/>
              </a:rPr>
              <a:t>s</a:t>
            </a:r>
            <a:r>
              <a:rPr lang="en-US" dirty="0" smtClean="0">
                <a:latin typeface="Calibri"/>
                <a:cs typeface="Calibri"/>
              </a:rPr>
              <a:t>parse, non-negative </a:t>
            </a:r>
            <a:r>
              <a:rPr lang="en-US" b="1" dirty="0" smtClean="0">
                <a:latin typeface="Calibri"/>
                <a:cs typeface="Calibri"/>
              </a:rPr>
              <a:t>dictionary</a:t>
            </a:r>
          </a:p>
        </p:txBody>
      </p:sp>
    </p:spTree>
    <p:extLst>
      <p:ext uri="{BB962C8B-B14F-4D97-AF65-F5344CB8AC3E}">
        <p14:creationId xmlns:p14="http://schemas.microsoft.com/office/powerpoint/2010/main" val="6428522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the dictionary</a:t>
            </a:r>
            <a:endParaRPr lang="en-US" dirty="0"/>
          </a:p>
        </p:txBody>
      </p:sp>
      <p:sp>
        <p:nvSpPr>
          <p:cNvPr id="3" name="Content Placeholder 2"/>
          <p:cNvSpPr>
            <a:spLocks noGrp="1"/>
          </p:cNvSpPr>
          <p:nvPr>
            <p:ph idx="1"/>
          </p:nvPr>
        </p:nvSpPr>
        <p:spPr/>
        <p:txBody>
          <a:bodyPr/>
          <a:lstStyle/>
          <a:p>
            <a:r>
              <a:rPr lang="en-US" dirty="0" smtClean="0"/>
              <a:t>Optimization</a:t>
            </a:r>
          </a:p>
          <a:p>
            <a:endParaRPr lang="en-US" dirty="0"/>
          </a:p>
          <a:p>
            <a:endParaRPr lang="en-US" dirty="0" smtClean="0"/>
          </a:p>
          <a:p>
            <a:endParaRPr lang="en-US" dirty="0"/>
          </a:p>
          <a:p>
            <a:endParaRPr lang="en-US" dirty="0" smtClean="0"/>
          </a:p>
          <a:p>
            <a:pPr marL="0" indent="0">
              <a:buNone/>
            </a:pPr>
            <a:r>
              <a:rPr lang="en-US" dirty="0" smtClean="0"/>
              <a:t>Efficiently solve via </a:t>
            </a:r>
            <a:r>
              <a:rPr lang="en-US" b="1" dirty="0" smtClean="0"/>
              <a:t>projected stochastic gradient </a:t>
            </a:r>
            <a:r>
              <a:rPr lang="en-US" dirty="0" smtClean="0"/>
              <a:t>descent, allowing us to operate on </a:t>
            </a:r>
            <a:r>
              <a:rPr lang="en-US" b="1" dirty="0" smtClean="0"/>
              <a:t>streaming</a:t>
            </a:r>
            <a:r>
              <a:rPr lang="en-US" dirty="0" smtClean="0"/>
              <a:t> data</a:t>
            </a:r>
            <a:endParaRPr lang="en-US"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28800"/>
            <a:ext cx="7480852" cy="1370993"/>
          </a:xfrm>
          <a:prstGeom prst="rect">
            <a:avLst/>
          </a:prstGeom>
        </p:spPr>
      </p:pic>
    </p:spTree>
    <p:extLst>
      <p:ext uri="{BB962C8B-B14F-4D97-AF65-F5344CB8AC3E}">
        <p14:creationId xmlns:p14="http://schemas.microsoft.com/office/powerpoint/2010/main" val="378056455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Examining B</a:t>
            </a:r>
            <a:endParaRPr lang="en-US" dirty="0"/>
          </a:p>
        </p:txBody>
      </p:sp>
      <p:pic>
        <p:nvPicPr>
          <p:cNvPr id="4" name="Picture 3" descr="music_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56065"/>
            <a:ext cx="2921912" cy="1315735"/>
          </a:xfrm>
          <a:prstGeom prst="rect">
            <a:avLst/>
          </a:prstGeom>
        </p:spPr>
      </p:pic>
      <p:pic>
        <p:nvPicPr>
          <p:cNvPr id="5" name="Picture 4" descr="badge_example_soc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519904"/>
            <a:ext cx="2472485" cy="1509296"/>
          </a:xfrm>
          <a:prstGeom prst="rect">
            <a:avLst/>
          </a:prstGeom>
        </p:spPr>
      </p:pic>
      <p:pic>
        <p:nvPicPr>
          <p:cNvPr id="6" name="Picture 5" descr="badge_example_labou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3429915"/>
            <a:ext cx="2819400" cy="1523085"/>
          </a:xfrm>
          <a:prstGeom prst="rect">
            <a:avLst/>
          </a:prstGeom>
        </p:spPr>
      </p:pic>
      <p:pic>
        <p:nvPicPr>
          <p:cNvPr id="7" name="Picture 6" descr="biden_20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1752600"/>
            <a:ext cx="3526137" cy="1323358"/>
          </a:xfrm>
          <a:prstGeom prst="rect">
            <a:avLst/>
          </a:prstGeom>
        </p:spPr>
      </p:pic>
      <p:sp>
        <p:nvSpPr>
          <p:cNvPr id="9" name="Rectangle 8"/>
          <p:cNvSpPr/>
          <p:nvPr/>
        </p:nvSpPr>
        <p:spPr>
          <a:xfrm>
            <a:off x="76200" y="1219200"/>
            <a:ext cx="1444777" cy="646331"/>
          </a:xfrm>
          <a:prstGeom prst="rect">
            <a:avLst/>
          </a:prstGeom>
        </p:spPr>
        <p:txBody>
          <a:bodyPr wrap="none">
            <a:spAutoFit/>
          </a:bodyPr>
          <a:lstStyle/>
          <a:p>
            <a:r>
              <a:rPr lang="en-US" sz="3600" b="1" dirty="0">
                <a:solidFill>
                  <a:srgbClr val="3366FF"/>
                </a:solidFill>
                <a:latin typeface="Cambria"/>
                <a:cs typeface="Cambria"/>
              </a:rPr>
              <a:t>music</a:t>
            </a:r>
            <a:endParaRPr lang="en-US" sz="3600" dirty="0"/>
          </a:p>
        </p:txBody>
      </p:sp>
      <p:sp>
        <p:nvSpPr>
          <p:cNvPr id="10" name="Rectangle 9"/>
          <p:cNvSpPr/>
          <p:nvPr/>
        </p:nvSpPr>
        <p:spPr>
          <a:xfrm>
            <a:off x="76200" y="2858869"/>
            <a:ext cx="1550274" cy="646331"/>
          </a:xfrm>
          <a:prstGeom prst="rect">
            <a:avLst/>
          </a:prstGeom>
        </p:spPr>
        <p:txBody>
          <a:bodyPr wrap="none">
            <a:spAutoFit/>
          </a:bodyPr>
          <a:lstStyle/>
          <a:p>
            <a:r>
              <a:rPr lang="en-US" sz="3600" b="1" dirty="0" smtClean="0">
                <a:solidFill>
                  <a:srgbClr val="3366FF"/>
                </a:solidFill>
                <a:latin typeface="Cambria"/>
                <a:cs typeface="Cambria"/>
              </a:rPr>
              <a:t>soccer</a:t>
            </a:r>
            <a:endParaRPr lang="en-US" sz="3600" dirty="0"/>
          </a:p>
        </p:txBody>
      </p:sp>
      <p:sp>
        <p:nvSpPr>
          <p:cNvPr id="11" name="Rectangle 10"/>
          <p:cNvSpPr/>
          <p:nvPr/>
        </p:nvSpPr>
        <p:spPr>
          <a:xfrm>
            <a:off x="4343400" y="2859784"/>
            <a:ext cx="1710549" cy="646331"/>
          </a:xfrm>
          <a:prstGeom prst="rect">
            <a:avLst/>
          </a:prstGeom>
        </p:spPr>
        <p:txBody>
          <a:bodyPr wrap="none">
            <a:spAutoFit/>
          </a:bodyPr>
          <a:lstStyle/>
          <a:p>
            <a:r>
              <a:rPr lang="en-US" sz="3600" b="1" dirty="0" err="1" smtClean="0">
                <a:solidFill>
                  <a:srgbClr val="3366FF"/>
                </a:solidFill>
                <a:latin typeface="Cambria"/>
                <a:cs typeface="Cambria"/>
              </a:rPr>
              <a:t>Labour</a:t>
            </a:r>
            <a:endParaRPr lang="en-US" sz="3600" dirty="0"/>
          </a:p>
        </p:txBody>
      </p:sp>
      <p:sp>
        <p:nvSpPr>
          <p:cNvPr id="12" name="Rectangle 11"/>
          <p:cNvSpPr/>
          <p:nvPr/>
        </p:nvSpPr>
        <p:spPr>
          <a:xfrm>
            <a:off x="4317126" y="1219200"/>
            <a:ext cx="1429899" cy="646331"/>
          </a:xfrm>
          <a:prstGeom prst="rect">
            <a:avLst/>
          </a:prstGeom>
        </p:spPr>
        <p:txBody>
          <a:bodyPr wrap="none">
            <a:spAutoFit/>
          </a:bodyPr>
          <a:lstStyle/>
          <a:p>
            <a:r>
              <a:rPr lang="en-US" sz="3600" b="1" dirty="0" smtClean="0">
                <a:solidFill>
                  <a:srgbClr val="3366FF"/>
                </a:solidFill>
                <a:latin typeface="Cambria"/>
                <a:cs typeface="Cambria"/>
              </a:rPr>
              <a:t>Biden</a:t>
            </a:r>
            <a:endParaRPr lang="en-US" sz="3600" dirty="0"/>
          </a:p>
        </p:txBody>
      </p:sp>
    </p:spTree>
    <p:extLst>
      <p:ext uri="{BB962C8B-B14F-4D97-AF65-F5344CB8AC3E}">
        <p14:creationId xmlns:p14="http://schemas.microsoft.com/office/powerpoint/2010/main" val="140401241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Badges over time</a:t>
            </a:r>
            <a:endParaRPr lang="en-US" dirty="0"/>
          </a:p>
        </p:txBody>
      </p:sp>
      <p:pic>
        <p:nvPicPr>
          <p:cNvPr id="4" name="Picture 3" descr="music_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56065"/>
            <a:ext cx="2921912" cy="1315735"/>
          </a:xfrm>
          <a:prstGeom prst="rect">
            <a:avLst/>
          </a:prstGeom>
        </p:spPr>
      </p:pic>
      <p:pic>
        <p:nvPicPr>
          <p:cNvPr id="7" name="Picture 6" descr="biden_20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752600"/>
            <a:ext cx="3526137" cy="1323358"/>
          </a:xfrm>
          <a:prstGeom prst="rect">
            <a:avLst/>
          </a:prstGeom>
        </p:spPr>
      </p:pic>
      <p:sp>
        <p:nvSpPr>
          <p:cNvPr id="9" name="Rectangle 8"/>
          <p:cNvSpPr/>
          <p:nvPr/>
        </p:nvSpPr>
        <p:spPr>
          <a:xfrm>
            <a:off x="76200" y="1219200"/>
            <a:ext cx="1444777" cy="646331"/>
          </a:xfrm>
          <a:prstGeom prst="rect">
            <a:avLst/>
          </a:prstGeom>
        </p:spPr>
        <p:txBody>
          <a:bodyPr wrap="none">
            <a:spAutoFit/>
          </a:bodyPr>
          <a:lstStyle/>
          <a:p>
            <a:r>
              <a:rPr lang="en-US" sz="3600" b="1" dirty="0">
                <a:solidFill>
                  <a:srgbClr val="3366FF"/>
                </a:solidFill>
                <a:latin typeface="Cambria"/>
                <a:cs typeface="Cambria"/>
              </a:rPr>
              <a:t>music</a:t>
            </a:r>
            <a:endParaRPr lang="en-US" sz="3600" dirty="0"/>
          </a:p>
        </p:txBody>
      </p:sp>
      <p:sp>
        <p:nvSpPr>
          <p:cNvPr id="12" name="Rectangle 11"/>
          <p:cNvSpPr/>
          <p:nvPr/>
        </p:nvSpPr>
        <p:spPr>
          <a:xfrm>
            <a:off x="4317126" y="1219200"/>
            <a:ext cx="1429899" cy="646331"/>
          </a:xfrm>
          <a:prstGeom prst="rect">
            <a:avLst/>
          </a:prstGeom>
        </p:spPr>
        <p:txBody>
          <a:bodyPr wrap="none">
            <a:spAutoFit/>
          </a:bodyPr>
          <a:lstStyle/>
          <a:p>
            <a:r>
              <a:rPr lang="en-US" sz="3600" b="1" dirty="0" smtClean="0">
                <a:solidFill>
                  <a:srgbClr val="3366FF"/>
                </a:solidFill>
                <a:latin typeface="Cambria"/>
                <a:cs typeface="Cambria"/>
              </a:rPr>
              <a:t>Biden</a:t>
            </a:r>
            <a:endParaRPr lang="en-US" sz="3600" dirty="0"/>
          </a:p>
        </p:txBody>
      </p:sp>
      <p:cxnSp>
        <p:nvCxnSpPr>
          <p:cNvPr id="14" name="Straight Connector 13"/>
          <p:cNvCxnSpPr/>
          <p:nvPr/>
        </p:nvCxnSpPr>
        <p:spPr bwMode="auto">
          <a:xfrm>
            <a:off x="457200" y="3657600"/>
            <a:ext cx="8077200" cy="0"/>
          </a:xfrm>
          <a:prstGeom prst="line">
            <a:avLst/>
          </a:prstGeom>
          <a:noFill/>
          <a:ln w="38100" cap="flat" cmpd="sng" algn="ctr">
            <a:solidFill>
              <a:srgbClr val="000000"/>
            </a:solidFill>
            <a:prstDash val="solid"/>
            <a:round/>
            <a:headEnd type="none" w="med" len="med"/>
            <a:tailEnd type="none" w="med" len="med"/>
          </a:ln>
          <a:effectLst/>
        </p:spPr>
      </p:cxnSp>
      <p:sp>
        <p:nvSpPr>
          <p:cNvPr id="15" name="TextBox 14"/>
          <p:cNvSpPr txBox="1"/>
          <p:nvPr/>
        </p:nvSpPr>
        <p:spPr>
          <a:xfrm>
            <a:off x="3352800" y="3200400"/>
            <a:ext cx="2285301" cy="461665"/>
          </a:xfrm>
          <a:prstGeom prst="rect">
            <a:avLst/>
          </a:prstGeom>
          <a:noFill/>
        </p:spPr>
        <p:txBody>
          <a:bodyPr wrap="none" rtlCol="0">
            <a:spAutoFit/>
          </a:bodyPr>
          <a:lstStyle/>
          <a:p>
            <a:r>
              <a:rPr lang="en-US" sz="2400" b="1" dirty="0" smtClean="0">
                <a:latin typeface="Calibri"/>
                <a:cs typeface="Calibri"/>
              </a:rPr>
              <a:t>September 2012</a:t>
            </a:r>
            <a:endParaRPr lang="en-US" sz="2400" b="1" dirty="0">
              <a:latin typeface="Calibri"/>
              <a:cs typeface="Calibri"/>
            </a:endParaRPr>
          </a:p>
        </p:txBody>
      </p:sp>
      <p:sp>
        <p:nvSpPr>
          <p:cNvPr id="16" name="TextBox 15"/>
          <p:cNvSpPr txBox="1"/>
          <p:nvPr/>
        </p:nvSpPr>
        <p:spPr>
          <a:xfrm>
            <a:off x="3352800" y="3653135"/>
            <a:ext cx="2287806" cy="461665"/>
          </a:xfrm>
          <a:prstGeom prst="rect">
            <a:avLst/>
          </a:prstGeom>
          <a:noFill/>
        </p:spPr>
        <p:txBody>
          <a:bodyPr wrap="none" rtlCol="0">
            <a:spAutoFit/>
          </a:bodyPr>
          <a:lstStyle/>
          <a:p>
            <a:r>
              <a:rPr lang="en-US" sz="2400" b="1" dirty="0" smtClean="0">
                <a:latin typeface="Calibri"/>
                <a:cs typeface="Calibri"/>
              </a:rPr>
              <a:t>September 2010</a:t>
            </a:r>
            <a:endParaRPr lang="en-US" sz="2400" b="1" dirty="0">
              <a:latin typeface="Calibri"/>
              <a:cs typeface="Calibri"/>
            </a:endParaRPr>
          </a:p>
        </p:txBody>
      </p:sp>
      <p:pic>
        <p:nvPicPr>
          <p:cNvPr id="17" name="Picture 16" descr="biden_20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4572000"/>
            <a:ext cx="3793279" cy="1445706"/>
          </a:xfrm>
          <a:prstGeom prst="rect">
            <a:avLst/>
          </a:prstGeom>
        </p:spPr>
      </p:pic>
      <p:pic>
        <p:nvPicPr>
          <p:cNvPr id="18" name="Picture 17" descr="music_201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4495800"/>
            <a:ext cx="3724596" cy="1569179"/>
          </a:xfrm>
          <a:prstGeom prst="rect">
            <a:avLst/>
          </a:prstGeom>
        </p:spPr>
      </p:pic>
    </p:spTree>
    <p:extLst>
      <p:ext uri="{BB962C8B-B14F-4D97-AF65-F5344CB8AC3E}">
        <p14:creationId xmlns:p14="http://schemas.microsoft.com/office/powerpoint/2010/main" val="1452404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Dueling badges</a:t>
            </a:r>
            <a:endParaRPr lang="en-US" dirty="0"/>
          </a:p>
        </p:txBody>
      </p:sp>
      <p:pic>
        <p:nvPicPr>
          <p:cNvPr id="4" name="Picture 3" descr="tcot_minus_pro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675" y="4084760"/>
            <a:ext cx="4749125" cy="1935040"/>
          </a:xfrm>
          <a:prstGeom prst="rect">
            <a:avLst/>
          </a:prstGeom>
        </p:spPr>
      </p:pic>
      <p:pic>
        <p:nvPicPr>
          <p:cNvPr id="5" name="Picture 4" descr="prog_minus_tc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322" y="1701709"/>
            <a:ext cx="4219280" cy="1955891"/>
          </a:xfrm>
          <a:prstGeom prst="rect">
            <a:avLst/>
          </a:prstGeom>
        </p:spPr>
      </p:pic>
      <p:sp>
        <p:nvSpPr>
          <p:cNvPr id="6" name="Rectangle 5"/>
          <p:cNvSpPr/>
          <p:nvPr/>
        </p:nvSpPr>
        <p:spPr>
          <a:xfrm>
            <a:off x="76200" y="1030069"/>
            <a:ext cx="4405022" cy="646331"/>
          </a:xfrm>
          <a:prstGeom prst="rect">
            <a:avLst/>
          </a:prstGeom>
        </p:spPr>
        <p:txBody>
          <a:bodyPr wrap="none">
            <a:spAutoFit/>
          </a:bodyPr>
          <a:lstStyle/>
          <a:p>
            <a:r>
              <a:rPr lang="en-US" sz="3600" b="1" dirty="0">
                <a:solidFill>
                  <a:srgbClr val="3366FF"/>
                </a:solidFill>
                <a:latin typeface="Cambria"/>
                <a:cs typeface="Cambria"/>
              </a:rPr>
              <a:t>p</a:t>
            </a:r>
            <a:r>
              <a:rPr lang="en-US" sz="3600" b="1" dirty="0" smtClean="0">
                <a:solidFill>
                  <a:srgbClr val="3366FF"/>
                </a:solidFill>
                <a:latin typeface="Cambria"/>
                <a:cs typeface="Cambria"/>
              </a:rPr>
              <a:t>rogressive – TCOT</a:t>
            </a:r>
            <a:endParaRPr lang="en-US" sz="3600" dirty="0"/>
          </a:p>
        </p:txBody>
      </p:sp>
      <p:sp>
        <p:nvSpPr>
          <p:cNvPr id="7" name="Rectangle 6"/>
          <p:cNvSpPr/>
          <p:nvPr/>
        </p:nvSpPr>
        <p:spPr>
          <a:xfrm>
            <a:off x="76200" y="3505200"/>
            <a:ext cx="4201691" cy="646331"/>
          </a:xfrm>
          <a:prstGeom prst="rect">
            <a:avLst/>
          </a:prstGeom>
        </p:spPr>
        <p:txBody>
          <a:bodyPr wrap="none">
            <a:spAutoFit/>
          </a:bodyPr>
          <a:lstStyle/>
          <a:p>
            <a:r>
              <a:rPr lang="en-US" sz="3600" b="1" dirty="0" smtClean="0">
                <a:solidFill>
                  <a:srgbClr val="3366FF"/>
                </a:solidFill>
                <a:latin typeface="Cambria"/>
                <a:cs typeface="Cambria"/>
              </a:rPr>
              <a:t>TCOT– progressive</a:t>
            </a:r>
            <a:endParaRPr lang="en-US" sz="3600" dirty="0"/>
          </a:p>
        </p:txBody>
      </p:sp>
      <p:sp>
        <p:nvSpPr>
          <p:cNvPr id="8" name="TextBox 7"/>
          <p:cNvSpPr txBox="1"/>
          <p:nvPr/>
        </p:nvSpPr>
        <p:spPr>
          <a:xfrm>
            <a:off x="7701170" y="6320135"/>
            <a:ext cx="1366630" cy="461665"/>
          </a:xfrm>
          <a:prstGeom prst="rect">
            <a:avLst/>
          </a:prstGeom>
          <a:noFill/>
        </p:spPr>
        <p:txBody>
          <a:bodyPr wrap="none" rtlCol="0">
            <a:spAutoFit/>
          </a:bodyPr>
          <a:lstStyle/>
          <a:p>
            <a:r>
              <a:rPr lang="en-US" sz="2400" b="1" dirty="0" smtClean="0">
                <a:latin typeface="Calibri"/>
                <a:cs typeface="Calibri"/>
              </a:rPr>
              <a:t>July 2012</a:t>
            </a:r>
            <a:endParaRPr lang="en-US" sz="2400" b="1" dirty="0">
              <a:latin typeface="Calibri"/>
              <a:cs typeface="Calibri"/>
            </a:endParaRPr>
          </a:p>
        </p:txBody>
      </p:sp>
    </p:spTree>
    <p:extLst>
      <p:ext uri="{BB962C8B-B14F-4D97-AF65-F5344CB8AC3E}">
        <p14:creationId xmlns:p14="http://schemas.microsoft.com/office/powerpoint/2010/main" val="4199525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Coding the documents</a:t>
            </a:r>
            <a:endParaRPr lang="en-US" dirty="0"/>
          </a:p>
        </p:txBody>
      </p:sp>
      <p:sp>
        <p:nvSpPr>
          <p:cNvPr id="3" name="Content Placeholder 2"/>
          <p:cNvSpPr>
            <a:spLocks noGrp="1"/>
          </p:cNvSpPr>
          <p:nvPr>
            <p:ph idx="1"/>
          </p:nvPr>
        </p:nvSpPr>
        <p:spPr/>
        <p:txBody>
          <a:bodyPr/>
          <a:lstStyle/>
          <a:p>
            <a:r>
              <a:rPr lang="en-US" dirty="0" smtClean="0"/>
              <a:t>Can we just re-use our objective, but fix </a:t>
            </a:r>
            <a:r>
              <a:rPr lang="en-US" b="1" dirty="0" smtClean="0"/>
              <a:t>B</a:t>
            </a:r>
            <a:r>
              <a:rPr lang="en-US" dirty="0" smtClean="0"/>
              <a:t>?</a:t>
            </a:r>
          </a:p>
          <a:p>
            <a:endParaRPr lang="en-US" dirty="0"/>
          </a:p>
          <a:p>
            <a:endParaRPr lang="en-US" dirty="0" smtClean="0"/>
          </a:p>
          <a:p>
            <a:endParaRPr lang="en-US" dirty="0"/>
          </a:p>
          <a:p>
            <a:r>
              <a:rPr lang="en-US" dirty="0" smtClean="0"/>
              <a:t>Problem case:</a:t>
            </a:r>
          </a:p>
          <a:p>
            <a:pPr lvl="1"/>
            <a:r>
              <a:rPr lang="en-US" dirty="0" smtClean="0"/>
              <a:t>Two articles about Barack Obama playing basketball</a:t>
            </a:r>
          </a:p>
          <a:p>
            <a:pPr lvl="1"/>
            <a:r>
              <a:rPr lang="en-US" dirty="0" smtClean="0"/>
              <a:t>Lasso problem arbitrarily codes one as {Obama, sports} and the other as {politics, basketball}</a:t>
            </a:r>
          </a:p>
          <a:p>
            <a:pPr lvl="1"/>
            <a:r>
              <a:rPr lang="en-US" dirty="0" smtClean="0"/>
              <a:t>No incentive to pick both “Obama” and “politics” (or both “sports” and “basketball”), as they cover similar words</a:t>
            </a:r>
          </a:p>
          <a:p>
            <a:pPr lvl="1"/>
            <a:r>
              <a:rPr lang="en-US" dirty="0" smtClean="0">
                <a:solidFill>
                  <a:srgbClr val="800000"/>
                </a:solidFill>
              </a:rPr>
              <a:t>Leads to extremely related articles being totally dissimilar</a:t>
            </a:r>
          </a:p>
          <a:p>
            <a:pPr marL="457200" lvl="1" indent="0">
              <a:buNone/>
            </a:pPr>
            <a:endParaRPr lang="en-US"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598" y="1752600"/>
            <a:ext cx="5334002" cy="762000"/>
          </a:xfrm>
          <a:prstGeom prst="rect">
            <a:avLst/>
          </a:prstGeom>
        </p:spPr>
      </p:pic>
      <p:sp>
        <p:nvSpPr>
          <p:cNvPr id="7" name="TextBox 6"/>
          <p:cNvSpPr txBox="1"/>
          <p:nvPr/>
        </p:nvSpPr>
        <p:spPr>
          <a:xfrm>
            <a:off x="3226169" y="6172200"/>
            <a:ext cx="2691662" cy="461665"/>
          </a:xfrm>
          <a:prstGeom prst="rect">
            <a:avLst/>
          </a:prstGeom>
          <a:noFill/>
        </p:spPr>
        <p:txBody>
          <a:bodyPr wrap="none" rtlCol="0">
            <a:spAutoFit/>
          </a:bodyPr>
          <a:lstStyle/>
          <a:p>
            <a:r>
              <a:rPr lang="en-US" sz="2400" b="1" dirty="0" smtClean="0">
                <a:latin typeface="Calibri"/>
                <a:cs typeface="Calibri"/>
              </a:rPr>
              <a:t>How do we fix this?</a:t>
            </a:r>
            <a:endParaRPr lang="en-US" sz="2400" b="1" dirty="0">
              <a:latin typeface="Calibri"/>
              <a:cs typeface="Calibri"/>
            </a:endParaRPr>
          </a:p>
        </p:txBody>
      </p:sp>
    </p:spTree>
    <p:extLst>
      <p:ext uri="{BB962C8B-B14F-4D97-AF65-F5344CB8AC3E}">
        <p14:creationId xmlns:p14="http://schemas.microsoft.com/office/powerpoint/2010/main" val="3780564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better coding</a:t>
            </a:r>
            <a:endParaRPr lang="en-US" dirty="0"/>
          </a:p>
        </p:txBody>
      </p:sp>
      <p:sp>
        <p:nvSpPr>
          <p:cNvPr id="3" name="Content Placeholder 2"/>
          <p:cNvSpPr>
            <a:spLocks noGrp="1"/>
          </p:cNvSpPr>
          <p:nvPr>
            <p:ph idx="1"/>
          </p:nvPr>
        </p:nvSpPr>
        <p:spPr/>
        <p:txBody>
          <a:bodyPr/>
          <a:lstStyle/>
          <a:p>
            <a:r>
              <a:rPr lang="en-US" dirty="0" smtClean="0"/>
              <a:t>Problem occurs because vanilla lasso </a:t>
            </a:r>
            <a:r>
              <a:rPr lang="en-US" b="1" dirty="0" smtClean="0"/>
              <a:t>ignores relationships between badges</a:t>
            </a:r>
          </a:p>
          <a:p>
            <a:r>
              <a:rPr lang="en-US" dirty="0" smtClean="0"/>
              <a:t>Idea: use badge co-occurrence statistics from Twitter</a:t>
            </a:r>
            <a:endParaRPr lang="en-US" dirty="0"/>
          </a:p>
        </p:txBody>
      </p:sp>
      <p:pic>
        <p:nvPicPr>
          <p:cNvPr id="4" name="Picture 3"/>
          <p:cNvPicPr>
            <a:picLocks noChangeAspect="1"/>
          </p:cNvPicPr>
          <p:nvPr/>
        </p:nvPicPr>
        <p:blipFill>
          <a:blip r:embed="rId2"/>
          <a:stretch>
            <a:fillRect/>
          </a:stretch>
        </p:blipFill>
        <p:spPr>
          <a:xfrm>
            <a:off x="152400" y="2743200"/>
            <a:ext cx="8839200" cy="3077800"/>
          </a:xfrm>
          <a:prstGeom prst="rect">
            <a:avLst/>
          </a:prstGeom>
          <a:ln w="57150" cmpd="sng">
            <a:solidFill>
              <a:schemeClr val="tx1"/>
            </a:solidFill>
          </a:ln>
        </p:spPr>
      </p:pic>
      <p:sp>
        <p:nvSpPr>
          <p:cNvPr id="6" name="Rectangle 5"/>
          <p:cNvSpPr/>
          <p:nvPr/>
        </p:nvSpPr>
        <p:spPr>
          <a:xfrm>
            <a:off x="4267200" y="4038600"/>
            <a:ext cx="914400" cy="60960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752600" y="4038600"/>
            <a:ext cx="1066800" cy="60960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2400" y="4114800"/>
            <a:ext cx="685800" cy="45720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248400" y="4038600"/>
            <a:ext cx="914400" cy="609600"/>
          </a:xfrm>
          <a:prstGeom prst="rect">
            <a:avLst/>
          </a:prstGeom>
          <a:solidFill>
            <a:srgbClr val="3366F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229600" y="4038600"/>
            <a:ext cx="685800" cy="609600"/>
          </a:xfrm>
          <a:prstGeom prst="rect">
            <a:avLst/>
          </a:prstGeom>
          <a:solidFill>
            <a:srgbClr val="3366F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52400" y="4572000"/>
            <a:ext cx="1219200" cy="457200"/>
          </a:xfrm>
          <a:prstGeom prst="rect">
            <a:avLst/>
          </a:prstGeom>
          <a:solidFill>
            <a:srgbClr val="3366F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071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better coding</a:t>
            </a:r>
            <a:endParaRPr lang="en-US" dirty="0"/>
          </a:p>
        </p:txBody>
      </p:sp>
      <p:sp>
        <p:nvSpPr>
          <p:cNvPr id="3" name="Content Placeholder 2"/>
          <p:cNvSpPr>
            <a:spLocks noGrp="1"/>
          </p:cNvSpPr>
          <p:nvPr>
            <p:ph idx="1"/>
          </p:nvPr>
        </p:nvSpPr>
        <p:spPr/>
        <p:txBody>
          <a:bodyPr/>
          <a:lstStyle/>
          <a:p>
            <a:r>
              <a:rPr lang="en-US" dirty="0" smtClean="0"/>
              <a:t>Problem occurs because vanilla lasso </a:t>
            </a:r>
            <a:r>
              <a:rPr lang="en-US" b="1" dirty="0" smtClean="0"/>
              <a:t>ignores relationships between badges</a:t>
            </a:r>
          </a:p>
          <a:p>
            <a:r>
              <a:rPr lang="en-US" dirty="0" smtClean="0"/>
              <a:t>Idea: use badge co-occurrence statistics from Twitter</a:t>
            </a:r>
          </a:p>
          <a:p>
            <a:r>
              <a:rPr lang="en-US" dirty="0" smtClean="0"/>
              <a:t>Define weight </a:t>
            </a:r>
            <a:r>
              <a:rPr lang="en-US" dirty="0" err="1" smtClean="0">
                <a:latin typeface="Times"/>
                <a:cs typeface="Times"/>
              </a:rPr>
              <a:t>γ</a:t>
            </a:r>
            <a:r>
              <a:rPr lang="en-US" baseline="-25000" dirty="0" err="1" smtClean="0"/>
              <a:t>s,t</a:t>
            </a:r>
            <a:r>
              <a:rPr lang="en-US" baseline="-25000" dirty="0"/>
              <a:t> </a:t>
            </a:r>
            <a:r>
              <a:rPr lang="en-US" dirty="0" smtClean="0"/>
              <a:t>to be high for badges that co-occur often in Twitter profiles</a:t>
            </a:r>
            <a:endParaRPr lang="en-US" baseline="-25000" dirty="0"/>
          </a:p>
        </p:txBody>
      </p:sp>
      <p:sp>
        <p:nvSpPr>
          <p:cNvPr id="7" name="TextBox 6"/>
          <p:cNvSpPr txBox="1"/>
          <p:nvPr/>
        </p:nvSpPr>
        <p:spPr>
          <a:xfrm>
            <a:off x="1447800" y="5867400"/>
            <a:ext cx="7490903" cy="646331"/>
          </a:xfrm>
          <a:prstGeom prst="rect">
            <a:avLst/>
          </a:prstGeom>
          <a:noFill/>
        </p:spPr>
        <p:txBody>
          <a:bodyPr wrap="none" rtlCol="0">
            <a:spAutoFit/>
          </a:bodyPr>
          <a:lstStyle/>
          <a:p>
            <a:r>
              <a:rPr lang="en-US" sz="3600" b="1" dirty="0" smtClean="0">
                <a:latin typeface="Calibri"/>
                <a:cs typeface="Calibri"/>
              </a:rPr>
              <a:t>Graph-guided fused lasso </a:t>
            </a:r>
            <a:r>
              <a:rPr lang="en-US" dirty="0" smtClean="0">
                <a:latin typeface="Calibri"/>
                <a:cs typeface="Calibri"/>
              </a:rPr>
              <a:t>[Kim, </a:t>
            </a:r>
            <a:r>
              <a:rPr lang="en-US" dirty="0" err="1" smtClean="0">
                <a:latin typeface="Calibri"/>
                <a:cs typeface="Calibri"/>
              </a:rPr>
              <a:t>Sohn</a:t>
            </a:r>
            <a:r>
              <a:rPr lang="en-US" dirty="0" smtClean="0">
                <a:latin typeface="Calibri"/>
                <a:cs typeface="Calibri"/>
              </a:rPr>
              <a:t>, Xing 2009]</a:t>
            </a:r>
            <a:endParaRPr lang="en-US" dirty="0">
              <a:latin typeface="Calibri"/>
              <a:cs typeface="Calibri"/>
            </a:endParaRPr>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44017"/>
            <a:ext cx="8915401" cy="1942383"/>
          </a:xfrm>
          <a:prstGeom prst="rect">
            <a:avLst/>
          </a:prstGeom>
        </p:spPr>
      </p:pic>
      <p:sp>
        <p:nvSpPr>
          <p:cNvPr id="11" name="Rectangle 10"/>
          <p:cNvSpPr/>
          <p:nvPr/>
        </p:nvSpPr>
        <p:spPr bwMode="auto">
          <a:xfrm>
            <a:off x="2895600" y="4343400"/>
            <a:ext cx="6248400" cy="1295400"/>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spTree>
    <p:extLst>
      <p:ext uri="{BB962C8B-B14F-4D97-AF65-F5344CB8AC3E}">
        <p14:creationId xmlns:p14="http://schemas.microsoft.com/office/powerpoint/2010/main" val="1225975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results</a:t>
            </a:r>
            <a:endParaRPr lang="en-US" dirty="0"/>
          </a:p>
        </p:txBody>
      </p:sp>
      <p:sp>
        <p:nvSpPr>
          <p:cNvPr id="3" name="Content Placeholder 2"/>
          <p:cNvSpPr>
            <a:spLocks noGrp="1"/>
          </p:cNvSpPr>
          <p:nvPr>
            <p:ph idx="1"/>
          </p:nvPr>
        </p:nvSpPr>
        <p:spPr/>
        <p:txBody>
          <a:bodyPr/>
          <a:lstStyle/>
          <a:p>
            <a:r>
              <a:rPr lang="en-US" dirty="0" smtClean="0"/>
              <a:t>Case study on political columnists</a:t>
            </a:r>
          </a:p>
          <a:p>
            <a:r>
              <a:rPr lang="en-US" dirty="0" smtClean="0"/>
              <a:t>User study</a:t>
            </a:r>
          </a:p>
          <a:p>
            <a:r>
              <a:rPr lang="en-US" dirty="0" smtClean="0"/>
              <a:t>Offline metrics</a:t>
            </a:r>
            <a:endParaRPr lang="en-US" dirty="0"/>
          </a:p>
        </p:txBody>
      </p:sp>
    </p:spTree>
    <p:extLst>
      <p:ext uri="{BB962C8B-B14F-4D97-AF65-F5344CB8AC3E}">
        <p14:creationId xmlns:p14="http://schemas.microsoft.com/office/powerpoint/2010/main" val="2315065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xEl>
                                              <p:pRg st="1" end="1"/>
                                            </p:txEl>
                                          </p:spTgt>
                                        </p:tgtEl>
                                        <p:attrNameLst>
                                          <p:attrName>style.opacity</p:attrName>
                                        </p:attrNameLst>
                                      </p:cBhvr>
                                      <p:to>
                                        <p:strVal val="0.25"/>
                                      </p:to>
                                    </p:set>
                                    <p:animEffect filter="image" prLst="opacity: 0.25">
                                      <p:cBhvr rctx="IE">
                                        <p:cTn id="7" dur="indefinite"/>
                                        <p:tgtEl>
                                          <p:spTgt spid="3">
                                            <p:txEl>
                                              <p:pRg st="1" end="1"/>
                                            </p:txEl>
                                          </p:spTgt>
                                        </p:tgtEl>
                                      </p:cBhvr>
                                    </p:animEffect>
                                  </p:childTnLst>
                                </p:cTn>
                              </p:par>
                              <p:par>
                                <p:cTn id="8" presetID="9" presetClass="emph" presetSubtype="0" nodeType="withEffect">
                                  <p:stCondLst>
                                    <p:cond delay="0"/>
                                  </p:stCondLst>
                                  <p:childTnLst>
                                    <p:set>
                                      <p:cBhvr rctx="PPT">
                                        <p:cTn id="9" dur="indefinite"/>
                                        <p:tgtEl>
                                          <p:spTgt spid="3">
                                            <p:txEl>
                                              <p:pRg st="2" end="2"/>
                                            </p:txEl>
                                          </p:spTgt>
                                        </p:tgtEl>
                                        <p:attrNameLst>
                                          <p:attrName>style.opacity</p:attrName>
                                        </p:attrNameLst>
                                      </p:cBhvr>
                                      <p:to>
                                        <p:strVal val="0.25"/>
                                      </p:to>
                                    </p:set>
                                    <p:animEffect filter="image" prLst="opacity: 0.25">
                                      <p:cBhvr rctx="IE">
                                        <p:cTn id="10" dur="indefinite"/>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Coding columnists</a:t>
            </a:r>
            <a:endParaRPr lang="en-US" dirty="0"/>
          </a:p>
        </p:txBody>
      </p:sp>
      <p:sp>
        <p:nvSpPr>
          <p:cNvPr id="3" name="Content Placeholder 2"/>
          <p:cNvSpPr>
            <a:spLocks noGrp="1"/>
          </p:cNvSpPr>
          <p:nvPr>
            <p:ph idx="1"/>
          </p:nvPr>
        </p:nvSpPr>
        <p:spPr/>
        <p:txBody>
          <a:bodyPr/>
          <a:lstStyle/>
          <a:p>
            <a:r>
              <a:rPr lang="en-US" dirty="0" smtClean="0"/>
              <a:t>Downloaded articles from July 2012 for fourteen prominent political columnists</a:t>
            </a:r>
          </a:p>
          <a:p>
            <a:r>
              <a:rPr lang="en-US" dirty="0" smtClean="0"/>
              <a:t>Coded the articles via badge dictionary learned from same month </a:t>
            </a:r>
            <a:endParaRPr lang="en-US" dirty="0"/>
          </a:p>
        </p:txBody>
      </p:sp>
      <p:pic>
        <p:nvPicPr>
          <p:cNvPr id="4" name="Picture 3" descr="kristof-bl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50157"/>
            <a:ext cx="3791119" cy="2059598"/>
          </a:xfrm>
          <a:prstGeom prst="rect">
            <a:avLst/>
          </a:prstGeom>
        </p:spPr>
      </p:pic>
      <p:pic>
        <p:nvPicPr>
          <p:cNvPr id="5" name="Picture 4" descr="dowd-b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962" y="3429000"/>
            <a:ext cx="4245038" cy="2101912"/>
          </a:xfrm>
          <a:prstGeom prst="rect">
            <a:avLst/>
          </a:prstGeom>
        </p:spPr>
      </p:pic>
      <p:sp>
        <p:nvSpPr>
          <p:cNvPr id="6" name="TextBox 5"/>
          <p:cNvSpPr txBox="1"/>
          <p:nvPr/>
        </p:nvSpPr>
        <p:spPr>
          <a:xfrm>
            <a:off x="838200" y="5715000"/>
            <a:ext cx="2864887" cy="584776"/>
          </a:xfrm>
          <a:prstGeom prst="rect">
            <a:avLst/>
          </a:prstGeom>
          <a:noFill/>
        </p:spPr>
        <p:txBody>
          <a:bodyPr wrap="none" rtlCol="0">
            <a:spAutoFit/>
          </a:bodyPr>
          <a:lstStyle/>
          <a:p>
            <a:r>
              <a:rPr lang="en-US" sz="3200" dirty="0" smtClean="0">
                <a:latin typeface="Calibri"/>
                <a:cs typeface="Calibri"/>
              </a:rPr>
              <a:t>Nicholas </a:t>
            </a:r>
            <a:r>
              <a:rPr lang="en-US" sz="3200" dirty="0" err="1" smtClean="0">
                <a:latin typeface="Calibri"/>
                <a:cs typeface="Calibri"/>
              </a:rPr>
              <a:t>Kristof</a:t>
            </a:r>
            <a:endParaRPr lang="en-US" sz="3200" dirty="0">
              <a:latin typeface="Calibri"/>
              <a:cs typeface="Calibri"/>
            </a:endParaRPr>
          </a:p>
        </p:txBody>
      </p:sp>
      <p:sp>
        <p:nvSpPr>
          <p:cNvPr id="7" name="TextBox 6"/>
          <p:cNvSpPr txBox="1"/>
          <p:nvPr/>
        </p:nvSpPr>
        <p:spPr>
          <a:xfrm>
            <a:off x="5257800" y="5715000"/>
            <a:ext cx="2785338" cy="584776"/>
          </a:xfrm>
          <a:prstGeom prst="rect">
            <a:avLst/>
          </a:prstGeom>
          <a:noFill/>
        </p:spPr>
        <p:txBody>
          <a:bodyPr wrap="none" rtlCol="0">
            <a:spAutoFit/>
          </a:bodyPr>
          <a:lstStyle/>
          <a:p>
            <a:r>
              <a:rPr lang="en-US" sz="3200" dirty="0" smtClean="0">
                <a:latin typeface="Calibri"/>
                <a:cs typeface="Calibri"/>
              </a:rPr>
              <a:t>Maureen Dowd</a:t>
            </a:r>
            <a:endParaRPr lang="en-US" sz="3200" dirty="0">
              <a:latin typeface="Calibri"/>
              <a:cs typeface="Calibri"/>
            </a:endParaRPr>
          </a:p>
        </p:txBody>
      </p:sp>
    </p:spTree>
    <p:extLst>
      <p:ext uri="{BB962C8B-B14F-4D97-AF65-F5344CB8AC3E}">
        <p14:creationId xmlns:p14="http://schemas.microsoft.com/office/powerpoint/2010/main" val="1407537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1"/>
    </p:bldLst>
  </p:timing>
</p:sld>
</file>

<file path=ppt/tags/tag1.xml><?xml version="1.0" encoding="utf-8"?>
<p:tagLst xmlns:a="http://schemas.openxmlformats.org/drawingml/2006/main" xmlns:r="http://schemas.openxmlformats.org/officeDocument/2006/relationships" xmlns:p="http://schemas.openxmlformats.org/presentationml/2006/main">
  <p:tag name="FIRSTGVEDA@XOU4LKTFUVWXY5K9" val="3067"/>
  <p:tag name="FIRSTKBE@YFBWRIVFUVWYY577" val="3572"/>
  <p:tag name="DEFAULTDISPLAYSOURCE" val="\documentclass{article}\pagestyle{empty}&#10;\begin{document}&#10;&#10;\end{document}&#10;"/>
  <p:tag name="EMBEDFONTS" val="1"/>
</p:tagLst>
</file>

<file path=ppt/tags/tag2.xml><?xml version="1.0" encoding="utf-8"?>
<p:tagLst xmlns:a="http://schemas.openxmlformats.org/drawingml/2006/main" xmlns:r="http://schemas.openxmlformats.org/officeDocument/2006/relationships" xmlns:p="http://schemas.openxmlformats.org/presentationml/2006/main">
  <p:tag name="HIDDENFONTSHAPE" val="true"/>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displaymath}&#10;\mathrm{cover}_d(c) = &#10;\end{displaymath}&#10;\end{document}&#10;"/>
  <p:tag name="FILENAME" val="TP_tmp"/>
  <p:tag name="FORMAT" val="bmpmono"/>
  <p:tag name="RES" val="1200"/>
  <p:tag name="BLEND" val="0"/>
  <p:tag name="TRANSPARENT" val="1"/>
  <p:tag name="TBUG" val="0"/>
  <p:tag name="ALLOWFS" val="0"/>
  <p:tag name="ORIGWIDTH" val="49"/>
  <p:tag name="PICTUREFILESIZE" val="19094"/>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displaymath}&#10;\textrm{cover}_{\mathcal{A}}(c) = 1 - \prod_{d \in \mathcal{A}} \left (1 - \textrm{cover}_d(c) \right )&#10;\end{displaymath}&#10;\end{document}&#10;"/>
  <p:tag name="FILENAME" val="TP_tmp"/>
  <p:tag name="FORMAT" val="bmpmono"/>
  <p:tag name="RES" val="1200"/>
  <p:tag name="BLEND" val="0"/>
  <p:tag name="TRANSPARENT" val="1"/>
  <p:tag name="TBUG" val="0"/>
  <p:tag name="ALLOWFS" val="0"/>
  <p:tag name="ORIGWIDTH" val="153"/>
  <p:tag name="PICTUREFILESIZE" val="122622"/>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displaymath}&#10;\mathrm{cover}_d(c) = &#10;\end{displaymath}&#10;\end{document}&#10;"/>
  <p:tag name="FILENAME" val="TP_tmp"/>
  <p:tag name="FORMAT" val="bmpmono"/>
  <p:tag name="RES" val="1200"/>
  <p:tag name="BLEND" val="0"/>
  <p:tag name="TRANSPARENT" val="1"/>
  <p:tag name="TBUG" val="0"/>
  <p:tag name="ALLOWFS" val="0"/>
  <p:tag name="ORIGWIDTH" val="49"/>
  <p:tag name="PICTUREFILESIZE" val="19094"/>
</p:tagLst>
</file>

<file path=ppt/tags/tag6.xml><?xml version="1.0" encoding="utf-8"?>
<p:tagLst xmlns:a="http://schemas.openxmlformats.org/drawingml/2006/main" xmlns:r="http://schemas.openxmlformats.org/officeDocument/2006/relationships" xmlns:p="http://schemas.openxmlformats.org/presentationml/2006/main">
  <p:tag name="TIMING" val="|9.8|22"/>
</p:tagLst>
</file>

<file path=ppt/theme/theme1.xml><?xml version="1.0" encoding="utf-8"?>
<a:theme xmlns:a="http://schemas.openxmlformats.org/drawingml/2006/main" name="1_select-template">
  <a:themeElements>
    <a:clrScheme name="">
      <a:dk1>
        <a:srgbClr val="000000"/>
      </a:dk1>
      <a:lt1>
        <a:srgbClr val="FFFFFF"/>
      </a:lt1>
      <a:dk2>
        <a:srgbClr val="333399"/>
      </a:dk2>
      <a:lt2>
        <a:srgbClr val="1C1C1C"/>
      </a:lt2>
      <a:accent1>
        <a:srgbClr val="FFFFFF"/>
      </a:accent1>
      <a:accent2>
        <a:srgbClr val="FFCF01"/>
      </a:accent2>
      <a:accent3>
        <a:srgbClr val="FFFFFF"/>
      </a:accent3>
      <a:accent4>
        <a:srgbClr val="000000"/>
      </a:accent4>
      <a:accent5>
        <a:srgbClr val="FFFFFF"/>
      </a:accent5>
      <a:accent6>
        <a:srgbClr val="E7BB01"/>
      </a:accent6>
      <a:hlink>
        <a:srgbClr val="FF0000"/>
      </a:hlink>
      <a:folHlink>
        <a:srgbClr val="3333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112"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112" charset="0"/>
          </a:defRPr>
        </a:defPPr>
      </a:lstStyle>
    </a:lnDef>
  </a:objectDefaults>
  <a:extraClrSchemeLst>
    <a:extraClrScheme>
      <a:clrScheme name="select-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elect-templat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elect-templat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elect-templat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elect-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elect-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elect-templat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SR_POTX - white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elect-template">
  <a:themeElements>
    <a:clrScheme name="">
      <a:dk1>
        <a:srgbClr val="000000"/>
      </a:dk1>
      <a:lt1>
        <a:srgbClr val="FFFFFF"/>
      </a:lt1>
      <a:dk2>
        <a:srgbClr val="333399"/>
      </a:dk2>
      <a:lt2>
        <a:srgbClr val="1C1C1C"/>
      </a:lt2>
      <a:accent1>
        <a:srgbClr val="FFFFFF"/>
      </a:accent1>
      <a:accent2>
        <a:srgbClr val="FFCF01"/>
      </a:accent2>
      <a:accent3>
        <a:srgbClr val="FFFFFF"/>
      </a:accent3>
      <a:accent4>
        <a:srgbClr val="000000"/>
      </a:accent4>
      <a:accent5>
        <a:srgbClr val="FFFFFF"/>
      </a:accent5>
      <a:accent6>
        <a:srgbClr val="E7BB01"/>
      </a:accent6>
      <a:hlink>
        <a:srgbClr val="FF0000"/>
      </a:hlink>
      <a:folHlink>
        <a:srgbClr val="3333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112"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112" charset="0"/>
          </a:defRPr>
        </a:defPPr>
      </a:lstStyle>
    </a:lnDef>
  </a:objectDefaults>
  <a:extraClrSchemeLst>
    <a:extraClrScheme>
      <a:clrScheme name="select-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elect-templat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elect-templat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elect-templat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elect-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elect-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elect-templat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63425</TotalTime>
  <Words>3870</Words>
  <Application>Microsoft Macintosh PowerPoint</Application>
  <PresentationFormat>On-screen Show (4:3)</PresentationFormat>
  <Paragraphs>828</Paragraphs>
  <Slides>110</Slides>
  <Notes>19</Notes>
  <HiddenSlides>5</HiddenSlides>
  <MMClips>0</MMClips>
  <ScaleCrop>false</ScaleCrop>
  <HeadingPairs>
    <vt:vector size="4" baseType="variant">
      <vt:variant>
        <vt:lpstr>Theme</vt:lpstr>
      </vt:variant>
      <vt:variant>
        <vt:i4>3</vt:i4>
      </vt:variant>
      <vt:variant>
        <vt:lpstr>Slide Titles</vt:lpstr>
      </vt:variant>
      <vt:variant>
        <vt:i4>110</vt:i4>
      </vt:variant>
    </vt:vector>
  </HeadingPairs>
  <TitlesOfParts>
    <vt:vector size="113" baseType="lpstr">
      <vt:lpstr>1_select-template</vt:lpstr>
      <vt:lpstr>MSR_POTX - white background</vt:lpstr>
      <vt:lpstr>2_select-template</vt:lpstr>
      <vt:lpstr>Beyond Keyword Search:  Representations and Models for Personalization</vt:lpstr>
      <vt:lpstr>PowerPoint Presentation</vt:lpstr>
      <vt:lpstr>PowerPoint Presentation</vt:lpstr>
      <vt:lpstr>PowerPoint Presentation</vt:lpstr>
      <vt:lpstr>PowerPoint Presentation</vt:lpstr>
      <vt:lpstr>PowerPoint Presentation</vt:lpstr>
      <vt:lpstr>Interactive Concept Coverage</vt:lpstr>
      <vt:lpstr>Thesis Statement</vt:lpstr>
      <vt:lpstr>This talk</vt:lpstr>
      <vt:lpstr>PowerPoint Presentation</vt:lpstr>
      <vt:lpstr>News recommendation</vt:lpstr>
      <vt:lpstr>Start with diversity</vt:lpstr>
      <vt:lpstr>Start with diversity</vt:lpstr>
      <vt:lpstr>Covering the day’s news</vt:lpstr>
      <vt:lpstr>Covering the day’s news</vt:lpstr>
      <vt:lpstr>PowerPoint Presentation</vt:lpstr>
      <vt:lpstr>Classic MAX-COVER problem</vt:lpstr>
      <vt:lpstr>Classic MAX-COVER problem</vt:lpstr>
      <vt:lpstr>PowerPoint Presentation</vt:lpstr>
      <vt:lpstr>Probabilistic MAX-COVER</vt:lpstr>
      <vt:lpstr>Probabilistic MAX-COVER</vt:lpstr>
      <vt:lpstr>Optimization</vt:lpstr>
      <vt:lpstr>Optimization</vt:lpstr>
      <vt:lpstr>Evaluating coverage</vt:lpstr>
      <vt:lpstr>Results: Topicality</vt:lpstr>
      <vt:lpstr>Results: Redundancy</vt:lpstr>
      <vt:lpstr>PowerPoint Presentation</vt:lpstr>
      <vt:lpstr>PowerPoint Presentation</vt:lpstr>
      <vt:lpstr>PowerPoint Presentation</vt:lpstr>
      <vt:lpstr>Personal concept weights</vt:lpstr>
      <vt:lpstr>Personal concept weights</vt:lpstr>
      <vt:lpstr>PowerPoint Presentation</vt:lpstr>
      <vt:lpstr>Multiplicative Weights (MW)</vt:lpstr>
      <vt:lpstr>PowerPoint Presentation</vt:lpstr>
      <vt:lpstr>Personalization Evaluation</vt:lpstr>
      <vt:lpstr>PowerPoint Presentation</vt:lpstr>
      <vt:lpstr>PowerPoint Presentation</vt:lpstr>
      <vt:lpstr>PowerPoint Presentation</vt:lpstr>
      <vt:lpstr>PowerPoint Presentation</vt:lpstr>
      <vt:lpstr>PowerPoint Presentation</vt:lpstr>
      <vt:lpstr>This talk</vt:lpstr>
      <vt:lpstr>PowerPoint Presentation</vt:lpstr>
      <vt:lpstr>PowerPoint Presentation</vt:lpstr>
      <vt:lpstr>PowerPoint Presentation</vt:lpstr>
      <vt:lpstr>PowerPoint Presentation</vt:lpstr>
      <vt:lpstr>An example</vt:lpstr>
      <vt:lpstr>PowerPoint Presentation</vt:lpstr>
      <vt:lpstr>Modeling influence</vt:lpstr>
      <vt:lpstr>Influence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User Study Evaluation</vt:lpstr>
      <vt:lpstr>Usefulness</vt:lpstr>
      <vt:lpstr>PowerPoint Presentation</vt:lpstr>
      <vt:lpstr>PowerPoint Presentation</vt:lpstr>
      <vt:lpstr>Specifying trust preferences</vt:lpstr>
      <vt:lpstr>Specifying trust preferences</vt:lpstr>
      <vt:lpstr>PowerPoint Presentation</vt:lpstr>
      <vt:lpstr>Computing trust</vt:lpstr>
      <vt:lpstr>PowerPoint Presentation</vt:lpstr>
      <vt:lpstr>PowerPoint Presentation</vt:lpstr>
      <vt:lpstr>Evaluating trust</vt:lpstr>
      <vt:lpstr>Diversity</vt:lpstr>
      <vt:lpstr>PowerPoint Presentation</vt:lpstr>
      <vt:lpstr>PowerPoint Presentation</vt:lpstr>
      <vt:lpstr>PowerPoint Presentation</vt:lpstr>
      <vt:lpstr>This talk</vt:lpstr>
      <vt:lpstr>PowerPoint Presentation</vt:lpstr>
      <vt:lpstr>Transparent personalization</vt:lpstr>
      <vt:lpstr>Transparent personalization</vt:lpstr>
      <vt:lpstr>Transparent personalization</vt:lpstr>
      <vt:lpstr>Transparent personalization</vt:lpstr>
      <vt:lpstr>PowerPoint Presentation</vt:lpstr>
      <vt:lpstr>Key idea</vt:lpstr>
      <vt:lpstr>PowerPoint Presentation</vt:lpstr>
      <vt:lpstr>PowerPoint Presentation</vt:lpstr>
      <vt:lpstr>Badges as concepts</vt:lpstr>
      <vt:lpstr>Badges as concepts</vt:lpstr>
      <vt:lpstr>Badges as concepts</vt:lpstr>
      <vt:lpstr>Our approach</vt:lpstr>
      <vt:lpstr>Learning the dictionary</vt:lpstr>
      <vt:lpstr>Learning the dictionary</vt:lpstr>
      <vt:lpstr>Learning the dictionary</vt:lpstr>
      <vt:lpstr>Examining B</vt:lpstr>
      <vt:lpstr>Badges over time</vt:lpstr>
      <vt:lpstr>Dueling badges</vt:lpstr>
      <vt:lpstr>Coding the documents</vt:lpstr>
      <vt:lpstr>A better coding</vt:lpstr>
      <vt:lpstr>A better coding</vt:lpstr>
      <vt:lpstr>Experimental results</vt:lpstr>
      <vt:lpstr>Coding columnists</vt:lpstr>
      <vt:lpstr>A spectrum of pundits</vt:lpstr>
      <vt:lpstr>Experimental results</vt:lpstr>
      <vt:lpstr>User study</vt:lpstr>
      <vt:lpstr>User study</vt:lpstr>
      <vt:lpstr>PowerPoint Presentation</vt:lpstr>
      <vt:lpstr>PowerPoint Presentation</vt:lpstr>
      <vt:lpstr>This talk</vt:lpstr>
      <vt:lpstr>Thesis Statement</vt:lpstr>
      <vt:lpstr>Contributions</vt:lpstr>
      <vt:lpstr>Future work</vt:lpstr>
      <vt:lpstr>PowerPoint Presentation</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Turning Down the Noise in the Blogosphere</dc:title>
  <dc:creator>Khalid El-Arini</dc:creator>
  <cp:lastModifiedBy>Khalid El-Arini</cp:lastModifiedBy>
  <cp:revision>2839</cp:revision>
  <cp:lastPrinted>2013-01-18T13:48:18Z</cp:lastPrinted>
  <dcterms:created xsi:type="dcterms:W3CDTF">2009-05-30T18:30:46Z</dcterms:created>
  <dcterms:modified xsi:type="dcterms:W3CDTF">2013-01-18T14:12:44Z</dcterms:modified>
</cp:coreProperties>
</file>